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0" r:id="rId3"/>
    <p:sldMasterId id="2147483681" r:id="rId4"/>
    <p:sldMasterId id="2147483682" r:id="rId5"/>
    <p:sldMasterId id="2147483683" r:id="rId6"/>
    <p:sldMasterId id="2147483684" r:id="rId7"/>
    <p:sldMasterId id="214748368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Lst>
  <p:sldSz cy="6858000" cx="9144000"/>
  <p:notesSz cx="6858000" cy="9144000"/>
  <p:embeddedFontLst>
    <p:embeddedFont>
      <p:font typeface="Lobster"/>
      <p:regular r:id="rId94"/>
    </p:embeddedFont>
    <p:embeddedFont>
      <p:font typeface="Syncopate"/>
      <p:regular r:id="rId95"/>
      <p:bold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slide" Target="slides/slide75.xml"/><Relationship Id="rId83" Type="http://schemas.openxmlformats.org/officeDocument/2006/relationships/slide" Target="slides/slide74.xml"/><Relationship Id="rId42" Type="http://schemas.openxmlformats.org/officeDocument/2006/relationships/slide" Target="slides/slide33.xml"/><Relationship Id="rId86" Type="http://schemas.openxmlformats.org/officeDocument/2006/relationships/slide" Target="slides/slide77.xml"/><Relationship Id="rId41" Type="http://schemas.openxmlformats.org/officeDocument/2006/relationships/slide" Target="slides/slide32.xml"/><Relationship Id="rId85" Type="http://schemas.openxmlformats.org/officeDocument/2006/relationships/slide" Target="slides/slide76.xml"/><Relationship Id="rId44" Type="http://schemas.openxmlformats.org/officeDocument/2006/relationships/slide" Target="slides/slide35.xml"/><Relationship Id="rId88" Type="http://schemas.openxmlformats.org/officeDocument/2006/relationships/slide" Target="slides/slide79.xml"/><Relationship Id="rId43" Type="http://schemas.openxmlformats.org/officeDocument/2006/relationships/slide" Target="slides/slide34.xml"/><Relationship Id="rId87" Type="http://schemas.openxmlformats.org/officeDocument/2006/relationships/slide" Target="slides/slide78.xml"/><Relationship Id="rId46" Type="http://schemas.openxmlformats.org/officeDocument/2006/relationships/slide" Target="slides/slide37.xml"/><Relationship Id="rId45" Type="http://schemas.openxmlformats.org/officeDocument/2006/relationships/slide" Target="slides/slide36.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75" Type="http://schemas.openxmlformats.org/officeDocument/2006/relationships/slide" Target="slides/slide66.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77" Type="http://schemas.openxmlformats.org/officeDocument/2006/relationships/slide" Target="slides/slide68.xml"/><Relationship Id="rId32" Type="http://schemas.openxmlformats.org/officeDocument/2006/relationships/slide" Target="slides/slide23.xml"/><Relationship Id="rId76" Type="http://schemas.openxmlformats.org/officeDocument/2006/relationships/slide" Target="slides/slide67.xml"/><Relationship Id="rId35" Type="http://schemas.openxmlformats.org/officeDocument/2006/relationships/slide" Target="slides/slide26.xml"/><Relationship Id="rId79" Type="http://schemas.openxmlformats.org/officeDocument/2006/relationships/slide" Target="slides/slide70.xml"/><Relationship Id="rId34" Type="http://schemas.openxmlformats.org/officeDocument/2006/relationships/slide" Target="slides/slide25.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95" Type="http://schemas.openxmlformats.org/officeDocument/2006/relationships/font" Target="fonts/Syncopate-regular.fntdata"/><Relationship Id="rId50" Type="http://schemas.openxmlformats.org/officeDocument/2006/relationships/slide" Target="slides/slide41.xml"/><Relationship Id="rId94" Type="http://schemas.openxmlformats.org/officeDocument/2006/relationships/font" Target="fonts/Lobster-regular.fntdata"/><Relationship Id="rId53" Type="http://schemas.openxmlformats.org/officeDocument/2006/relationships/slide" Target="slides/slide44.xml"/><Relationship Id="rId52" Type="http://schemas.openxmlformats.org/officeDocument/2006/relationships/slide" Target="slides/slide43.xml"/><Relationship Id="rId96" Type="http://schemas.openxmlformats.org/officeDocument/2006/relationships/font" Target="fonts/Syncopate-bold.fntdata"/><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1pPr>
            <a:lvl2pPr indent="1587" lvl="1" marL="4556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2pPr>
            <a:lvl3pPr indent="1587" lvl="2" marL="9128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3pPr>
            <a:lvl4pPr indent="1587" lvl="3" marL="13700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4pPr>
            <a:lvl5pPr indent="1588" lvl="4" marL="1827211"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5pPr>
            <a:lvl6pPr indent="1588" lvl="5" marL="22844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6pPr>
            <a:lvl7pPr indent="1588" lvl="6" marL="31988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7pPr>
            <a:lvl8pPr indent="1587" lvl="7" marL="45704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8pPr>
            <a:lvl9pPr indent="1587" lvl="8" marL="63992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None/>
              <a:defRPr b="0" i="0" sz="1200" u="none" cap="none" strike="noStrike">
                <a:solidFill>
                  <a:srgbClr val="000000"/>
                </a:solidFill>
                <a:latin typeface="Calibri"/>
                <a:ea typeface="Calibri"/>
                <a:cs typeface="Calibri"/>
                <a:sym typeface="Calibri"/>
              </a:defRPr>
            </a:lvl1pPr>
            <a:lvl2pPr indent="1587" lvl="1" marL="4556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2pPr>
            <a:lvl3pPr indent="1587" lvl="2" marL="9128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3pPr>
            <a:lvl4pPr indent="1587" lvl="3" marL="13700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4pPr>
            <a:lvl5pPr indent="1588" lvl="4" marL="1827211"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5pPr>
            <a:lvl6pPr indent="1588" lvl="5" marL="22844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6pPr>
            <a:lvl7pPr indent="1588" lvl="6" marL="31988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7pPr>
            <a:lvl8pPr indent="1587" lvl="7" marL="45704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8pPr>
            <a:lvl9pPr indent="1587" lvl="8" marL="63992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800" u="none" cap="none" strike="noStrike"/>
            </a:lvl1pPr>
            <a:lvl2pPr indent="0" lvl="1" marL="457200" marR="0" rtl="0" algn="l">
              <a:spcBef>
                <a:spcPts val="0"/>
              </a:spcBef>
              <a:buNone/>
              <a:defRPr b="0" i="0" sz="1800" u="none" cap="none" strike="noStrike"/>
            </a:lvl2pPr>
            <a:lvl3pPr indent="0" lvl="2" marL="914400" marR="0" rtl="0" algn="l">
              <a:spcBef>
                <a:spcPts val="0"/>
              </a:spcBef>
              <a:buNone/>
              <a:defRPr b="0" i="0" sz="1800" u="none" cap="none" strike="noStrike"/>
            </a:lvl3pPr>
            <a:lvl4pPr indent="0" lvl="3" marL="1371600" marR="0" rtl="0" algn="l">
              <a:spcBef>
                <a:spcPts val="0"/>
              </a:spcBef>
              <a:buNone/>
              <a:defRPr b="0" i="0" sz="1800" u="none" cap="none" strike="noStrike"/>
            </a:lvl4pPr>
            <a:lvl5pPr indent="0" lvl="4" marL="1828800" marR="0" rtl="0" algn="l">
              <a:spcBef>
                <a:spcPts val="0"/>
              </a:spcBef>
              <a:buNone/>
              <a:defRPr b="0" i="0" sz="1800" u="none" cap="none" strike="noStrike"/>
            </a:lvl5pPr>
            <a:lvl6pPr indent="0" lvl="5" marL="2286000" marR="0" rtl="0" algn="l">
              <a:spcBef>
                <a:spcPts val="0"/>
              </a:spcBef>
              <a:buNone/>
              <a:defRPr b="0" i="0" sz="1800" u="none" cap="none" strike="noStrike"/>
            </a:lvl6pPr>
            <a:lvl7pPr indent="0" lvl="6" marL="2743200" marR="0" rtl="0" algn="l">
              <a:spcBef>
                <a:spcPts val="0"/>
              </a:spcBef>
              <a:buNone/>
              <a:defRPr b="0" i="0" sz="1800" u="none" cap="none" strike="noStrike"/>
            </a:lvl7pPr>
            <a:lvl8pPr indent="0" lvl="7" marL="3200400" marR="0" rtl="0" algn="l">
              <a:spcBef>
                <a:spcPts val="0"/>
              </a:spcBef>
              <a:buNone/>
              <a:defRPr b="0" i="0" sz="1800" u="none" cap="none" strike="noStrike"/>
            </a:lvl8pPr>
            <a:lvl9pPr indent="0" lvl="8" marL="3657600" marR="0" rtl="0" algn="l">
              <a:spcBef>
                <a:spcPts val="0"/>
              </a:spcBef>
              <a:buNone/>
              <a:defRPr b="0" i="0" sz="1800" u="none" cap="none" strike="noStrike"/>
            </a:lvl9pPr>
          </a:lstStyle>
          <a:p/>
        </p:txBody>
      </p:sp>
      <p:sp>
        <p:nvSpPr>
          <p:cNvPr id="7" name="Shape 7"/>
          <p:cNvSpPr txBox="1"/>
          <p:nvPr>
            <p:ph idx="11" type="ftr"/>
          </p:nvPr>
        </p:nvSpPr>
        <p:spPr>
          <a:xfrm>
            <a:off x="0" y="8685211"/>
            <a:ext cx="2971799" cy="45720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1pPr>
            <a:lvl2pPr indent="1587" lvl="1" marL="4556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2pPr>
            <a:lvl3pPr indent="1587" lvl="2" marL="9128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3pPr>
            <a:lvl4pPr indent="1587" lvl="3" marL="13700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4pPr>
            <a:lvl5pPr indent="1588" lvl="4" marL="1827211"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5pPr>
            <a:lvl6pPr indent="1588" lvl="5" marL="22844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6pPr>
            <a:lvl7pPr indent="1588" lvl="6" marL="31988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7pPr>
            <a:lvl8pPr indent="1587" lvl="7" marL="45704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8pPr>
            <a:lvl9pPr indent="1587" lvl="8" marL="6399212" marR="0" rtl="0" algn="l">
              <a:lnSpc>
                <a:spcPct val="100000"/>
              </a:lnSpc>
              <a:spcBef>
                <a:spcPts val="0"/>
              </a:spcBef>
              <a:spcAft>
                <a:spcPts val="0"/>
              </a:spcAft>
              <a:buNone/>
              <a:defRPr b="0" i="0" sz="1800" u="none" cap="none" strike="noStrike">
                <a:solidFill>
                  <a:srgbClr val="000000"/>
                </a:solidFill>
                <a:latin typeface="Calibri"/>
                <a:ea typeface="Calibri"/>
                <a:cs typeface="Calibri"/>
                <a:sym typeface="Calibri"/>
              </a:defRPr>
            </a:lvl9pPr>
          </a:lstStyle>
          <a:p/>
        </p:txBody>
      </p:sp>
      <p:sp>
        <p:nvSpPr>
          <p:cNvPr id="8" name="Shape 8"/>
          <p:cNvSpPr txBox="1"/>
          <p:nvPr>
            <p:ph idx="12" type="sldNum"/>
          </p:nvPr>
        </p:nvSpPr>
        <p:spPr>
          <a:xfrm>
            <a:off x="3884612" y="8685211"/>
            <a:ext cx="2971799" cy="457200"/>
          </a:xfrm>
          <a:prstGeom prst="rect">
            <a:avLst/>
          </a:prstGeom>
          <a:noFill/>
          <a:ln>
            <a:noFill/>
          </a:ln>
        </p:spPr>
        <p:txBody>
          <a:bodyPr anchorCtr="0" anchor="b" bIns="45700" lIns="91425" rIns="91425" tIns="45700">
            <a:noAutofit/>
          </a:bodyPr>
          <a:lstStyle/>
          <a:p>
            <a:pPr indent="0" lvl="0" marL="0" marR="0" rtl="0" algn="r">
              <a:lnSpc>
                <a:spcPct val="100000"/>
              </a:lnSpc>
              <a:spcBef>
                <a:spcPts val="0"/>
              </a:spcBef>
              <a:spcAft>
                <a:spcPts val="0"/>
              </a:spcAft>
              <a:buClr>
                <a:srgbClr val="000000"/>
              </a:buClr>
              <a:buSzPct val="250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raphic_designers" TargetMode="External"/><Relationship Id="rId3" Type="http://schemas.openxmlformats.org/officeDocument/2006/relationships/hyperlink" Target="https://en.wikipedia.org/wiki/Interior_designers" TargetMode="External"/><Relationship Id="rId4" Type="http://schemas.openxmlformats.org/officeDocument/2006/relationships/hyperlink" Target="https://en.wikipedia.org/wiki/Industrial_designers" TargetMode="External"/><Relationship Id="rId5" Type="http://schemas.openxmlformats.org/officeDocument/2006/relationships/hyperlink" Target="https://en.wikipedia.org/wiki/Photographers"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3" name="Shape 2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90" name="Shape 290"/>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97" name="Shape 29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04" name="Shape 30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11" name="Shape 311"/>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18" name="Shape 31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325" name="Shape 325"/>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31" name="Shape 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9" name="Shape 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rPr lang="en-US"/>
              <a:t>Speak to adding in fit examples in the profile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22" name="Shape 4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3" name="Shape 453"/>
        <p:cNvGrpSpPr/>
        <p:nvPr/>
      </p:nvGrpSpPr>
      <p:grpSpPr>
        <a:xfrm>
          <a:off x="0" y="0"/>
          <a:ext cx="0" cy="0"/>
          <a:chOff x="0" y="0"/>
          <a:chExt cx="0" cy="0"/>
        </a:xfrm>
      </p:grpSpPr>
      <p:sp>
        <p:nvSpPr>
          <p:cNvPr id="454" name="Shape 454"/>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55" name="Shape 45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81" name="Shape 4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225" name="Shape 225"/>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88" name="Shape 488"/>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96" name="Shape 496"/>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10" name="Shape 510"/>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19" name="Shape 519"/>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27" name="Shape 527"/>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39" name="Shape 539"/>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48" name="Shape 548"/>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3" name="Shape 553"/>
        <p:cNvGrpSpPr/>
        <p:nvPr/>
      </p:nvGrpSpPr>
      <p:grpSpPr>
        <a:xfrm>
          <a:off x="0" y="0"/>
          <a:ext cx="0" cy="0"/>
          <a:chOff x="0" y="0"/>
          <a:chExt cx="0" cy="0"/>
        </a:xfrm>
      </p:grpSpPr>
      <p:sp>
        <p:nvSpPr>
          <p:cNvPr id="554" name="Shape 5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55" name="Shape 5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0" name="Shape 560"/>
        <p:cNvGrpSpPr/>
        <p:nvPr/>
      </p:nvGrpSpPr>
      <p:grpSpPr>
        <a:xfrm>
          <a:off x="0" y="0"/>
          <a:ext cx="0" cy="0"/>
          <a:chOff x="0" y="0"/>
          <a:chExt cx="0" cy="0"/>
        </a:xfrm>
      </p:grpSpPr>
      <p:sp>
        <p:nvSpPr>
          <p:cNvPr id="561" name="Shape 56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562" name="Shape 562"/>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571" name="Shape 571"/>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240" name="Shape 240"/>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1" name="Shape 601"/>
        <p:cNvGrpSpPr/>
        <p:nvPr/>
      </p:nvGrpSpPr>
      <p:grpSpPr>
        <a:xfrm>
          <a:off x="0" y="0"/>
          <a:ext cx="0" cy="0"/>
          <a:chOff x="0" y="0"/>
          <a:chExt cx="0" cy="0"/>
        </a:xfrm>
      </p:grpSpPr>
      <p:sp>
        <p:nvSpPr>
          <p:cNvPr id="602" name="Shape 6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03" name="Shape 6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604" name="Shape 604"/>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7" name="Shape 617"/>
        <p:cNvGrpSpPr/>
        <p:nvPr/>
      </p:nvGrpSpPr>
      <p:grpSpPr>
        <a:xfrm>
          <a:off x="0" y="0"/>
          <a:ext cx="0" cy="0"/>
          <a:chOff x="0" y="0"/>
          <a:chExt cx="0" cy="0"/>
        </a:xfrm>
      </p:grpSpPr>
      <p:sp>
        <p:nvSpPr>
          <p:cNvPr id="618" name="Shape 6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19" name="Shape 6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620" name="Shape 620"/>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7" name="Shape 627"/>
        <p:cNvGrpSpPr/>
        <p:nvPr/>
      </p:nvGrpSpPr>
      <p:grpSpPr>
        <a:xfrm>
          <a:off x="0" y="0"/>
          <a:ext cx="0" cy="0"/>
          <a:chOff x="0" y="0"/>
          <a:chExt cx="0" cy="0"/>
        </a:xfrm>
      </p:grpSpPr>
      <p:sp>
        <p:nvSpPr>
          <p:cNvPr id="628" name="Shape 6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29" name="Shape 6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638" name="Shape 638"/>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49" name="Shape 6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650" name="Shape 650"/>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3" name="Shape 663"/>
        <p:cNvGrpSpPr/>
        <p:nvPr/>
      </p:nvGrpSpPr>
      <p:grpSpPr>
        <a:xfrm>
          <a:off x="0" y="0"/>
          <a:ext cx="0" cy="0"/>
          <a:chOff x="0" y="0"/>
          <a:chExt cx="0" cy="0"/>
        </a:xfrm>
      </p:grpSpPr>
      <p:sp>
        <p:nvSpPr>
          <p:cNvPr id="664" name="Shape 6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65" name="Shape 6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666" name="Shape 666"/>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2" name="Shape 672"/>
        <p:cNvGrpSpPr/>
        <p:nvPr/>
      </p:nvGrpSpPr>
      <p:grpSpPr>
        <a:xfrm>
          <a:off x="0" y="0"/>
          <a:ext cx="0" cy="0"/>
          <a:chOff x="0" y="0"/>
          <a:chExt cx="0" cy="0"/>
        </a:xfrm>
      </p:grpSpPr>
      <p:sp>
        <p:nvSpPr>
          <p:cNvPr id="673" name="Shape 6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74" name="Shape 6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US" sz="800">
                <a:solidFill>
                  <a:schemeClr val="dk1"/>
                </a:solidFill>
                <a:latin typeface="Syncopate"/>
                <a:ea typeface="Syncopate"/>
                <a:cs typeface="Syncopate"/>
                <a:sym typeface="Syncopate"/>
              </a:rPr>
              <a:t>*</a:t>
            </a:r>
            <a:r>
              <a:rPr lang="en-US" sz="800">
                <a:solidFill>
                  <a:schemeClr val="dk2"/>
                </a:solidFill>
                <a:latin typeface="Syncopate"/>
                <a:ea typeface="Syncopate"/>
                <a:cs typeface="Syncopate"/>
                <a:sym typeface="Syncopate"/>
              </a:rPr>
              <a:t>the client will “create” this mood board without knowing that they are</a:t>
            </a:r>
          </a:p>
          <a:p>
            <a:pPr lvl="0" rtl="0">
              <a:spcBef>
                <a:spcPts val="0"/>
              </a:spcBef>
              <a:buNone/>
            </a:pPr>
            <a:r>
              <a:t/>
            </a:r>
            <a:endParaRPr sz="800">
              <a:solidFill>
                <a:schemeClr val="dk1"/>
              </a:solidFill>
              <a:latin typeface="Syncopate"/>
              <a:ea typeface="Syncopate"/>
              <a:cs typeface="Syncopate"/>
              <a:sym typeface="Syncopate"/>
            </a:endParaRPr>
          </a:p>
          <a:p>
            <a:pPr lvl="0" rtl="0">
              <a:lnSpc>
                <a:spcPct val="115000"/>
              </a:lnSpc>
              <a:spcBef>
                <a:spcPts val="0"/>
              </a:spcBef>
              <a:spcAft>
                <a:spcPts val="1600"/>
              </a:spcAft>
              <a:buNone/>
            </a:pPr>
            <a:r>
              <a:rPr lang="en-US" sz="800">
                <a:solidFill>
                  <a:schemeClr val="dk2"/>
                </a:solidFill>
                <a:latin typeface="Syncopate"/>
                <a:ea typeface="Syncopate"/>
                <a:cs typeface="Syncopate"/>
                <a:sym typeface="Syncopate"/>
              </a:rPr>
              <a:t>*With giving visual examples of Colors, Patterns, Texture, and Details we will create a Mood Board for the client to better see and understand her likes/dislikes and overall look that she’s going for. This will help us better define her style (like an inhouse pinterest board?)</a:t>
            </a:r>
          </a:p>
          <a:p>
            <a:pPr lvl="0" rtl="0">
              <a:lnSpc>
                <a:spcPct val="115000"/>
              </a:lnSpc>
              <a:spcBef>
                <a:spcPts val="0"/>
              </a:spcBef>
              <a:spcAft>
                <a:spcPts val="1600"/>
              </a:spcAft>
              <a:buNone/>
            </a:pPr>
            <a:r>
              <a:t/>
            </a:r>
            <a:endParaRPr sz="800">
              <a:solidFill>
                <a:schemeClr val="dk2"/>
              </a:solidFill>
              <a:latin typeface="Syncopate"/>
              <a:ea typeface="Syncopate"/>
              <a:cs typeface="Syncopate"/>
              <a:sym typeface="Syncopate"/>
            </a:endParaRPr>
          </a:p>
          <a:p>
            <a:pPr lvl="0" rtl="0">
              <a:lnSpc>
                <a:spcPct val="115000"/>
              </a:lnSpc>
              <a:spcBef>
                <a:spcPts val="0"/>
              </a:spcBef>
              <a:spcAft>
                <a:spcPts val="1600"/>
              </a:spcAft>
              <a:buNone/>
            </a:pPr>
            <a:r>
              <a:rPr lang="en-US" sz="800">
                <a:solidFill>
                  <a:schemeClr val="dk2"/>
                </a:solidFill>
                <a:latin typeface="Syncopate"/>
                <a:ea typeface="Syncopate"/>
                <a:cs typeface="Syncopate"/>
                <a:sym typeface="Syncopate"/>
              </a:rPr>
              <a:t>definition of mood board: *</a:t>
            </a:r>
            <a:r>
              <a:rPr lang="en-US" sz="800">
                <a:solidFill>
                  <a:srgbClr val="0B0080"/>
                </a:solidFill>
                <a:highlight>
                  <a:srgbClr val="FFFFFF"/>
                </a:highlight>
                <a:latin typeface="Syncopate"/>
                <a:ea typeface="Syncopate"/>
                <a:cs typeface="Syncopate"/>
                <a:sym typeface="Syncopate"/>
                <a:hlinkClick r:id="rId2"/>
              </a:rPr>
              <a:t>Graphic designers</a:t>
            </a:r>
            <a:r>
              <a:rPr lang="en-US" sz="800">
                <a:solidFill>
                  <a:srgbClr val="252525"/>
                </a:solidFill>
                <a:highlight>
                  <a:srgbClr val="FFFFFF"/>
                </a:highlight>
                <a:latin typeface="Syncopate"/>
                <a:ea typeface="Syncopate"/>
                <a:cs typeface="Syncopate"/>
                <a:sym typeface="Syncopate"/>
              </a:rPr>
              <a:t>, </a:t>
            </a:r>
            <a:r>
              <a:rPr lang="en-US" sz="800">
                <a:solidFill>
                  <a:srgbClr val="0B0080"/>
                </a:solidFill>
                <a:highlight>
                  <a:srgbClr val="FFFFFF"/>
                </a:highlight>
                <a:latin typeface="Syncopate"/>
                <a:ea typeface="Syncopate"/>
                <a:cs typeface="Syncopate"/>
                <a:sym typeface="Syncopate"/>
                <a:hlinkClick r:id="rId3"/>
              </a:rPr>
              <a:t>interior designers</a:t>
            </a:r>
            <a:r>
              <a:rPr lang="en-US" sz="800">
                <a:solidFill>
                  <a:srgbClr val="252525"/>
                </a:solidFill>
                <a:highlight>
                  <a:srgbClr val="FFFFFF"/>
                </a:highlight>
                <a:latin typeface="Syncopate"/>
                <a:ea typeface="Syncopate"/>
                <a:cs typeface="Syncopate"/>
                <a:sym typeface="Syncopate"/>
              </a:rPr>
              <a:t>, </a:t>
            </a:r>
            <a:r>
              <a:rPr lang="en-US" sz="800">
                <a:solidFill>
                  <a:srgbClr val="0B0080"/>
                </a:solidFill>
                <a:highlight>
                  <a:srgbClr val="FFFFFF"/>
                </a:highlight>
                <a:latin typeface="Syncopate"/>
                <a:ea typeface="Syncopate"/>
                <a:cs typeface="Syncopate"/>
                <a:sym typeface="Syncopate"/>
                <a:hlinkClick r:id="rId4"/>
              </a:rPr>
              <a:t>industrial designers</a:t>
            </a:r>
            <a:r>
              <a:rPr lang="en-US" sz="800">
                <a:solidFill>
                  <a:srgbClr val="252525"/>
                </a:solidFill>
                <a:highlight>
                  <a:srgbClr val="FFFFFF"/>
                </a:highlight>
                <a:latin typeface="Syncopate"/>
                <a:ea typeface="Syncopate"/>
                <a:cs typeface="Syncopate"/>
                <a:sym typeface="Syncopate"/>
              </a:rPr>
              <a:t>, </a:t>
            </a:r>
            <a:r>
              <a:rPr lang="en-US" sz="800">
                <a:solidFill>
                  <a:srgbClr val="0B0080"/>
                </a:solidFill>
                <a:highlight>
                  <a:srgbClr val="FFFFFF"/>
                </a:highlight>
                <a:latin typeface="Syncopate"/>
                <a:ea typeface="Syncopate"/>
                <a:cs typeface="Syncopate"/>
                <a:sym typeface="Syncopate"/>
                <a:hlinkClick r:id="rId5"/>
              </a:rPr>
              <a:t>photographers</a:t>
            </a:r>
            <a:r>
              <a:rPr lang="en-US" sz="800">
                <a:solidFill>
                  <a:srgbClr val="252525"/>
                </a:solidFill>
                <a:highlight>
                  <a:srgbClr val="FFFFFF"/>
                </a:highlight>
                <a:latin typeface="Syncopate"/>
                <a:ea typeface="Syncopate"/>
                <a:cs typeface="Syncopate"/>
                <a:sym typeface="Syncopate"/>
              </a:rPr>
              <a:t> and other creative artists use mood boards to visually illustrate the style they wish to pursue.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8" name="Shape 688"/>
        <p:cNvGrpSpPr/>
        <p:nvPr/>
      </p:nvGrpSpPr>
      <p:grpSpPr>
        <a:xfrm>
          <a:off x="0" y="0"/>
          <a:ext cx="0" cy="0"/>
          <a:chOff x="0" y="0"/>
          <a:chExt cx="0" cy="0"/>
        </a:xfrm>
      </p:grpSpPr>
      <p:sp>
        <p:nvSpPr>
          <p:cNvPr id="689" name="Shape 68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690" name="Shape 69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US"/>
              <a:t>Here is just  a rough idea of the colors we could display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254" name="Shape 254"/>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7" name="Shape 757"/>
        <p:cNvGrpSpPr/>
        <p:nvPr/>
      </p:nvGrpSpPr>
      <p:grpSpPr>
        <a:xfrm>
          <a:off x="0" y="0"/>
          <a:ext cx="0" cy="0"/>
          <a:chOff x="0" y="0"/>
          <a:chExt cx="0" cy="0"/>
        </a:xfrm>
      </p:grpSpPr>
      <p:sp>
        <p:nvSpPr>
          <p:cNvPr id="758" name="Shape 75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759" name="Shape 75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en-US"/>
              <a:t>The client would go through a series of pictures revolved around prints to get a true understanding of what she’s loving/not loving.</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4" name="Shape 784"/>
        <p:cNvGrpSpPr/>
        <p:nvPr/>
      </p:nvGrpSpPr>
      <p:grpSpPr>
        <a:xfrm>
          <a:off x="0" y="0"/>
          <a:ext cx="0" cy="0"/>
          <a:chOff x="0" y="0"/>
          <a:chExt cx="0" cy="0"/>
        </a:xfrm>
      </p:grpSpPr>
      <p:sp>
        <p:nvSpPr>
          <p:cNvPr id="785" name="Shape 78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786" name="Shape 78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6" name="Shape 806"/>
        <p:cNvGrpSpPr/>
        <p:nvPr/>
      </p:nvGrpSpPr>
      <p:grpSpPr>
        <a:xfrm>
          <a:off x="0" y="0"/>
          <a:ext cx="0" cy="0"/>
          <a:chOff x="0" y="0"/>
          <a:chExt cx="0" cy="0"/>
        </a:xfrm>
      </p:grpSpPr>
      <p:sp>
        <p:nvSpPr>
          <p:cNvPr id="807" name="Shape 80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808" name="Shape 80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2" name="Shape 812"/>
        <p:cNvGrpSpPr/>
        <p:nvPr/>
      </p:nvGrpSpPr>
      <p:grpSpPr>
        <a:xfrm>
          <a:off x="0" y="0"/>
          <a:ext cx="0" cy="0"/>
          <a:chOff x="0" y="0"/>
          <a:chExt cx="0" cy="0"/>
        </a:xfrm>
      </p:grpSpPr>
      <p:sp>
        <p:nvSpPr>
          <p:cNvPr id="813" name="Shape 81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814" name="Shape 81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5" name="Shape 855"/>
        <p:cNvGrpSpPr/>
        <p:nvPr/>
      </p:nvGrpSpPr>
      <p:grpSpPr>
        <a:xfrm>
          <a:off x="0" y="0"/>
          <a:ext cx="0" cy="0"/>
          <a:chOff x="0" y="0"/>
          <a:chExt cx="0" cy="0"/>
        </a:xfrm>
      </p:grpSpPr>
      <p:sp>
        <p:nvSpPr>
          <p:cNvPr id="856" name="Shape 85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857" name="Shape 85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4" name="Shape 884"/>
        <p:cNvGrpSpPr/>
        <p:nvPr/>
      </p:nvGrpSpPr>
      <p:grpSpPr>
        <a:xfrm>
          <a:off x="0" y="0"/>
          <a:ext cx="0" cy="0"/>
          <a:chOff x="0" y="0"/>
          <a:chExt cx="0" cy="0"/>
        </a:xfrm>
      </p:grpSpPr>
      <p:sp>
        <p:nvSpPr>
          <p:cNvPr id="885" name="Shape 88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886" name="Shape 88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9" name="Shape 889"/>
        <p:cNvGrpSpPr/>
        <p:nvPr/>
      </p:nvGrpSpPr>
      <p:grpSpPr>
        <a:xfrm>
          <a:off x="0" y="0"/>
          <a:ext cx="0" cy="0"/>
          <a:chOff x="0" y="0"/>
          <a:chExt cx="0" cy="0"/>
        </a:xfrm>
      </p:grpSpPr>
      <p:sp>
        <p:nvSpPr>
          <p:cNvPr id="890" name="Shape 8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891" name="Shape 8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6" name="Shape 896"/>
        <p:cNvGrpSpPr/>
        <p:nvPr/>
      </p:nvGrpSpPr>
      <p:grpSpPr>
        <a:xfrm>
          <a:off x="0" y="0"/>
          <a:ext cx="0" cy="0"/>
          <a:chOff x="0" y="0"/>
          <a:chExt cx="0" cy="0"/>
        </a:xfrm>
      </p:grpSpPr>
      <p:sp>
        <p:nvSpPr>
          <p:cNvPr id="897" name="Shape 89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898" name="Shape 898"/>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3" name="Shape 903"/>
        <p:cNvGrpSpPr/>
        <p:nvPr/>
      </p:nvGrpSpPr>
      <p:grpSpPr>
        <a:xfrm>
          <a:off x="0" y="0"/>
          <a:ext cx="0" cy="0"/>
          <a:chOff x="0" y="0"/>
          <a:chExt cx="0" cy="0"/>
        </a:xfrm>
      </p:grpSpPr>
      <p:sp>
        <p:nvSpPr>
          <p:cNvPr id="904" name="Shape 90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905" name="Shape 905"/>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0" name="Shape 910"/>
        <p:cNvGrpSpPr/>
        <p:nvPr/>
      </p:nvGrpSpPr>
      <p:grpSpPr>
        <a:xfrm>
          <a:off x="0" y="0"/>
          <a:ext cx="0" cy="0"/>
          <a:chOff x="0" y="0"/>
          <a:chExt cx="0" cy="0"/>
        </a:xfrm>
      </p:grpSpPr>
      <p:sp>
        <p:nvSpPr>
          <p:cNvPr id="911" name="Shape 91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912" name="Shape 912"/>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66" name="Shape 2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8" name="Shape 918"/>
        <p:cNvGrpSpPr/>
        <p:nvPr/>
      </p:nvGrpSpPr>
      <p:grpSpPr>
        <a:xfrm>
          <a:off x="0" y="0"/>
          <a:ext cx="0" cy="0"/>
          <a:chOff x="0" y="0"/>
          <a:chExt cx="0" cy="0"/>
        </a:xfrm>
      </p:grpSpPr>
      <p:sp>
        <p:nvSpPr>
          <p:cNvPr id="919" name="Shape 91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920" name="Shape 920"/>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3" name="Shape 933"/>
        <p:cNvGrpSpPr/>
        <p:nvPr/>
      </p:nvGrpSpPr>
      <p:grpSpPr>
        <a:xfrm>
          <a:off x="0" y="0"/>
          <a:ext cx="0" cy="0"/>
          <a:chOff x="0" y="0"/>
          <a:chExt cx="0" cy="0"/>
        </a:xfrm>
      </p:grpSpPr>
      <p:sp>
        <p:nvSpPr>
          <p:cNvPr id="934" name="Shape 93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935" name="Shape 935"/>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7" name="Shape 947"/>
        <p:cNvGrpSpPr/>
        <p:nvPr/>
      </p:nvGrpSpPr>
      <p:grpSpPr>
        <a:xfrm>
          <a:off x="0" y="0"/>
          <a:ext cx="0" cy="0"/>
          <a:chOff x="0" y="0"/>
          <a:chExt cx="0" cy="0"/>
        </a:xfrm>
      </p:grpSpPr>
      <p:sp>
        <p:nvSpPr>
          <p:cNvPr id="948" name="Shape 94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rPr lang="en-US" sz="1200">
                <a:solidFill>
                  <a:schemeClr val="dk1"/>
                </a:solidFill>
                <a:latin typeface="Calibri"/>
                <a:ea typeface="Calibri"/>
                <a:cs typeface="Calibri"/>
                <a:sym typeface="Calibri"/>
              </a:rPr>
              <a:t>Should we have pop - puts so that people can read about the difference between fits? </a:t>
            </a:r>
          </a:p>
        </p:txBody>
      </p:sp>
      <p:sp>
        <p:nvSpPr>
          <p:cNvPr id="949" name="Shape 949"/>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2" name="Shape 962"/>
        <p:cNvGrpSpPr/>
        <p:nvPr/>
      </p:nvGrpSpPr>
      <p:grpSpPr>
        <a:xfrm>
          <a:off x="0" y="0"/>
          <a:ext cx="0" cy="0"/>
          <a:chOff x="0" y="0"/>
          <a:chExt cx="0" cy="0"/>
        </a:xfrm>
      </p:grpSpPr>
      <p:sp>
        <p:nvSpPr>
          <p:cNvPr id="963" name="Shape 96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rPr lang="en-US" sz="1200">
                <a:solidFill>
                  <a:schemeClr val="dk1"/>
                </a:solidFill>
                <a:latin typeface="Calibri"/>
                <a:ea typeface="Calibri"/>
                <a:cs typeface="Calibri"/>
                <a:sym typeface="Calibri"/>
              </a:rPr>
              <a:t>Slide is/will be animated so when you click on the thumbs up/down new options are presented :-)</a:t>
            </a:r>
          </a:p>
        </p:txBody>
      </p:sp>
      <p:sp>
        <p:nvSpPr>
          <p:cNvPr id="964" name="Shape 964"/>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5" name="Shape 975"/>
        <p:cNvGrpSpPr/>
        <p:nvPr/>
      </p:nvGrpSpPr>
      <p:grpSpPr>
        <a:xfrm>
          <a:off x="0" y="0"/>
          <a:ext cx="0" cy="0"/>
          <a:chOff x="0" y="0"/>
          <a:chExt cx="0" cy="0"/>
        </a:xfrm>
      </p:grpSpPr>
      <p:sp>
        <p:nvSpPr>
          <p:cNvPr id="976" name="Shape 97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977" name="Shape 977"/>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8" name="Shape 988"/>
        <p:cNvGrpSpPr/>
        <p:nvPr/>
      </p:nvGrpSpPr>
      <p:grpSpPr>
        <a:xfrm>
          <a:off x="0" y="0"/>
          <a:ext cx="0" cy="0"/>
          <a:chOff x="0" y="0"/>
          <a:chExt cx="0" cy="0"/>
        </a:xfrm>
      </p:grpSpPr>
      <p:sp>
        <p:nvSpPr>
          <p:cNvPr id="989" name="Shape 98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990" name="Shape 990"/>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2" name="Shape 1002"/>
        <p:cNvGrpSpPr/>
        <p:nvPr/>
      </p:nvGrpSpPr>
      <p:grpSpPr>
        <a:xfrm>
          <a:off x="0" y="0"/>
          <a:ext cx="0" cy="0"/>
          <a:chOff x="0" y="0"/>
          <a:chExt cx="0" cy="0"/>
        </a:xfrm>
      </p:grpSpPr>
      <p:sp>
        <p:nvSpPr>
          <p:cNvPr id="1003" name="Shape 100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004" name="Shape 1004"/>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4" name="Shape 1014"/>
        <p:cNvGrpSpPr/>
        <p:nvPr/>
      </p:nvGrpSpPr>
      <p:grpSpPr>
        <a:xfrm>
          <a:off x="0" y="0"/>
          <a:ext cx="0" cy="0"/>
          <a:chOff x="0" y="0"/>
          <a:chExt cx="0" cy="0"/>
        </a:xfrm>
      </p:grpSpPr>
      <p:sp>
        <p:nvSpPr>
          <p:cNvPr id="1015" name="Shape 101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rPr lang="en-US" sz="1200">
                <a:solidFill>
                  <a:schemeClr val="dk1"/>
                </a:solidFill>
                <a:latin typeface="Calibri"/>
                <a:ea typeface="Calibri"/>
                <a:cs typeface="Calibri"/>
                <a:sym typeface="Calibri"/>
              </a:rPr>
              <a:t>MOOD BOARD - this would represent patterns/textures/items client liked during the flipboard.  This board would be much larger and contain both lifestyle imagery and product laydowns.</a:t>
            </a:r>
          </a:p>
        </p:txBody>
      </p:sp>
      <p:sp>
        <p:nvSpPr>
          <p:cNvPr id="1016" name="Shape 1016"/>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3" name="Shape 1033"/>
        <p:cNvGrpSpPr/>
        <p:nvPr/>
      </p:nvGrpSpPr>
      <p:grpSpPr>
        <a:xfrm>
          <a:off x="0" y="0"/>
          <a:ext cx="0" cy="0"/>
          <a:chOff x="0" y="0"/>
          <a:chExt cx="0" cy="0"/>
        </a:xfrm>
      </p:grpSpPr>
      <p:sp>
        <p:nvSpPr>
          <p:cNvPr id="1034" name="Shape 10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35" name="Shape 10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036" name="Shape 1036"/>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5" name="Shape 1045"/>
        <p:cNvGrpSpPr/>
        <p:nvPr/>
      </p:nvGrpSpPr>
      <p:grpSpPr>
        <a:xfrm>
          <a:off x="0" y="0"/>
          <a:ext cx="0" cy="0"/>
          <a:chOff x="0" y="0"/>
          <a:chExt cx="0" cy="0"/>
        </a:xfrm>
      </p:grpSpPr>
      <p:sp>
        <p:nvSpPr>
          <p:cNvPr id="1046" name="Shape 10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47" name="Shape 10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72" name="Shape 27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1" name="Shape 1051"/>
        <p:cNvGrpSpPr/>
        <p:nvPr/>
      </p:nvGrpSpPr>
      <p:grpSpPr>
        <a:xfrm>
          <a:off x="0" y="0"/>
          <a:ext cx="0" cy="0"/>
          <a:chOff x="0" y="0"/>
          <a:chExt cx="0" cy="0"/>
        </a:xfrm>
      </p:grpSpPr>
      <p:sp>
        <p:nvSpPr>
          <p:cNvPr id="1052" name="Shape 10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53" name="Shape 10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US" sz="950" u="sng">
                <a:highlight>
                  <a:srgbClr val="FFFFFF"/>
                </a:highlight>
              </a:rPr>
              <a:t>Ideas for our Slide:</a:t>
            </a:r>
          </a:p>
          <a:p>
            <a:pPr indent="-288925" lvl="0" marL="596900" rtl="0">
              <a:lnSpc>
                <a:spcPct val="115000"/>
              </a:lnSpc>
              <a:spcBef>
                <a:spcPts val="0"/>
              </a:spcBef>
              <a:buSzPct val="95000"/>
              <a:buAutoNum type="arabicPeriod"/>
            </a:pPr>
            <a:r>
              <a:rPr lang="en-US" sz="950">
                <a:highlight>
                  <a:srgbClr val="FFFFFF"/>
                </a:highlight>
              </a:rPr>
              <a:t>Add questions to profile:</a:t>
            </a:r>
          </a:p>
          <a:p>
            <a:pPr indent="-288925" lvl="1" marL="1054100" rtl="0">
              <a:lnSpc>
                <a:spcPct val="115000"/>
              </a:lnSpc>
              <a:spcBef>
                <a:spcPts val="0"/>
              </a:spcBef>
              <a:buSzPct val="95000"/>
              <a:buAutoNum type="arabicPeriod"/>
            </a:pPr>
            <a:r>
              <a:rPr lang="en-US" sz="950">
                <a:highlight>
                  <a:srgbClr val="FFFFFF"/>
                </a:highlight>
              </a:rPr>
              <a:t>Where do you shop?</a:t>
            </a:r>
          </a:p>
          <a:p>
            <a:pPr indent="-288925" lvl="1" marL="1054100" rtl="0">
              <a:lnSpc>
                <a:spcPct val="115000"/>
              </a:lnSpc>
              <a:spcBef>
                <a:spcPts val="0"/>
              </a:spcBef>
              <a:buSzPct val="95000"/>
              <a:buAutoNum type="arabicPeriod"/>
            </a:pPr>
            <a:r>
              <a:rPr lang="en-US" sz="950">
                <a:highlight>
                  <a:srgbClr val="FFFFFF"/>
                </a:highlight>
              </a:rPr>
              <a:t>Where do you aspire to shop?</a:t>
            </a:r>
          </a:p>
          <a:p>
            <a:pPr indent="-288925" lvl="1" marL="1054100" rtl="0">
              <a:lnSpc>
                <a:spcPct val="115000"/>
              </a:lnSpc>
              <a:spcBef>
                <a:spcPts val="0"/>
              </a:spcBef>
              <a:buSzPct val="95000"/>
              <a:buAutoNum type="arabicPeriod"/>
            </a:pPr>
            <a:r>
              <a:rPr lang="en-US" sz="950">
                <a:highlight>
                  <a:srgbClr val="FFFFFF"/>
                </a:highlight>
              </a:rPr>
              <a:t>Get more specifics around their occupation</a:t>
            </a:r>
          </a:p>
          <a:p>
            <a:pPr indent="-288925" lvl="2" marL="1511300" rtl="0">
              <a:lnSpc>
                <a:spcPct val="115000"/>
              </a:lnSpc>
              <a:spcBef>
                <a:spcPts val="0"/>
              </a:spcBef>
              <a:buSzPct val="95000"/>
              <a:buAutoNum type="arabicPeriod"/>
            </a:pPr>
            <a:r>
              <a:rPr lang="en-US" sz="950">
                <a:highlight>
                  <a:srgbClr val="FFFFFF"/>
                </a:highlight>
              </a:rPr>
              <a:t>How casual is your work attire</a:t>
            </a:r>
          </a:p>
          <a:p>
            <a:pPr indent="-288925" lvl="2" marL="1511300" rtl="0">
              <a:lnSpc>
                <a:spcPct val="115000"/>
              </a:lnSpc>
              <a:spcBef>
                <a:spcPts val="0"/>
              </a:spcBef>
              <a:buSzPct val="95000"/>
              <a:buAutoNum type="arabicPeriod"/>
            </a:pPr>
            <a:r>
              <a:rPr lang="en-US" sz="950">
                <a:highlight>
                  <a:srgbClr val="FFFFFF"/>
                </a:highlight>
              </a:rPr>
              <a:t>Can/Do you wear jeans to work</a:t>
            </a:r>
          </a:p>
          <a:p>
            <a:pPr indent="-288925" lvl="2" marL="1511300" rtl="0">
              <a:lnSpc>
                <a:spcPct val="115000"/>
              </a:lnSpc>
              <a:spcBef>
                <a:spcPts val="0"/>
              </a:spcBef>
              <a:buSzPct val="95000"/>
              <a:buAutoNum type="arabicPeriod"/>
            </a:pPr>
            <a:r>
              <a:rPr lang="en-US" sz="950">
                <a:highlight>
                  <a:srgbClr val="FFFFFF"/>
                </a:highlight>
              </a:rPr>
              <a:t>How often do you wear jeans at work</a:t>
            </a:r>
          </a:p>
          <a:p>
            <a:pPr indent="-288925" lvl="1" marL="1054100" rtl="0">
              <a:lnSpc>
                <a:spcPct val="115000"/>
              </a:lnSpc>
              <a:spcBef>
                <a:spcPts val="0"/>
              </a:spcBef>
              <a:buSzPct val="95000"/>
              <a:buAutoNum type="arabicPeriod"/>
            </a:pPr>
            <a:r>
              <a:rPr lang="en-US" sz="950">
                <a:highlight>
                  <a:srgbClr val="FFFFFF"/>
                </a:highlight>
              </a:rPr>
              <a:t>More specific around maternity</a:t>
            </a:r>
          </a:p>
          <a:p>
            <a:pPr indent="-288925" lvl="2" marL="1511300" rtl="0">
              <a:lnSpc>
                <a:spcPct val="115000"/>
              </a:lnSpc>
              <a:spcBef>
                <a:spcPts val="0"/>
              </a:spcBef>
              <a:buSzPct val="95000"/>
              <a:buAutoNum type="arabicPeriod"/>
            </a:pPr>
            <a:r>
              <a:rPr lang="en-US" sz="950">
                <a:highlight>
                  <a:srgbClr val="FFFFFF"/>
                </a:highlight>
              </a:rPr>
              <a:t>Ask if they would like to update the frequency of their Fixes</a:t>
            </a:r>
          </a:p>
          <a:p>
            <a:pPr indent="-288925" lvl="2" marL="1511300" rtl="0">
              <a:lnSpc>
                <a:spcPct val="115000"/>
              </a:lnSpc>
              <a:spcBef>
                <a:spcPts val="0"/>
              </a:spcBef>
              <a:buSzPct val="95000"/>
              <a:buAutoNum type="arabicPeriod"/>
            </a:pPr>
            <a:r>
              <a:rPr lang="en-US" sz="950">
                <a:highlight>
                  <a:srgbClr val="FFFFFF"/>
                </a:highlight>
              </a:rPr>
              <a:t>Ask if they would like to receive nursing friendly tops/dresses</a:t>
            </a:r>
          </a:p>
          <a:p>
            <a:pPr indent="-288925" lvl="1" marL="1054100" rtl="0">
              <a:lnSpc>
                <a:spcPct val="115000"/>
              </a:lnSpc>
              <a:spcBef>
                <a:spcPts val="0"/>
              </a:spcBef>
              <a:buSzPct val="95000"/>
              <a:buAutoNum type="arabicPeriod"/>
            </a:pPr>
            <a:r>
              <a:rPr lang="en-US" sz="950">
                <a:highlight>
                  <a:srgbClr val="FFFFFF"/>
                </a:highlight>
              </a:rPr>
              <a:t>Why are you trying Stitch Fix (to gauge adventurousness)</a:t>
            </a:r>
          </a:p>
          <a:p>
            <a:pPr indent="-288925" lvl="0" marL="596900" rtl="0">
              <a:lnSpc>
                <a:spcPct val="115000"/>
              </a:lnSpc>
              <a:spcBef>
                <a:spcPts val="0"/>
              </a:spcBef>
              <a:buSzPct val="95000"/>
              <a:buAutoNum type="arabicPeriod"/>
            </a:pPr>
            <a:r>
              <a:rPr lang="en-US" sz="950">
                <a:highlight>
                  <a:srgbClr val="FFFFFF"/>
                </a:highlight>
              </a:rPr>
              <a:t>Install a completion bar or % complete that updates each page or after each question.</a:t>
            </a:r>
          </a:p>
          <a:p>
            <a:pPr indent="-288925" lvl="0" marL="596900" rtl="0">
              <a:lnSpc>
                <a:spcPct val="115000"/>
              </a:lnSpc>
              <a:spcBef>
                <a:spcPts val="0"/>
              </a:spcBef>
              <a:buSzPct val="95000"/>
              <a:buAutoNum type="arabicPeriod"/>
            </a:pPr>
            <a:r>
              <a:rPr lang="en-US" sz="950">
                <a:highlight>
                  <a:srgbClr val="FFFFFF"/>
                </a:highlight>
              </a:rPr>
              <a:t>Better understand her style:</a:t>
            </a:r>
          </a:p>
          <a:p>
            <a:pPr indent="-288925" lvl="1" marL="1054100" rtl="0">
              <a:lnSpc>
                <a:spcPct val="115000"/>
              </a:lnSpc>
              <a:spcBef>
                <a:spcPts val="0"/>
              </a:spcBef>
              <a:buSzPct val="95000"/>
              <a:buAutoNum type="arabicPeriod"/>
            </a:pPr>
            <a:r>
              <a:rPr lang="en-US" sz="950">
                <a:highlight>
                  <a:srgbClr val="FFFFFF"/>
                </a:highlight>
              </a:rPr>
              <a:t>Make the style collages "live".  Each item or look would be clickable.</a:t>
            </a:r>
          </a:p>
          <a:p>
            <a:pPr indent="-288925" lvl="1" marL="1054100" rtl="0">
              <a:lnSpc>
                <a:spcPct val="115000"/>
              </a:lnSpc>
              <a:spcBef>
                <a:spcPts val="0"/>
              </a:spcBef>
              <a:buSzPct val="95000"/>
              <a:buAutoNum type="arabicPeriod"/>
            </a:pPr>
            <a:r>
              <a:rPr lang="en-US" sz="950">
                <a:highlight>
                  <a:srgbClr val="FFFFFF"/>
                </a:highlight>
              </a:rPr>
              <a:t>She clicks on each item she is most likely to wear.</a:t>
            </a:r>
          </a:p>
          <a:p>
            <a:pPr indent="-288925" lvl="1" marL="1054100" rtl="0">
              <a:lnSpc>
                <a:spcPct val="115000"/>
              </a:lnSpc>
              <a:spcBef>
                <a:spcPts val="0"/>
              </a:spcBef>
              <a:buSzPct val="95000"/>
              <a:buAutoNum type="arabicPeriod"/>
            </a:pPr>
            <a:r>
              <a:rPr lang="en-US" sz="950">
                <a:highlight>
                  <a:srgbClr val="FFFFFF"/>
                </a:highlight>
              </a:rPr>
              <a:t>Each of those items is added to her personal style board. (polyvore style)</a:t>
            </a:r>
          </a:p>
          <a:p>
            <a:pPr indent="-288925" lvl="0" marL="596900" rtl="0">
              <a:lnSpc>
                <a:spcPct val="115000"/>
              </a:lnSpc>
              <a:spcBef>
                <a:spcPts val="0"/>
              </a:spcBef>
              <a:buSzPct val="95000"/>
              <a:buAutoNum type="arabicPeriod"/>
            </a:pPr>
            <a:r>
              <a:rPr lang="en-US" sz="950">
                <a:highlight>
                  <a:srgbClr val="FFFFFF"/>
                </a:highlight>
              </a:rPr>
              <a:t>Better understand her fit intent:</a:t>
            </a:r>
          </a:p>
          <a:p>
            <a:pPr indent="-288925" lvl="1" marL="1054100" rtl="0">
              <a:lnSpc>
                <a:spcPct val="115000"/>
              </a:lnSpc>
              <a:spcBef>
                <a:spcPts val="0"/>
              </a:spcBef>
              <a:buSzPct val="95000"/>
              <a:buAutoNum type="arabicPeriod"/>
            </a:pPr>
            <a:r>
              <a:rPr lang="en-US" sz="950">
                <a:highlight>
                  <a:srgbClr val="FFFFFF"/>
                </a:highlight>
              </a:rPr>
              <a:t>show silhouettes that describe our tight, fitted, loose, etc and ask her to choose what she's most likely to wear</a:t>
            </a:r>
          </a:p>
          <a:p>
            <a:pPr indent="-288925" lvl="1" marL="1054100" rtl="0">
              <a:lnSpc>
                <a:spcPct val="115000"/>
              </a:lnSpc>
              <a:spcBef>
                <a:spcPts val="0"/>
              </a:spcBef>
              <a:buSzPct val="95000"/>
              <a:buAutoNum type="arabicPeriod"/>
            </a:pPr>
            <a:r>
              <a:rPr lang="en-US" sz="950">
                <a:highlight>
                  <a:srgbClr val="FFFFFF"/>
                </a:highlight>
              </a:rPr>
              <a:t>Do the same for dresses and bottoms</a:t>
            </a:r>
          </a:p>
          <a:p>
            <a:pPr indent="-288925" lvl="1" marL="1054100" rtl="0">
              <a:lnSpc>
                <a:spcPct val="115000"/>
              </a:lnSpc>
              <a:spcBef>
                <a:spcPts val="0"/>
              </a:spcBef>
              <a:buSzPct val="95000"/>
              <a:buAutoNum type="arabicPeriod"/>
            </a:pPr>
            <a:r>
              <a:rPr lang="en-US" sz="950">
                <a:highlight>
                  <a:srgbClr val="FFFFFF"/>
                </a:highlight>
              </a:rPr>
              <a:t>Allow her to rank each</a:t>
            </a:r>
          </a:p>
          <a:p>
            <a:pPr lvl="0" rtl="0">
              <a:lnSpc>
                <a:spcPct val="115000"/>
              </a:lnSpc>
              <a:spcBef>
                <a:spcPts val="0"/>
              </a:spcBef>
              <a:buNone/>
            </a:pPr>
            <a:r>
              <a:rPr b="1" lang="en-US" sz="950" u="sng">
                <a:highlight>
                  <a:srgbClr val="FFFFFF"/>
                </a:highlight>
              </a:rPr>
              <a:t>Other items we came up with:</a:t>
            </a:r>
          </a:p>
          <a:p>
            <a:pPr indent="-288925" lvl="0" marL="596900" rtl="0">
              <a:lnSpc>
                <a:spcPct val="115000"/>
              </a:lnSpc>
              <a:spcBef>
                <a:spcPts val="0"/>
              </a:spcBef>
              <a:buSzPct val="95000"/>
              <a:buFont typeface="Arial"/>
              <a:buChar char="●"/>
            </a:pPr>
            <a:r>
              <a:rPr lang="en-US" sz="950">
                <a:highlight>
                  <a:srgbClr val="FFFFFF"/>
                </a:highlight>
              </a:rPr>
              <a:t>show photos of our clothes on body</a:t>
            </a:r>
          </a:p>
          <a:p>
            <a:pPr indent="-288925" lvl="1" marL="1054100" rtl="0">
              <a:lnSpc>
                <a:spcPct val="115000"/>
              </a:lnSpc>
              <a:spcBef>
                <a:spcPts val="0"/>
              </a:spcBef>
              <a:buSzPct val="95000"/>
              <a:buFont typeface="Courier New"/>
              <a:buChar char="o"/>
            </a:pPr>
            <a:r>
              <a:rPr lang="en-US" sz="950">
                <a:highlight>
                  <a:srgbClr val="FFFFFF"/>
                </a:highlight>
              </a:rPr>
              <a:t>photos/models would change based on her height &amp; size</a:t>
            </a:r>
          </a:p>
          <a:p>
            <a:pPr indent="-288925" lvl="0" marL="596900" rtl="0">
              <a:lnSpc>
                <a:spcPct val="115000"/>
              </a:lnSpc>
              <a:spcBef>
                <a:spcPts val="0"/>
              </a:spcBef>
              <a:buSzPct val="95000"/>
              <a:buFont typeface="Arial"/>
              <a:buChar char="●"/>
            </a:pPr>
            <a:r>
              <a:rPr lang="en-US" sz="950">
                <a:highlight>
                  <a:srgbClr val="FFFFFF"/>
                </a:highlight>
              </a:rPr>
              <a:t>Ask- are there colors or styles you would never wear?</a:t>
            </a:r>
          </a:p>
          <a:p>
            <a:pPr indent="-288925" lvl="0" marL="596900" rtl="0">
              <a:lnSpc>
                <a:spcPct val="115000"/>
              </a:lnSpc>
              <a:spcBef>
                <a:spcPts val="0"/>
              </a:spcBef>
              <a:buSzPct val="95000"/>
              <a:buFont typeface="Arial"/>
              <a:buChar char="●"/>
            </a:pPr>
            <a:r>
              <a:rPr lang="en-US" sz="950">
                <a:highlight>
                  <a:srgbClr val="FFFFFF"/>
                </a:highlight>
              </a:rPr>
              <a:t>Who is your fashion icon?</a:t>
            </a:r>
          </a:p>
          <a:p>
            <a:pPr indent="-288925" lvl="0" marL="596900" rtl="0">
              <a:lnSpc>
                <a:spcPct val="115000"/>
              </a:lnSpc>
              <a:spcBef>
                <a:spcPts val="0"/>
              </a:spcBef>
              <a:buSzPct val="95000"/>
              <a:buFont typeface="Arial"/>
              <a:buChar char="●"/>
            </a:pPr>
            <a:r>
              <a:rPr lang="en-US" sz="950">
                <a:highlight>
                  <a:srgbClr val="FFFFFF"/>
                </a:highlight>
              </a:rPr>
              <a:t>What wardrobe staples do you own</a:t>
            </a:r>
          </a:p>
          <a:p>
            <a:pPr indent="-288925" lvl="0" marL="596900" rtl="0">
              <a:lnSpc>
                <a:spcPct val="115000"/>
              </a:lnSpc>
              <a:spcBef>
                <a:spcPts val="0"/>
              </a:spcBef>
              <a:buSzPct val="95000"/>
              <a:buFont typeface="Arial"/>
              <a:buChar char="●"/>
            </a:pPr>
            <a:r>
              <a:rPr lang="en-US" sz="950">
                <a:highlight>
                  <a:srgbClr val="FFFFFF"/>
                </a:highlight>
              </a:rPr>
              <a:t>What is your favorite piece of clothing</a:t>
            </a:r>
          </a:p>
          <a:p>
            <a:pPr indent="-288925" lvl="0" marL="596900" rtl="0">
              <a:lnSpc>
                <a:spcPct val="115000"/>
              </a:lnSpc>
              <a:spcBef>
                <a:spcPts val="0"/>
              </a:spcBef>
              <a:buSzPct val="95000"/>
              <a:buFont typeface="Arial"/>
              <a:buChar char="●"/>
            </a:pPr>
            <a:r>
              <a:rPr lang="en-US" sz="950">
                <a:highlight>
                  <a:srgbClr val="FFFFFF"/>
                </a:highlight>
              </a:rPr>
              <a:t>What frustrates you about your current wardrobe</a:t>
            </a:r>
          </a:p>
          <a:p>
            <a:pPr indent="-288925" lvl="0" marL="596900" rtl="0">
              <a:lnSpc>
                <a:spcPct val="115000"/>
              </a:lnSpc>
              <a:spcBef>
                <a:spcPts val="0"/>
              </a:spcBef>
              <a:buSzPct val="95000"/>
              <a:buFont typeface="Arial"/>
              <a:buChar char="●"/>
            </a:pPr>
            <a:r>
              <a:rPr lang="en-US" sz="950">
                <a:highlight>
                  <a:srgbClr val="FFFFFF"/>
                </a:highlight>
              </a:rPr>
              <a:t>What is your ideal casual outfit</a:t>
            </a:r>
          </a:p>
          <a:p>
            <a:pPr indent="-288925" lvl="0" marL="596900" rtl="0">
              <a:lnSpc>
                <a:spcPct val="115000"/>
              </a:lnSpc>
              <a:spcBef>
                <a:spcPts val="0"/>
              </a:spcBef>
              <a:buSzPct val="95000"/>
              <a:buFont typeface="Arial"/>
              <a:buChar char="●"/>
            </a:pPr>
            <a:r>
              <a:rPr lang="en-US" sz="950">
                <a:highlight>
                  <a:srgbClr val="FFFFFF"/>
                </a:highlight>
              </a:rPr>
              <a:t>Add live support into the profile</a:t>
            </a:r>
          </a:p>
          <a:p>
            <a:pPr indent="-288925" lvl="0" marL="596900" rtl="0">
              <a:lnSpc>
                <a:spcPct val="115000"/>
              </a:lnSpc>
              <a:spcBef>
                <a:spcPts val="0"/>
              </a:spcBef>
              <a:buSzPct val="95000"/>
              <a:buFont typeface="Arial"/>
              <a:buChar char="●"/>
            </a:pPr>
            <a:r>
              <a:rPr lang="en-US" sz="950">
                <a:highlight>
                  <a:srgbClr val="FFFFFF"/>
                </a:highlight>
              </a:rPr>
              <a:t>Make certain questions mandatory</a:t>
            </a:r>
          </a:p>
          <a:p>
            <a:pPr indent="-288925" lvl="0" marL="596900" rtl="0">
              <a:lnSpc>
                <a:spcPct val="115000"/>
              </a:lnSpc>
              <a:spcBef>
                <a:spcPts val="0"/>
              </a:spcBef>
              <a:buSzPct val="95000"/>
              <a:buFont typeface="Arial"/>
              <a:buChar char="●"/>
            </a:pPr>
            <a:r>
              <a:rPr lang="en-US" sz="950">
                <a:highlight>
                  <a:srgbClr val="FFFFFF"/>
                </a:highlight>
              </a:rPr>
              <a:t>Make the Avoids/Flaunts section clearer</a:t>
            </a:r>
          </a:p>
          <a:p>
            <a:pPr indent="-288925" lvl="0" marL="596900" rtl="0">
              <a:lnSpc>
                <a:spcPct val="115000"/>
              </a:lnSpc>
              <a:spcBef>
                <a:spcPts val="0"/>
              </a:spcBef>
              <a:buSzPct val="95000"/>
              <a:buFont typeface="Arial"/>
              <a:buChar char="●"/>
            </a:pPr>
            <a:r>
              <a:rPr lang="en-US" sz="950">
                <a:highlight>
                  <a:srgbClr val="FFFFFF"/>
                </a:highlight>
              </a:rPr>
              <a:t>Add in photos of patterns- i.e. critter, border, conversational, animal</a:t>
            </a:r>
          </a:p>
          <a:p>
            <a:pPr indent="-288925" lvl="0" marL="596900" rtl="0">
              <a:lnSpc>
                <a:spcPct val="115000"/>
              </a:lnSpc>
              <a:spcBef>
                <a:spcPts val="0"/>
              </a:spcBef>
              <a:buSzPct val="95000"/>
              <a:buFont typeface="Arial"/>
              <a:buChar char="●"/>
            </a:pPr>
            <a:r>
              <a:rPr lang="en-US" sz="950">
                <a:highlight>
                  <a:srgbClr val="FFFFFF"/>
                </a:highlight>
              </a:rPr>
              <a:t>Ask her 3 words that define her style</a:t>
            </a:r>
          </a:p>
          <a:p>
            <a:pPr indent="-288925" lvl="0" marL="596900" rtl="0">
              <a:lnSpc>
                <a:spcPct val="115000"/>
              </a:lnSpc>
              <a:spcBef>
                <a:spcPts val="0"/>
              </a:spcBef>
              <a:buSzPct val="95000"/>
              <a:buFont typeface="Arial"/>
              <a:buChar char="●"/>
            </a:pPr>
            <a:r>
              <a:rPr lang="en-US" sz="950">
                <a:highlight>
                  <a:srgbClr val="FFFFFF"/>
                </a:highlight>
              </a:rPr>
              <a:t>Show a series of Fixes and ask which ones she is most likely to keep</a:t>
            </a:r>
          </a:p>
          <a:p>
            <a:pPr indent="-288925" lvl="0" marL="596900" rtl="0">
              <a:lnSpc>
                <a:spcPct val="115000"/>
              </a:lnSpc>
              <a:spcBef>
                <a:spcPts val="0"/>
              </a:spcBef>
              <a:buSzPct val="95000"/>
              <a:buFont typeface="Arial"/>
              <a:buChar char="●"/>
            </a:pPr>
            <a:r>
              <a:rPr lang="en-US" sz="950">
                <a:highlight>
                  <a:srgbClr val="FFFFFF"/>
                </a:highlight>
              </a:rPr>
              <a:t>Ask what body type she thinks she is</a:t>
            </a:r>
          </a:p>
          <a:p>
            <a:pPr indent="-288925" lvl="0" marL="596900" rtl="0">
              <a:lnSpc>
                <a:spcPct val="115000"/>
              </a:lnSpc>
              <a:spcBef>
                <a:spcPts val="0"/>
              </a:spcBef>
              <a:buSzPct val="95000"/>
              <a:buFont typeface="Arial"/>
              <a:buChar char="●"/>
            </a:pPr>
            <a:r>
              <a:rPr lang="en-US" sz="950">
                <a:highlight>
                  <a:srgbClr val="FFFFFF"/>
                </a:highlight>
              </a:rPr>
              <a:t>Create an algorithm that can calculate her body type based on her profile info (like Body Visualiser)</a:t>
            </a:r>
          </a:p>
          <a:p>
            <a:pPr indent="-288925" lvl="0" marL="596900" rtl="0">
              <a:lnSpc>
                <a:spcPct val="115000"/>
              </a:lnSpc>
              <a:spcBef>
                <a:spcPts val="0"/>
              </a:spcBef>
              <a:buSzPct val="95000"/>
              <a:buFont typeface="Arial"/>
              <a:buChar char="●"/>
            </a:pPr>
            <a:r>
              <a:rPr lang="en-US" sz="950">
                <a:highlight>
                  <a:srgbClr val="FFFFFF"/>
                </a:highlight>
              </a:rPr>
              <a:t>Add photos and visuals all the way through to make it less text heavy</a:t>
            </a:r>
          </a:p>
          <a:p>
            <a:pPr indent="-288925" lvl="0" marL="596900" rtl="0">
              <a:lnSpc>
                <a:spcPct val="115000"/>
              </a:lnSpc>
              <a:spcBef>
                <a:spcPts val="0"/>
              </a:spcBef>
              <a:buSzPct val="95000"/>
              <a:buFont typeface="Arial"/>
              <a:buChar char="●"/>
            </a:pPr>
            <a:r>
              <a:rPr lang="en-US" sz="950">
                <a:highlight>
                  <a:srgbClr val="FFFFFF"/>
                </a:highlight>
              </a:rPr>
              <a:t>Add visuals for inseam/neckline/silhouette</a:t>
            </a:r>
          </a:p>
          <a:p>
            <a:pPr indent="-288925" lvl="0" marL="596900" rtl="0">
              <a:lnSpc>
                <a:spcPct val="115000"/>
              </a:lnSpc>
              <a:spcBef>
                <a:spcPts val="0"/>
              </a:spcBef>
              <a:buSzPct val="95000"/>
              <a:buFont typeface="Arial"/>
              <a:buChar char="●"/>
            </a:pPr>
            <a:r>
              <a:rPr lang="en-US" sz="950">
                <a:highlight>
                  <a:srgbClr val="FFFFFF"/>
                </a:highlight>
              </a:rPr>
              <a:t>Add glossary of style terms</a:t>
            </a:r>
          </a:p>
          <a:p>
            <a:pPr lvl="0" rtl="0">
              <a:lnSpc>
                <a:spcPct val="115000"/>
              </a:lnSpc>
              <a:spcBef>
                <a:spcPts val="0"/>
              </a:spcBef>
              <a:buNone/>
            </a:pPr>
            <a:r>
              <a:rPr b="1" lang="en-US" sz="950" u="sng">
                <a:highlight>
                  <a:srgbClr val="FFFFFF"/>
                </a:highlight>
              </a:rPr>
              <a:t>Ideas around Check Out Survey:</a:t>
            </a:r>
          </a:p>
          <a:p>
            <a:pPr indent="-288925" lvl="0" marL="596900" rtl="0">
              <a:lnSpc>
                <a:spcPct val="115000"/>
              </a:lnSpc>
              <a:spcBef>
                <a:spcPts val="0"/>
              </a:spcBef>
              <a:buSzPct val="95000"/>
              <a:buAutoNum type="arabicPeriod"/>
            </a:pPr>
            <a:r>
              <a:rPr lang="en-US" sz="950">
                <a:highlight>
                  <a:srgbClr val="FFFFFF"/>
                </a:highlight>
              </a:rPr>
              <a:t>Ask more follow up questions:</a:t>
            </a:r>
          </a:p>
          <a:p>
            <a:pPr indent="-288925" lvl="1" marL="1054100" rtl="0">
              <a:lnSpc>
                <a:spcPct val="115000"/>
              </a:lnSpc>
              <a:spcBef>
                <a:spcPts val="0"/>
              </a:spcBef>
              <a:buSzPct val="95000"/>
              <a:buAutoNum type="arabicPeriod"/>
            </a:pPr>
            <a:r>
              <a:rPr lang="en-US" sz="950">
                <a:highlight>
                  <a:srgbClr val="FFFFFF"/>
                </a:highlight>
              </a:rPr>
              <a:t>ask more pointed questions on fit</a:t>
            </a:r>
          </a:p>
          <a:p>
            <a:pPr indent="-288925" lvl="1" marL="1054100" rtl="0">
              <a:lnSpc>
                <a:spcPct val="115000"/>
              </a:lnSpc>
              <a:spcBef>
                <a:spcPts val="0"/>
              </a:spcBef>
              <a:buSzPct val="95000"/>
              <a:buAutoNum type="arabicPeriod"/>
            </a:pPr>
            <a:r>
              <a:rPr lang="en-US" sz="950">
                <a:highlight>
                  <a:srgbClr val="FFFFFF"/>
                </a:highlight>
              </a:rPr>
              <a:t>ask about colors, prints</a:t>
            </a:r>
          </a:p>
          <a:p>
            <a:pPr indent="-288925" lvl="1" marL="1054100" rtl="0">
              <a:lnSpc>
                <a:spcPct val="115000"/>
              </a:lnSpc>
              <a:spcBef>
                <a:spcPts val="0"/>
              </a:spcBef>
              <a:buSzPct val="95000"/>
              <a:buAutoNum type="arabicPeriod"/>
            </a:pPr>
            <a:r>
              <a:rPr lang="en-US" sz="950">
                <a:highlight>
                  <a:srgbClr val="FFFFFF"/>
                </a:highlight>
              </a:rPr>
              <a:t>have an option- I came to you to be more fashion forward</a:t>
            </a:r>
          </a:p>
          <a:p>
            <a:pPr indent="-288925" lvl="0" marL="596900" rtl="0">
              <a:lnSpc>
                <a:spcPct val="115000"/>
              </a:lnSpc>
              <a:spcBef>
                <a:spcPts val="0"/>
              </a:spcBef>
              <a:buSzPct val="95000"/>
              <a:buAutoNum type="arabicPeriod"/>
            </a:pPr>
            <a:r>
              <a:rPr lang="en-US" sz="950">
                <a:highlight>
                  <a:srgbClr val="FFFFFF"/>
                </a:highlight>
              </a:rPr>
              <a:t>Add a sliding scale rather than love it, like it, hate it.  </a:t>
            </a:r>
          </a:p>
          <a:p>
            <a:pPr indent="-288925" lvl="0" marL="596900" rtl="0">
              <a:lnSpc>
                <a:spcPct val="115000"/>
              </a:lnSpc>
              <a:spcBef>
                <a:spcPts val="0"/>
              </a:spcBef>
              <a:buSzPct val="95000"/>
              <a:buAutoNum type="arabicPeriod"/>
            </a:pPr>
            <a:r>
              <a:rPr lang="en-US" sz="950">
                <a:highlight>
                  <a:srgbClr val="FFFFFF"/>
                </a:highlight>
              </a:rPr>
              <a:t>Take hate out of it so that we can get more constructive information</a:t>
            </a:r>
          </a:p>
          <a:p>
            <a:pPr indent="-288925" lvl="0" marL="596900" rtl="0">
              <a:lnSpc>
                <a:spcPct val="115000"/>
              </a:lnSpc>
              <a:spcBef>
                <a:spcPts val="0"/>
              </a:spcBef>
              <a:buSzPct val="95000"/>
              <a:buAutoNum type="arabicPeriod"/>
            </a:pPr>
            <a:r>
              <a:rPr lang="en-US" sz="950">
                <a:highlight>
                  <a:srgbClr val="FFFFFF"/>
                </a:highlight>
              </a:rPr>
              <a:t>Add a checkout option:  </a:t>
            </a:r>
          </a:p>
          <a:p>
            <a:pPr indent="-288925" lvl="1" marL="1054100" rtl="0">
              <a:lnSpc>
                <a:spcPct val="115000"/>
              </a:lnSpc>
              <a:spcBef>
                <a:spcPts val="0"/>
              </a:spcBef>
              <a:buSzPct val="95000"/>
              <a:buAutoNum type="arabicPeriod"/>
            </a:pPr>
            <a:r>
              <a:rPr lang="en-US" sz="950">
                <a:highlight>
                  <a:srgbClr val="FFFFFF"/>
                </a:highlight>
              </a:rPr>
              <a:t>I'd like to try the same stylist again</a:t>
            </a:r>
          </a:p>
          <a:p>
            <a:pPr indent="-288925" lvl="1" marL="1054100" rtl="0">
              <a:lnSpc>
                <a:spcPct val="115000"/>
              </a:lnSpc>
              <a:spcBef>
                <a:spcPts val="0"/>
              </a:spcBef>
              <a:buSzPct val="95000"/>
              <a:buAutoNum type="arabicPeriod"/>
            </a:pPr>
            <a:r>
              <a:rPr lang="en-US" sz="950">
                <a:highlight>
                  <a:srgbClr val="FFFFFF"/>
                </a:highlight>
              </a:rPr>
              <a:t>I'd like to try a new stylist next time</a:t>
            </a:r>
          </a:p>
          <a:p>
            <a:pPr lvl="0" rtl="0">
              <a:spcBef>
                <a:spcPts val="0"/>
              </a:spcBef>
              <a:buNone/>
            </a:pPr>
            <a:r>
              <a:t/>
            </a:r>
            <a:endParaRPr/>
          </a:p>
        </p:txBody>
      </p:sp>
      <p:sp>
        <p:nvSpPr>
          <p:cNvPr id="1054" name="Shape 1054"/>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rt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0" name="Shape 1060"/>
        <p:cNvGrpSpPr/>
        <p:nvPr/>
      </p:nvGrpSpPr>
      <p:grpSpPr>
        <a:xfrm>
          <a:off x="0" y="0"/>
          <a:ext cx="0" cy="0"/>
          <a:chOff x="0" y="0"/>
          <a:chExt cx="0" cy="0"/>
        </a:xfrm>
      </p:grpSpPr>
      <p:sp>
        <p:nvSpPr>
          <p:cNvPr id="1061" name="Shape 10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62" name="Shape 10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063" name="Shape 1063"/>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1" name="Shape 1071"/>
        <p:cNvGrpSpPr/>
        <p:nvPr/>
      </p:nvGrpSpPr>
      <p:grpSpPr>
        <a:xfrm>
          <a:off x="0" y="0"/>
          <a:ext cx="0" cy="0"/>
          <a:chOff x="0" y="0"/>
          <a:chExt cx="0" cy="0"/>
        </a:xfrm>
      </p:grpSpPr>
      <p:sp>
        <p:nvSpPr>
          <p:cNvPr id="1072" name="Shape 10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73" name="Shape 10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074" name="Shape 1074"/>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1" name="Shape 1081"/>
        <p:cNvGrpSpPr/>
        <p:nvPr/>
      </p:nvGrpSpPr>
      <p:grpSpPr>
        <a:xfrm>
          <a:off x="0" y="0"/>
          <a:ext cx="0" cy="0"/>
          <a:chOff x="0" y="0"/>
          <a:chExt cx="0" cy="0"/>
        </a:xfrm>
      </p:grpSpPr>
      <p:sp>
        <p:nvSpPr>
          <p:cNvPr id="1082" name="Shape 10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83" name="Shape 10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084" name="Shape 1084"/>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1" name="Shape 1091"/>
        <p:cNvGrpSpPr/>
        <p:nvPr/>
      </p:nvGrpSpPr>
      <p:grpSpPr>
        <a:xfrm>
          <a:off x="0" y="0"/>
          <a:ext cx="0" cy="0"/>
          <a:chOff x="0" y="0"/>
          <a:chExt cx="0" cy="0"/>
        </a:xfrm>
      </p:grpSpPr>
      <p:sp>
        <p:nvSpPr>
          <p:cNvPr id="1092" name="Shape 10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93" name="Shape 10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094" name="Shape 1094"/>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0" name="Shape 1100"/>
        <p:cNvGrpSpPr/>
        <p:nvPr/>
      </p:nvGrpSpPr>
      <p:grpSpPr>
        <a:xfrm>
          <a:off x="0" y="0"/>
          <a:ext cx="0" cy="0"/>
          <a:chOff x="0" y="0"/>
          <a:chExt cx="0" cy="0"/>
        </a:xfrm>
      </p:grpSpPr>
      <p:sp>
        <p:nvSpPr>
          <p:cNvPr id="1101" name="Shape 11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02" name="Shape 1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103" name="Shape 1103"/>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8" name="Shape 1108"/>
        <p:cNvGrpSpPr/>
        <p:nvPr/>
      </p:nvGrpSpPr>
      <p:grpSpPr>
        <a:xfrm>
          <a:off x="0" y="0"/>
          <a:ext cx="0" cy="0"/>
          <a:chOff x="0" y="0"/>
          <a:chExt cx="0" cy="0"/>
        </a:xfrm>
      </p:grpSpPr>
      <p:sp>
        <p:nvSpPr>
          <p:cNvPr id="1109" name="Shape 1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110" name="Shape 11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4" name="Shape 1114"/>
        <p:cNvGrpSpPr/>
        <p:nvPr/>
      </p:nvGrpSpPr>
      <p:grpSpPr>
        <a:xfrm>
          <a:off x="0" y="0"/>
          <a:ext cx="0" cy="0"/>
          <a:chOff x="0" y="0"/>
          <a:chExt cx="0" cy="0"/>
        </a:xfrm>
      </p:grpSpPr>
      <p:sp>
        <p:nvSpPr>
          <p:cNvPr id="1115" name="Shape 11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16" name="Shape 1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b="1" lang="en-US" sz="950" u="sng">
                <a:highlight>
                  <a:srgbClr val="FFFFFF"/>
                </a:highlight>
              </a:rPr>
              <a:t>Ideas for our Slide:</a:t>
            </a:r>
          </a:p>
          <a:p>
            <a:pPr indent="-288925" lvl="0" marL="596900" rtl="0">
              <a:lnSpc>
                <a:spcPct val="115000"/>
              </a:lnSpc>
              <a:spcBef>
                <a:spcPts val="0"/>
              </a:spcBef>
              <a:buSzPct val="95000"/>
              <a:buAutoNum type="arabicPeriod"/>
            </a:pPr>
            <a:r>
              <a:rPr lang="en-US" sz="950">
                <a:highlight>
                  <a:srgbClr val="FFFFFF"/>
                </a:highlight>
              </a:rPr>
              <a:t>Add questions to profile:</a:t>
            </a:r>
          </a:p>
          <a:p>
            <a:pPr indent="-288925" lvl="1" marL="1054100" rtl="0">
              <a:lnSpc>
                <a:spcPct val="115000"/>
              </a:lnSpc>
              <a:spcBef>
                <a:spcPts val="0"/>
              </a:spcBef>
              <a:buSzPct val="95000"/>
              <a:buAutoNum type="arabicPeriod"/>
            </a:pPr>
            <a:r>
              <a:rPr lang="en-US" sz="950">
                <a:highlight>
                  <a:srgbClr val="FFFFFF"/>
                </a:highlight>
              </a:rPr>
              <a:t>Where do you shop?</a:t>
            </a:r>
          </a:p>
          <a:p>
            <a:pPr indent="-288925" lvl="1" marL="1054100" rtl="0">
              <a:lnSpc>
                <a:spcPct val="115000"/>
              </a:lnSpc>
              <a:spcBef>
                <a:spcPts val="0"/>
              </a:spcBef>
              <a:buSzPct val="95000"/>
              <a:buAutoNum type="arabicPeriod"/>
            </a:pPr>
            <a:r>
              <a:rPr lang="en-US" sz="950">
                <a:highlight>
                  <a:srgbClr val="FFFFFF"/>
                </a:highlight>
              </a:rPr>
              <a:t>Where do you aspire to shop?</a:t>
            </a:r>
          </a:p>
          <a:p>
            <a:pPr indent="-288925" lvl="1" marL="1054100" rtl="0">
              <a:lnSpc>
                <a:spcPct val="115000"/>
              </a:lnSpc>
              <a:spcBef>
                <a:spcPts val="0"/>
              </a:spcBef>
              <a:buSzPct val="95000"/>
              <a:buAutoNum type="arabicPeriod"/>
            </a:pPr>
            <a:r>
              <a:rPr lang="en-US" sz="950">
                <a:highlight>
                  <a:srgbClr val="FFFFFF"/>
                </a:highlight>
              </a:rPr>
              <a:t>Get more specifics around their occupation</a:t>
            </a:r>
          </a:p>
          <a:p>
            <a:pPr indent="-288925" lvl="2" marL="1511300" rtl="0">
              <a:lnSpc>
                <a:spcPct val="115000"/>
              </a:lnSpc>
              <a:spcBef>
                <a:spcPts val="0"/>
              </a:spcBef>
              <a:buSzPct val="95000"/>
              <a:buAutoNum type="arabicPeriod"/>
            </a:pPr>
            <a:r>
              <a:rPr lang="en-US" sz="950">
                <a:highlight>
                  <a:srgbClr val="FFFFFF"/>
                </a:highlight>
              </a:rPr>
              <a:t>How casual is your work attire</a:t>
            </a:r>
          </a:p>
          <a:p>
            <a:pPr indent="-288925" lvl="2" marL="1511300" rtl="0">
              <a:lnSpc>
                <a:spcPct val="115000"/>
              </a:lnSpc>
              <a:spcBef>
                <a:spcPts val="0"/>
              </a:spcBef>
              <a:buSzPct val="95000"/>
              <a:buAutoNum type="arabicPeriod"/>
            </a:pPr>
            <a:r>
              <a:rPr lang="en-US" sz="950">
                <a:highlight>
                  <a:srgbClr val="FFFFFF"/>
                </a:highlight>
              </a:rPr>
              <a:t>Can/Do you wear jeans to work</a:t>
            </a:r>
          </a:p>
          <a:p>
            <a:pPr indent="-288925" lvl="2" marL="1511300" rtl="0">
              <a:lnSpc>
                <a:spcPct val="115000"/>
              </a:lnSpc>
              <a:spcBef>
                <a:spcPts val="0"/>
              </a:spcBef>
              <a:buSzPct val="95000"/>
              <a:buAutoNum type="arabicPeriod"/>
            </a:pPr>
            <a:r>
              <a:rPr lang="en-US" sz="950">
                <a:highlight>
                  <a:srgbClr val="FFFFFF"/>
                </a:highlight>
              </a:rPr>
              <a:t>How often do you wear jeans at work</a:t>
            </a:r>
          </a:p>
          <a:p>
            <a:pPr indent="-288925" lvl="1" marL="1054100" rtl="0">
              <a:lnSpc>
                <a:spcPct val="115000"/>
              </a:lnSpc>
              <a:spcBef>
                <a:spcPts val="0"/>
              </a:spcBef>
              <a:buSzPct val="95000"/>
              <a:buAutoNum type="arabicPeriod"/>
            </a:pPr>
            <a:r>
              <a:rPr lang="en-US" sz="950">
                <a:highlight>
                  <a:srgbClr val="FFFFFF"/>
                </a:highlight>
              </a:rPr>
              <a:t>More specific around maternity</a:t>
            </a:r>
          </a:p>
          <a:p>
            <a:pPr indent="-288925" lvl="2" marL="1511300" rtl="0">
              <a:lnSpc>
                <a:spcPct val="115000"/>
              </a:lnSpc>
              <a:spcBef>
                <a:spcPts val="0"/>
              </a:spcBef>
              <a:buSzPct val="95000"/>
              <a:buAutoNum type="arabicPeriod"/>
            </a:pPr>
            <a:r>
              <a:rPr lang="en-US" sz="950">
                <a:highlight>
                  <a:srgbClr val="FFFFFF"/>
                </a:highlight>
              </a:rPr>
              <a:t>Ask if they would like to update the frequency of their Fixes</a:t>
            </a:r>
          </a:p>
          <a:p>
            <a:pPr indent="-288925" lvl="2" marL="1511300" rtl="0">
              <a:lnSpc>
                <a:spcPct val="115000"/>
              </a:lnSpc>
              <a:spcBef>
                <a:spcPts val="0"/>
              </a:spcBef>
              <a:buSzPct val="95000"/>
              <a:buAutoNum type="arabicPeriod"/>
            </a:pPr>
            <a:r>
              <a:rPr lang="en-US" sz="950">
                <a:highlight>
                  <a:srgbClr val="FFFFFF"/>
                </a:highlight>
              </a:rPr>
              <a:t>Ask if they would like to receive nursing friendly tops/dresses</a:t>
            </a:r>
          </a:p>
          <a:p>
            <a:pPr indent="-288925" lvl="1" marL="1054100" rtl="0">
              <a:lnSpc>
                <a:spcPct val="115000"/>
              </a:lnSpc>
              <a:spcBef>
                <a:spcPts val="0"/>
              </a:spcBef>
              <a:buSzPct val="95000"/>
              <a:buAutoNum type="arabicPeriod"/>
            </a:pPr>
            <a:r>
              <a:rPr lang="en-US" sz="950">
                <a:highlight>
                  <a:srgbClr val="FFFFFF"/>
                </a:highlight>
              </a:rPr>
              <a:t>Why are you trying Stitch Fix (to gauge adventurousness)</a:t>
            </a:r>
          </a:p>
          <a:p>
            <a:pPr indent="-288925" lvl="0" marL="596900" rtl="0">
              <a:lnSpc>
                <a:spcPct val="115000"/>
              </a:lnSpc>
              <a:spcBef>
                <a:spcPts val="0"/>
              </a:spcBef>
              <a:buSzPct val="95000"/>
              <a:buAutoNum type="arabicPeriod"/>
            </a:pPr>
            <a:r>
              <a:rPr lang="en-US" sz="950">
                <a:highlight>
                  <a:srgbClr val="FFFFFF"/>
                </a:highlight>
              </a:rPr>
              <a:t>Install a completion bar or % complete that updates each page or after each question.</a:t>
            </a:r>
          </a:p>
          <a:p>
            <a:pPr indent="-288925" lvl="0" marL="596900" rtl="0">
              <a:lnSpc>
                <a:spcPct val="115000"/>
              </a:lnSpc>
              <a:spcBef>
                <a:spcPts val="0"/>
              </a:spcBef>
              <a:buSzPct val="95000"/>
              <a:buAutoNum type="arabicPeriod"/>
            </a:pPr>
            <a:r>
              <a:rPr lang="en-US" sz="950">
                <a:highlight>
                  <a:srgbClr val="FFFFFF"/>
                </a:highlight>
              </a:rPr>
              <a:t>Better understand her style:</a:t>
            </a:r>
          </a:p>
          <a:p>
            <a:pPr indent="-288925" lvl="1" marL="1054100" rtl="0">
              <a:lnSpc>
                <a:spcPct val="115000"/>
              </a:lnSpc>
              <a:spcBef>
                <a:spcPts val="0"/>
              </a:spcBef>
              <a:buSzPct val="95000"/>
              <a:buAutoNum type="arabicPeriod"/>
            </a:pPr>
            <a:r>
              <a:rPr lang="en-US" sz="950">
                <a:highlight>
                  <a:srgbClr val="FFFFFF"/>
                </a:highlight>
              </a:rPr>
              <a:t>Make the style collages "live".  Each item or look would be clickable.</a:t>
            </a:r>
          </a:p>
          <a:p>
            <a:pPr indent="-288925" lvl="1" marL="1054100" rtl="0">
              <a:lnSpc>
                <a:spcPct val="115000"/>
              </a:lnSpc>
              <a:spcBef>
                <a:spcPts val="0"/>
              </a:spcBef>
              <a:buSzPct val="95000"/>
              <a:buAutoNum type="arabicPeriod"/>
            </a:pPr>
            <a:r>
              <a:rPr lang="en-US" sz="950">
                <a:highlight>
                  <a:srgbClr val="FFFFFF"/>
                </a:highlight>
              </a:rPr>
              <a:t>She clicks on each item she is most likely to wear.</a:t>
            </a:r>
          </a:p>
          <a:p>
            <a:pPr indent="-288925" lvl="1" marL="1054100" rtl="0">
              <a:lnSpc>
                <a:spcPct val="115000"/>
              </a:lnSpc>
              <a:spcBef>
                <a:spcPts val="0"/>
              </a:spcBef>
              <a:buSzPct val="95000"/>
              <a:buAutoNum type="arabicPeriod"/>
            </a:pPr>
            <a:r>
              <a:rPr lang="en-US" sz="950">
                <a:highlight>
                  <a:srgbClr val="FFFFFF"/>
                </a:highlight>
              </a:rPr>
              <a:t>Each of those items is added to her personal style board. (polyvore style)</a:t>
            </a:r>
          </a:p>
          <a:p>
            <a:pPr indent="-288925" lvl="0" marL="596900" rtl="0">
              <a:lnSpc>
                <a:spcPct val="115000"/>
              </a:lnSpc>
              <a:spcBef>
                <a:spcPts val="0"/>
              </a:spcBef>
              <a:buSzPct val="95000"/>
              <a:buAutoNum type="arabicPeriod"/>
            </a:pPr>
            <a:r>
              <a:rPr lang="en-US" sz="950">
                <a:highlight>
                  <a:srgbClr val="FFFFFF"/>
                </a:highlight>
              </a:rPr>
              <a:t>Better understand her fit intent:</a:t>
            </a:r>
          </a:p>
          <a:p>
            <a:pPr indent="-288925" lvl="1" marL="1054100" rtl="0">
              <a:lnSpc>
                <a:spcPct val="115000"/>
              </a:lnSpc>
              <a:spcBef>
                <a:spcPts val="0"/>
              </a:spcBef>
              <a:buSzPct val="95000"/>
              <a:buAutoNum type="arabicPeriod"/>
            </a:pPr>
            <a:r>
              <a:rPr lang="en-US" sz="950">
                <a:highlight>
                  <a:srgbClr val="FFFFFF"/>
                </a:highlight>
              </a:rPr>
              <a:t>show silhouettes that describe our tight, fitted, loose, etc and ask her to choose what she's most likely to wear</a:t>
            </a:r>
          </a:p>
          <a:p>
            <a:pPr indent="-288925" lvl="1" marL="1054100" rtl="0">
              <a:lnSpc>
                <a:spcPct val="115000"/>
              </a:lnSpc>
              <a:spcBef>
                <a:spcPts val="0"/>
              </a:spcBef>
              <a:buSzPct val="95000"/>
              <a:buAutoNum type="arabicPeriod"/>
            </a:pPr>
            <a:r>
              <a:rPr lang="en-US" sz="950">
                <a:highlight>
                  <a:srgbClr val="FFFFFF"/>
                </a:highlight>
              </a:rPr>
              <a:t>Do the same for dresses and bottoms</a:t>
            </a:r>
          </a:p>
          <a:p>
            <a:pPr indent="-288925" lvl="1" marL="1054100" rtl="0">
              <a:lnSpc>
                <a:spcPct val="115000"/>
              </a:lnSpc>
              <a:spcBef>
                <a:spcPts val="0"/>
              </a:spcBef>
              <a:buSzPct val="95000"/>
              <a:buAutoNum type="arabicPeriod"/>
            </a:pPr>
            <a:r>
              <a:rPr lang="en-US" sz="950">
                <a:highlight>
                  <a:srgbClr val="FFFFFF"/>
                </a:highlight>
              </a:rPr>
              <a:t>Allow her to rank each</a:t>
            </a:r>
          </a:p>
          <a:p>
            <a:pPr lvl="0" rtl="0">
              <a:lnSpc>
                <a:spcPct val="115000"/>
              </a:lnSpc>
              <a:spcBef>
                <a:spcPts val="0"/>
              </a:spcBef>
              <a:buNone/>
            </a:pPr>
            <a:r>
              <a:rPr b="1" lang="en-US" sz="950" u="sng">
                <a:highlight>
                  <a:srgbClr val="FFFFFF"/>
                </a:highlight>
              </a:rPr>
              <a:t>Other items we came up with:</a:t>
            </a:r>
          </a:p>
          <a:p>
            <a:pPr indent="-288925" lvl="0" marL="596900" rtl="0">
              <a:lnSpc>
                <a:spcPct val="115000"/>
              </a:lnSpc>
              <a:spcBef>
                <a:spcPts val="0"/>
              </a:spcBef>
              <a:buSzPct val="95000"/>
              <a:buFont typeface="Arial"/>
              <a:buChar char="●"/>
            </a:pPr>
            <a:r>
              <a:rPr lang="en-US" sz="950">
                <a:highlight>
                  <a:srgbClr val="FFFFFF"/>
                </a:highlight>
              </a:rPr>
              <a:t>show photos of our clothes on body</a:t>
            </a:r>
          </a:p>
          <a:p>
            <a:pPr indent="-288925" lvl="1" marL="1054100" rtl="0">
              <a:lnSpc>
                <a:spcPct val="115000"/>
              </a:lnSpc>
              <a:spcBef>
                <a:spcPts val="0"/>
              </a:spcBef>
              <a:buSzPct val="95000"/>
              <a:buFont typeface="Courier New"/>
              <a:buChar char="o"/>
            </a:pPr>
            <a:r>
              <a:rPr lang="en-US" sz="950">
                <a:highlight>
                  <a:srgbClr val="FFFFFF"/>
                </a:highlight>
              </a:rPr>
              <a:t>photos/models would change based on her height &amp; size</a:t>
            </a:r>
          </a:p>
          <a:p>
            <a:pPr indent="-288925" lvl="0" marL="596900" rtl="0">
              <a:lnSpc>
                <a:spcPct val="115000"/>
              </a:lnSpc>
              <a:spcBef>
                <a:spcPts val="0"/>
              </a:spcBef>
              <a:buSzPct val="95000"/>
              <a:buFont typeface="Arial"/>
              <a:buChar char="●"/>
            </a:pPr>
            <a:r>
              <a:rPr lang="en-US" sz="950">
                <a:highlight>
                  <a:srgbClr val="FFFFFF"/>
                </a:highlight>
              </a:rPr>
              <a:t>Ask- are there colors or styles you would never wear?</a:t>
            </a:r>
          </a:p>
          <a:p>
            <a:pPr indent="-288925" lvl="0" marL="596900" rtl="0">
              <a:lnSpc>
                <a:spcPct val="115000"/>
              </a:lnSpc>
              <a:spcBef>
                <a:spcPts val="0"/>
              </a:spcBef>
              <a:buSzPct val="95000"/>
              <a:buFont typeface="Arial"/>
              <a:buChar char="●"/>
            </a:pPr>
            <a:r>
              <a:rPr lang="en-US" sz="950">
                <a:highlight>
                  <a:srgbClr val="FFFFFF"/>
                </a:highlight>
              </a:rPr>
              <a:t>Who is your fashion icon?</a:t>
            </a:r>
          </a:p>
          <a:p>
            <a:pPr indent="-288925" lvl="0" marL="596900" rtl="0">
              <a:lnSpc>
                <a:spcPct val="115000"/>
              </a:lnSpc>
              <a:spcBef>
                <a:spcPts val="0"/>
              </a:spcBef>
              <a:buSzPct val="95000"/>
              <a:buFont typeface="Arial"/>
              <a:buChar char="●"/>
            </a:pPr>
            <a:r>
              <a:rPr lang="en-US" sz="950">
                <a:highlight>
                  <a:srgbClr val="FFFFFF"/>
                </a:highlight>
              </a:rPr>
              <a:t>What wardrobe staples do you own</a:t>
            </a:r>
          </a:p>
          <a:p>
            <a:pPr indent="-288925" lvl="0" marL="596900" rtl="0">
              <a:lnSpc>
                <a:spcPct val="115000"/>
              </a:lnSpc>
              <a:spcBef>
                <a:spcPts val="0"/>
              </a:spcBef>
              <a:buSzPct val="95000"/>
              <a:buFont typeface="Arial"/>
              <a:buChar char="●"/>
            </a:pPr>
            <a:r>
              <a:rPr lang="en-US" sz="950">
                <a:highlight>
                  <a:srgbClr val="FFFFFF"/>
                </a:highlight>
              </a:rPr>
              <a:t>What is your favorite piece of clothing</a:t>
            </a:r>
          </a:p>
          <a:p>
            <a:pPr indent="-288925" lvl="0" marL="596900" rtl="0">
              <a:lnSpc>
                <a:spcPct val="115000"/>
              </a:lnSpc>
              <a:spcBef>
                <a:spcPts val="0"/>
              </a:spcBef>
              <a:buSzPct val="95000"/>
              <a:buFont typeface="Arial"/>
              <a:buChar char="●"/>
            </a:pPr>
            <a:r>
              <a:rPr lang="en-US" sz="950">
                <a:highlight>
                  <a:srgbClr val="FFFFFF"/>
                </a:highlight>
              </a:rPr>
              <a:t>What frustrates you about your current wardrobe</a:t>
            </a:r>
          </a:p>
          <a:p>
            <a:pPr indent="-288925" lvl="0" marL="596900" rtl="0">
              <a:lnSpc>
                <a:spcPct val="115000"/>
              </a:lnSpc>
              <a:spcBef>
                <a:spcPts val="0"/>
              </a:spcBef>
              <a:buSzPct val="95000"/>
              <a:buFont typeface="Arial"/>
              <a:buChar char="●"/>
            </a:pPr>
            <a:r>
              <a:rPr lang="en-US" sz="950">
                <a:highlight>
                  <a:srgbClr val="FFFFFF"/>
                </a:highlight>
              </a:rPr>
              <a:t>What is your ideal casual outfit</a:t>
            </a:r>
          </a:p>
          <a:p>
            <a:pPr indent="-288925" lvl="0" marL="596900" rtl="0">
              <a:lnSpc>
                <a:spcPct val="115000"/>
              </a:lnSpc>
              <a:spcBef>
                <a:spcPts val="0"/>
              </a:spcBef>
              <a:buSzPct val="95000"/>
              <a:buFont typeface="Arial"/>
              <a:buChar char="●"/>
            </a:pPr>
            <a:r>
              <a:rPr lang="en-US" sz="950">
                <a:highlight>
                  <a:srgbClr val="FFFFFF"/>
                </a:highlight>
              </a:rPr>
              <a:t>Add live support into the profile</a:t>
            </a:r>
          </a:p>
          <a:p>
            <a:pPr indent="-288925" lvl="0" marL="596900" rtl="0">
              <a:lnSpc>
                <a:spcPct val="115000"/>
              </a:lnSpc>
              <a:spcBef>
                <a:spcPts val="0"/>
              </a:spcBef>
              <a:buSzPct val="95000"/>
              <a:buFont typeface="Arial"/>
              <a:buChar char="●"/>
            </a:pPr>
            <a:r>
              <a:rPr lang="en-US" sz="950">
                <a:highlight>
                  <a:srgbClr val="FFFFFF"/>
                </a:highlight>
              </a:rPr>
              <a:t>Make certain questions mandatory</a:t>
            </a:r>
          </a:p>
          <a:p>
            <a:pPr indent="-288925" lvl="0" marL="596900" rtl="0">
              <a:lnSpc>
                <a:spcPct val="115000"/>
              </a:lnSpc>
              <a:spcBef>
                <a:spcPts val="0"/>
              </a:spcBef>
              <a:buSzPct val="95000"/>
              <a:buFont typeface="Arial"/>
              <a:buChar char="●"/>
            </a:pPr>
            <a:r>
              <a:rPr lang="en-US" sz="950">
                <a:highlight>
                  <a:srgbClr val="FFFFFF"/>
                </a:highlight>
              </a:rPr>
              <a:t>Make the Avoids/Flaunts section clearer</a:t>
            </a:r>
          </a:p>
          <a:p>
            <a:pPr indent="-288925" lvl="0" marL="596900" rtl="0">
              <a:lnSpc>
                <a:spcPct val="115000"/>
              </a:lnSpc>
              <a:spcBef>
                <a:spcPts val="0"/>
              </a:spcBef>
              <a:buSzPct val="95000"/>
              <a:buFont typeface="Arial"/>
              <a:buChar char="●"/>
            </a:pPr>
            <a:r>
              <a:rPr lang="en-US" sz="950">
                <a:highlight>
                  <a:srgbClr val="FFFFFF"/>
                </a:highlight>
              </a:rPr>
              <a:t>Add in photos of patterns- i.e. critter, border, conversational, animal</a:t>
            </a:r>
          </a:p>
          <a:p>
            <a:pPr indent="-288925" lvl="0" marL="596900" rtl="0">
              <a:lnSpc>
                <a:spcPct val="115000"/>
              </a:lnSpc>
              <a:spcBef>
                <a:spcPts val="0"/>
              </a:spcBef>
              <a:buSzPct val="95000"/>
              <a:buFont typeface="Arial"/>
              <a:buChar char="●"/>
            </a:pPr>
            <a:r>
              <a:rPr lang="en-US" sz="950">
                <a:highlight>
                  <a:srgbClr val="FFFFFF"/>
                </a:highlight>
              </a:rPr>
              <a:t>Ask her 3 words that define her style</a:t>
            </a:r>
          </a:p>
          <a:p>
            <a:pPr indent="-288925" lvl="0" marL="596900" rtl="0">
              <a:lnSpc>
                <a:spcPct val="115000"/>
              </a:lnSpc>
              <a:spcBef>
                <a:spcPts val="0"/>
              </a:spcBef>
              <a:buSzPct val="95000"/>
              <a:buFont typeface="Arial"/>
              <a:buChar char="●"/>
            </a:pPr>
            <a:r>
              <a:rPr lang="en-US" sz="950">
                <a:highlight>
                  <a:srgbClr val="FFFFFF"/>
                </a:highlight>
              </a:rPr>
              <a:t>Show a series of Fixes and ask which ones she is most likely to keep</a:t>
            </a:r>
          </a:p>
          <a:p>
            <a:pPr indent="-288925" lvl="0" marL="596900" rtl="0">
              <a:lnSpc>
                <a:spcPct val="115000"/>
              </a:lnSpc>
              <a:spcBef>
                <a:spcPts val="0"/>
              </a:spcBef>
              <a:buSzPct val="95000"/>
              <a:buFont typeface="Arial"/>
              <a:buChar char="●"/>
            </a:pPr>
            <a:r>
              <a:rPr lang="en-US" sz="950">
                <a:highlight>
                  <a:srgbClr val="FFFFFF"/>
                </a:highlight>
              </a:rPr>
              <a:t>Ask what body type she thinks she is</a:t>
            </a:r>
          </a:p>
          <a:p>
            <a:pPr indent="-288925" lvl="0" marL="596900" rtl="0">
              <a:lnSpc>
                <a:spcPct val="115000"/>
              </a:lnSpc>
              <a:spcBef>
                <a:spcPts val="0"/>
              </a:spcBef>
              <a:buSzPct val="95000"/>
              <a:buFont typeface="Arial"/>
              <a:buChar char="●"/>
            </a:pPr>
            <a:r>
              <a:rPr lang="en-US" sz="950">
                <a:highlight>
                  <a:srgbClr val="FFFFFF"/>
                </a:highlight>
              </a:rPr>
              <a:t>Create an algorithm that can calculate her body type based on her profile info (like Body Visualiser)</a:t>
            </a:r>
          </a:p>
          <a:p>
            <a:pPr indent="-288925" lvl="0" marL="596900" rtl="0">
              <a:lnSpc>
                <a:spcPct val="115000"/>
              </a:lnSpc>
              <a:spcBef>
                <a:spcPts val="0"/>
              </a:spcBef>
              <a:buSzPct val="95000"/>
              <a:buFont typeface="Arial"/>
              <a:buChar char="●"/>
            </a:pPr>
            <a:r>
              <a:rPr lang="en-US" sz="950">
                <a:highlight>
                  <a:srgbClr val="FFFFFF"/>
                </a:highlight>
              </a:rPr>
              <a:t>Add photos and visuals all the way through to make it less text heavy</a:t>
            </a:r>
          </a:p>
          <a:p>
            <a:pPr indent="-288925" lvl="0" marL="596900" rtl="0">
              <a:lnSpc>
                <a:spcPct val="115000"/>
              </a:lnSpc>
              <a:spcBef>
                <a:spcPts val="0"/>
              </a:spcBef>
              <a:buSzPct val="95000"/>
              <a:buFont typeface="Arial"/>
              <a:buChar char="●"/>
            </a:pPr>
            <a:r>
              <a:rPr lang="en-US" sz="950">
                <a:highlight>
                  <a:srgbClr val="FFFFFF"/>
                </a:highlight>
              </a:rPr>
              <a:t>Add visuals for inseam/neckline/silhouette</a:t>
            </a:r>
          </a:p>
          <a:p>
            <a:pPr indent="-288925" lvl="0" marL="596900" rtl="0">
              <a:lnSpc>
                <a:spcPct val="115000"/>
              </a:lnSpc>
              <a:spcBef>
                <a:spcPts val="0"/>
              </a:spcBef>
              <a:buSzPct val="95000"/>
              <a:buFont typeface="Arial"/>
              <a:buChar char="●"/>
            </a:pPr>
            <a:r>
              <a:rPr lang="en-US" sz="950">
                <a:highlight>
                  <a:srgbClr val="FFFFFF"/>
                </a:highlight>
              </a:rPr>
              <a:t>Add glossary of style terms</a:t>
            </a:r>
          </a:p>
          <a:p>
            <a:pPr lvl="0" rtl="0">
              <a:lnSpc>
                <a:spcPct val="115000"/>
              </a:lnSpc>
              <a:spcBef>
                <a:spcPts val="0"/>
              </a:spcBef>
              <a:buNone/>
            </a:pPr>
            <a:r>
              <a:rPr b="1" lang="en-US" sz="950" u="sng">
                <a:highlight>
                  <a:srgbClr val="FFFFFF"/>
                </a:highlight>
              </a:rPr>
              <a:t>Ideas around Check Out Survey:</a:t>
            </a:r>
          </a:p>
          <a:p>
            <a:pPr indent="-288925" lvl="0" marL="596900" rtl="0">
              <a:lnSpc>
                <a:spcPct val="115000"/>
              </a:lnSpc>
              <a:spcBef>
                <a:spcPts val="0"/>
              </a:spcBef>
              <a:buSzPct val="95000"/>
              <a:buAutoNum type="arabicPeriod"/>
            </a:pPr>
            <a:r>
              <a:rPr lang="en-US" sz="950">
                <a:highlight>
                  <a:srgbClr val="FFFFFF"/>
                </a:highlight>
              </a:rPr>
              <a:t>Ask more follow up questions:</a:t>
            </a:r>
          </a:p>
          <a:p>
            <a:pPr indent="-288925" lvl="1" marL="1054100" rtl="0">
              <a:lnSpc>
                <a:spcPct val="115000"/>
              </a:lnSpc>
              <a:spcBef>
                <a:spcPts val="0"/>
              </a:spcBef>
              <a:buSzPct val="95000"/>
              <a:buAutoNum type="arabicPeriod"/>
            </a:pPr>
            <a:r>
              <a:rPr lang="en-US" sz="950">
                <a:highlight>
                  <a:srgbClr val="FFFFFF"/>
                </a:highlight>
              </a:rPr>
              <a:t>ask more pointed questions on fit</a:t>
            </a:r>
          </a:p>
          <a:p>
            <a:pPr indent="-288925" lvl="1" marL="1054100" rtl="0">
              <a:lnSpc>
                <a:spcPct val="115000"/>
              </a:lnSpc>
              <a:spcBef>
                <a:spcPts val="0"/>
              </a:spcBef>
              <a:buSzPct val="95000"/>
              <a:buAutoNum type="arabicPeriod"/>
            </a:pPr>
            <a:r>
              <a:rPr lang="en-US" sz="950">
                <a:highlight>
                  <a:srgbClr val="FFFFFF"/>
                </a:highlight>
              </a:rPr>
              <a:t>ask about colors, prints</a:t>
            </a:r>
          </a:p>
          <a:p>
            <a:pPr indent="-288925" lvl="1" marL="1054100" rtl="0">
              <a:lnSpc>
                <a:spcPct val="115000"/>
              </a:lnSpc>
              <a:spcBef>
                <a:spcPts val="0"/>
              </a:spcBef>
              <a:buSzPct val="95000"/>
              <a:buAutoNum type="arabicPeriod"/>
            </a:pPr>
            <a:r>
              <a:rPr lang="en-US" sz="950">
                <a:highlight>
                  <a:srgbClr val="FFFFFF"/>
                </a:highlight>
              </a:rPr>
              <a:t>have an option- I came to you to be more fashion forward</a:t>
            </a:r>
          </a:p>
          <a:p>
            <a:pPr indent="-288925" lvl="0" marL="596900" rtl="0">
              <a:lnSpc>
                <a:spcPct val="115000"/>
              </a:lnSpc>
              <a:spcBef>
                <a:spcPts val="0"/>
              </a:spcBef>
              <a:buSzPct val="95000"/>
              <a:buAutoNum type="arabicPeriod"/>
            </a:pPr>
            <a:r>
              <a:rPr lang="en-US" sz="950">
                <a:highlight>
                  <a:srgbClr val="FFFFFF"/>
                </a:highlight>
              </a:rPr>
              <a:t>Add a sliding scale rather than love it, like it, hate it.  </a:t>
            </a:r>
          </a:p>
          <a:p>
            <a:pPr indent="-288925" lvl="0" marL="596900" rtl="0">
              <a:lnSpc>
                <a:spcPct val="115000"/>
              </a:lnSpc>
              <a:spcBef>
                <a:spcPts val="0"/>
              </a:spcBef>
              <a:buSzPct val="95000"/>
              <a:buAutoNum type="arabicPeriod"/>
            </a:pPr>
            <a:r>
              <a:rPr lang="en-US" sz="950">
                <a:highlight>
                  <a:srgbClr val="FFFFFF"/>
                </a:highlight>
              </a:rPr>
              <a:t>Take hate out of it so that we can get more constructive information</a:t>
            </a:r>
          </a:p>
          <a:p>
            <a:pPr indent="-288925" lvl="0" marL="596900" rtl="0">
              <a:lnSpc>
                <a:spcPct val="115000"/>
              </a:lnSpc>
              <a:spcBef>
                <a:spcPts val="0"/>
              </a:spcBef>
              <a:buSzPct val="95000"/>
              <a:buAutoNum type="arabicPeriod"/>
            </a:pPr>
            <a:r>
              <a:rPr lang="en-US" sz="950">
                <a:highlight>
                  <a:srgbClr val="FFFFFF"/>
                </a:highlight>
              </a:rPr>
              <a:t>Add a checkout option:  </a:t>
            </a:r>
          </a:p>
          <a:p>
            <a:pPr indent="-288925" lvl="1" marL="1054100" rtl="0">
              <a:lnSpc>
                <a:spcPct val="115000"/>
              </a:lnSpc>
              <a:spcBef>
                <a:spcPts val="0"/>
              </a:spcBef>
              <a:buSzPct val="95000"/>
              <a:buAutoNum type="arabicPeriod"/>
            </a:pPr>
            <a:r>
              <a:rPr lang="en-US" sz="950">
                <a:highlight>
                  <a:srgbClr val="FFFFFF"/>
                </a:highlight>
              </a:rPr>
              <a:t>I'd like to try the same stylist again</a:t>
            </a:r>
          </a:p>
          <a:p>
            <a:pPr indent="-288925" lvl="1" marL="1054100" rtl="0">
              <a:lnSpc>
                <a:spcPct val="115000"/>
              </a:lnSpc>
              <a:spcBef>
                <a:spcPts val="0"/>
              </a:spcBef>
              <a:buSzPct val="95000"/>
              <a:buAutoNum type="arabicPeriod"/>
            </a:pPr>
            <a:r>
              <a:rPr lang="en-US" sz="950">
                <a:highlight>
                  <a:srgbClr val="FFFFFF"/>
                </a:highlight>
              </a:rPr>
              <a:t>I'd like to try a new stylist next time</a:t>
            </a:r>
          </a:p>
          <a:p>
            <a:pPr lvl="0" rtl="0">
              <a:spcBef>
                <a:spcPts val="0"/>
              </a:spcBef>
              <a:buNone/>
            </a:pPr>
            <a:r>
              <a:t/>
            </a:r>
            <a:endParaRPr/>
          </a:p>
        </p:txBody>
      </p:sp>
      <p:sp>
        <p:nvSpPr>
          <p:cNvPr id="1117" name="Shape 1117"/>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rt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3" name="Shape 1123"/>
        <p:cNvGrpSpPr/>
        <p:nvPr/>
      </p:nvGrpSpPr>
      <p:grpSpPr>
        <a:xfrm>
          <a:off x="0" y="0"/>
          <a:ext cx="0" cy="0"/>
          <a:chOff x="0" y="0"/>
          <a:chExt cx="0" cy="0"/>
        </a:xfrm>
      </p:grpSpPr>
      <p:sp>
        <p:nvSpPr>
          <p:cNvPr id="1124" name="Shape 112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288925" lvl="0" marL="596900" rtl="0">
              <a:lnSpc>
                <a:spcPct val="115000"/>
              </a:lnSpc>
              <a:spcBef>
                <a:spcPts val="0"/>
              </a:spcBef>
              <a:buSzPct val="95000"/>
              <a:buAutoNum type="arabicPeriod"/>
            </a:pPr>
            <a:r>
              <a:rPr lang="en-US" sz="950">
                <a:highlight>
                  <a:srgbClr val="FFFFFF"/>
                </a:highlight>
              </a:rPr>
              <a:t>Add questions to profile:</a:t>
            </a:r>
          </a:p>
          <a:p>
            <a:pPr indent="-288925" lvl="1" marL="1054100" rtl="0">
              <a:lnSpc>
                <a:spcPct val="115000"/>
              </a:lnSpc>
              <a:spcBef>
                <a:spcPts val="0"/>
              </a:spcBef>
              <a:buSzPct val="95000"/>
              <a:buAutoNum type="arabicPeriod"/>
            </a:pPr>
            <a:r>
              <a:rPr lang="en-US" sz="950">
                <a:highlight>
                  <a:srgbClr val="FFFFFF"/>
                </a:highlight>
              </a:rPr>
              <a:t>Where do you shop?</a:t>
            </a:r>
          </a:p>
          <a:p>
            <a:pPr indent="-288925" lvl="1" marL="1054100" rtl="0">
              <a:lnSpc>
                <a:spcPct val="115000"/>
              </a:lnSpc>
              <a:spcBef>
                <a:spcPts val="0"/>
              </a:spcBef>
              <a:buSzPct val="95000"/>
              <a:buAutoNum type="arabicPeriod"/>
            </a:pPr>
            <a:r>
              <a:rPr lang="en-US" sz="950">
                <a:highlight>
                  <a:srgbClr val="FFFFFF"/>
                </a:highlight>
              </a:rPr>
              <a:t>Where do you aspire to shop?</a:t>
            </a:r>
          </a:p>
          <a:p>
            <a:pPr indent="-288925" lvl="1" marL="1054100" rtl="0">
              <a:lnSpc>
                <a:spcPct val="115000"/>
              </a:lnSpc>
              <a:spcBef>
                <a:spcPts val="0"/>
              </a:spcBef>
              <a:buSzPct val="95000"/>
              <a:buAutoNum type="arabicPeriod"/>
            </a:pPr>
            <a:r>
              <a:rPr lang="en-US" sz="950">
                <a:highlight>
                  <a:srgbClr val="FFFFFF"/>
                </a:highlight>
              </a:rPr>
              <a:t>Get more specifics around their occupation</a:t>
            </a:r>
          </a:p>
          <a:p>
            <a:pPr indent="-288925" lvl="2" marL="1511300" rtl="0">
              <a:lnSpc>
                <a:spcPct val="115000"/>
              </a:lnSpc>
              <a:spcBef>
                <a:spcPts val="0"/>
              </a:spcBef>
              <a:buSzPct val="95000"/>
              <a:buAutoNum type="arabicPeriod"/>
            </a:pPr>
            <a:r>
              <a:rPr lang="en-US" sz="950">
                <a:highlight>
                  <a:srgbClr val="FFFFFF"/>
                </a:highlight>
              </a:rPr>
              <a:t>How casual is your work attire</a:t>
            </a:r>
          </a:p>
          <a:p>
            <a:pPr indent="-288925" lvl="2" marL="1511300" rtl="0">
              <a:lnSpc>
                <a:spcPct val="115000"/>
              </a:lnSpc>
              <a:spcBef>
                <a:spcPts val="0"/>
              </a:spcBef>
              <a:buSzPct val="95000"/>
              <a:buAutoNum type="arabicPeriod"/>
            </a:pPr>
            <a:r>
              <a:rPr lang="en-US" sz="950">
                <a:highlight>
                  <a:srgbClr val="FFFFFF"/>
                </a:highlight>
              </a:rPr>
              <a:t>Can/Do you wear jeans to work</a:t>
            </a:r>
          </a:p>
          <a:p>
            <a:pPr indent="-288925" lvl="2" marL="1511300" rtl="0">
              <a:lnSpc>
                <a:spcPct val="115000"/>
              </a:lnSpc>
              <a:spcBef>
                <a:spcPts val="0"/>
              </a:spcBef>
              <a:buSzPct val="95000"/>
              <a:buAutoNum type="arabicPeriod"/>
            </a:pPr>
            <a:r>
              <a:rPr lang="en-US" sz="950">
                <a:highlight>
                  <a:srgbClr val="FFFFFF"/>
                </a:highlight>
              </a:rPr>
              <a:t>How often do you wear jeans at work</a:t>
            </a:r>
          </a:p>
          <a:p>
            <a:pPr indent="-288925" lvl="1" marL="1054100" rtl="0">
              <a:lnSpc>
                <a:spcPct val="115000"/>
              </a:lnSpc>
              <a:spcBef>
                <a:spcPts val="0"/>
              </a:spcBef>
              <a:buSzPct val="95000"/>
              <a:buAutoNum type="arabicPeriod"/>
            </a:pPr>
            <a:r>
              <a:t/>
            </a:r>
            <a:endParaRPr sz="950">
              <a:highlight>
                <a:srgbClr val="FFFFFF"/>
              </a:highlight>
            </a:endParaRPr>
          </a:p>
          <a:p>
            <a:pPr indent="-288925" lvl="1" marL="1054100" rtl="0">
              <a:lnSpc>
                <a:spcPct val="115000"/>
              </a:lnSpc>
              <a:spcBef>
                <a:spcPts val="0"/>
              </a:spcBef>
              <a:buSzPct val="95000"/>
              <a:buAutoNum type="arabicPeriod"/>
            </a:pPr>
            <a:r>
              <a:rPr lang="en-US" sz="950">
                <a:highlight>
                  <a:srgbClr val="FFFFFF"/>
                </a:highlight>
              </a:rPr>
              <a:t>Why are you trying Stitch Fix (to gauge adventurousness)</a:t>
            </a:r>
          </a:p>
          <a:p>
            <a:pPr indent="-288925" lvl="0" marL="596900" rtl="0">
              <a:lnSpc>
                <a:spcPct val="115000"/>
              </a:lnSpc>
              <a:spcBef>
                <a:spcPts val="0"/>
              </a:spcBef>
              <a:buSzPct val="95000"/>
              <a:buAutoNum type="arabicPeriod"/>
            </a:pPr>
            <a:r>
              <a:rPr lang="en-US" sz="950">
                <a:highlight>
                  <a:srgbClr val="FFFFFF"/>
                </a:highlight>
              </a:rPr>
              <a:t>Install a completion bar or % complete that updates each page or after each question.</a:t>
            </a:r>
          </a:p>
          <a:p>
            <a:pPr lvl="0" rtl="0">
              <a:spcBef>
                <a:spcPts val="0"/>
              </a:spcBef>
              <a:buClr>
                <a:schemeClr val="dk1"/>
              </a:buClr>
              <a:buSzPct val="25000"/>
              <a:buFont typeface="Arial"/>
              <a:buNone/>
            </a:pPr>
            <a:r>
              <a:t/>
            </a:r>
            <a:endParaRPr sz="800">
              <a:solidFill>
                <a:schemeClr val="dk1"/>
              </a:solidFill>
            </a:endParaRPr>
          </a:p>
          <a:p>
            <a:pPr indent="0" lvl="0" marL="0" marR="0" rtl="0" algn="l">
              <a:spcBef>
                <a:spcPts val="0"/>
              </a:spcBef>
              <a:buClr>
                <a:schemeClr val="dk1"/>
              </a:buClr>
              <a:buSzPct val="25000"/>
              <a:buFont typeface="Calibri"/>
              <a:buNone/>
            </a:pPr>
            <a:r>
              <a:t/>
            </a:r>
            <a:endParaRPr sz="1200">
              <a:solidFill>
                <a:schemeClr val="dk1"/>
              </a:solidFill>
              <a:latin typeface="Calibri"/>
              <a:ea typeface="Calibri"/>
              <a:cs typeface="Calibri"/>
              <a:sym typeface="Calibri"/>
            </a:endParaRPr>
          </a:p>
        </p:txBody>
      </p:sp>
      <p:sp>
        <p:nvSpPr>
          <p:cNvPr id="1125" name="Shape 1125"/>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7" name="Shape 1157"/>
        <p:cNvGrpSpPr/>
        <p:nvPr/>
      </p:nvGrpSpPr>
      <p:grpSpPr>
        <a:xfrm>
          <a:off x="0" y="0"/>
          <a:ext cx="0" cy="0"/>
          <a:chOff x="0" y="0"/>
          <a:chExt cx="0" cy="0"/>
        </a:xfrm>
      </p:grpSpPr>
      <p:sp>
        <p:nvSpPr>
          <p:cNvPr id="1158" name="Shape 11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59" name="Shape 1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Most clients identify with more than one style category.</a:t>
            </a:r>
          </a:p>
          <a:p>
            <a:pPr lvl="0" rtl="0">
              <a:spcBef>
                <a:spcPts val="0"/>
              </a:spcBef>
              <a:buNone/>
            </a:pPr>
            <a:r>
              <a:rPr lang="en-US"/>
              <a:t>We would use SF items that fit into each category.  </a:t>
            </a:r>
          </a:p>
          <a:p>
            <a:pPr lvl="0" rtl="0">
              <a:spcBef>
                <a:spcPts val="0"/>
              </a:spcBef>
              <a:buNone/>
            </a:pPr>
            <a:r>
              <a:rPr lang="en-US"/>
              <a:t>We believe that they should still be a laydown style collage.</a:t>
            </a:r>
          </a:p>
          <a:p>
            <a:pPr lvl="0" rtl="0">
              <a:spcBef>
                <a:spcPts val="0"/>
              </a:spcBef>
              <a:buNone/>
            </a:pPr>
            <a:r>
              <a:rPr lang="en-US"/>
              <a:t>Collage will be live- clickable</a:t>
            </a:r>
          </a:p>
          <a:p>
            <a:pPr lvl="0" rtl="0">
              <a:spcBef>
                <a:spcPts val="0"/>
              </a:spcBef>
              <a:buNone/>
            </a:pPr>
            <a:r>
              <a:rPr lang="en-US"/>
              <a:t>We will ask her which hypothetical pieces she would most like to have in her closet.</a:t>
            </a:r>
          </a:p>
        </p:txBody>
      </p:sp>
      <p:sp>
        <p:nvSpPr>
          <p:cNvPr id="1160" name="Shape 1160"/>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rt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78" name="Shape 27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1" name="Shape 1181"/>
        <p:cNvGrpSpPr/>
        <p:nvPr/>
      </p:nvGrpSpPr>
      <p:grpSpPr>
        <a:xfrm>
          <a:off x="0" y="0"/>
          <a:ext cx="0" cy="0"/>
          <a:chOff x="0" y="0"/>
          <a:chExt cx="0" cy="0"/>
        </a:xfrm>
      </p:grpSpPr>
      <p:sp>
        <p:nvSpPr>
          <p:cNvPr id="1182" name="Shape 11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83" name="Shape 1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184" name="Shape 1184"/>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rt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1" name="Shape 1211"/>
        <p:cNvGrpSpPr/>
        <p:nvPr/>
      </p:nvGrpSpPr>
      <p:grpSpPr>
        <a:xfrm>
          <a:off x="0" y="0"/>
          <a:ext cx="0" cy="0"/>
          <a:chOff x="0" y="0"/>
          <a:chExt cx="0" cy="0"/>
        </a:xfrm>
      </p:grpSpPr>
      <p:sp>
        <p:nvSpPr>
          <p:cNvPr id="1212" name="Shape 1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13" name="Shape 1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Does This best represent the style you’re going for?  </a:t>
            </a:r>
          </a:p>
          <a:p>
            <a:pPr lvl="0" rtl="0">
              <a:spcBef>
                <a:spcPts val="0"/>
              </a:spcBef>
              <a:buNone/>
            </a:pPr>
            <a:r>
              <a:rPr lang="en-US"/>
              <a:t>Tell us if you are looking for anything in particular.  Is there anything more you would like to tell us about your personal style?</a:t>
            </a:r>
          </a:p>
        </p:txBody>
      </p:sp>
      <p:sp>
        <p:nvSpPr>
          <p:cNvPr id="1214" name="Shape 1214"/>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0" name="Shape 1240"/>
        <p:cNvGrpSpPr/>
        <p:nvPr/>
      </p:nvGrpSpPr>
      <p:grpSpPr>
        <a:xfrm>
          <a:off x="0" y="0"/>
          <a:ext cx="0" cy="0"/>
          <a:chOff x="0" y="0"/>
          <a:chExt cx="0" cy="0"/>
        </a:xfrm>
      </p:grpSpPr>
      <p:sp>
        <p:nvSpPr>
          <p:cNvPr id="1241" name="Shape 12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42" name="Shape 1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243" name="Shape 1243"/>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rt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4" name="Shape 1254"/>
        <p:cNvGrpSpPr/>
        <p:nvPr/>
      </p:nvGrpSpPr>
      <p:grpSpPr>
        <a:xfrm>
          <a:off x="0" y="0"/>
          <a:ext cx="0" cy="0"/>
          <a:chOff x="0" y="0"/>
          <a:chExt cx="0" cy="0"/>
        </a:xfrm>
      </p:grpSpPr>
      <p:sp>
        <p:nvSpPr>
          <p:cNvPr id="1255" name="Shape 1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56" name="Shape 1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Does this best represent how you like your clothes to fit?</a:t>
            </a:r>
          </a:p>
        </p:txBody>
      </p:sp>
      <p:sp>
        <p:nvSpPr>
          <p:cNvPr id="1257" name="Shape 1257"/>
          <p:cNvSpPr txBox="1"/>
          <p:nvPr>
            <p:ph idx="12" type="sldNum"/>
          </p:nvPr>
        </p:nvSpPr>
        <p:spPr>
          <a:xfrm>
            <a:off x="3884612" y="8685211"/>
            <a:ext cx="2971799" cy="457200"/>
          </a:xfrm>
          <a:prstGeom prst="rect">
            <a:avLst/>
          </a:prstGeom>
        </p:spPr>
        <p:txBody>
          <a:bodyPr anchorCtr="0" anchor="b" bIns="45700" lIns="91425" rIns="91425" tIns="45700">
            <a:noAutofit/>
          </a:bodyPr>
          <a:lstStyle/>
          <a:p>
            <a:pPr lvl="0" rtl="0">
              <a:spcBef>
                <a:spcPts val="0"/>
              </a:spcBef>
              <a:buClr>
                <a:srgbClr val="000000"/>
              </a:buClr>
              <a:buSzPct val="25000"/>
              <a:buFont typeface="Calibri"/>
              <a:buNone/>
            </a:pPr>
            <a:fld id="{00000000-1234-1234-1234-123412341234}" type="slidenum">
              <a:rPr lang="en-US"/>
              <a:t>‹#›</a:t>
            </a:fld>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2" name="Shape 1272"/>
        <p:cNvGrpSpPr/>
        <p:nvPr/>
      </p:nvGrpSpPr>
      <p:grpSpPr>
        <a:xfrm>
          <a:off x="0" y="0"/>
          <a:ext cx="0" cy="0"/>
          <a:chOff x="0" y="0"/>
          <a:chExt cx="0" cy="0"/>
        </a:xfrm>
      </p:grpSpPr>
      <p:sp>
        <p:nvSpPr>
          <p:cNvPr id="1273" name="Shape 127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Calibri"/>
              <a:buNone/>
            </a:pPr>
            <a:r>
              <a:t/>
            </a:r>
            <a:endParaRPr b="0" i="0" sz="1200" u="none" cap="none" strike="noStrike">
              <a:solidFill>
                <a:schemeClr val="dk1"/>
              </a:solidFill>
              <a:latin typeface="Calibri"/>
              <a:ea typeface="Calibri"/>
              <a:cs typeface="Calibri"/>
              <a:sym typeface="Calibri"/>
            </a:endParaRPr>
          </a:p>
        </p:txBody>
      </p:sp>
      <p:sp>
        <p:nvSpPr>
          <p:cNvPr id="1274" name="Shape 1274"/>
          <p:cNvSpPr/>
          <p:nvPr>
            <p:ph idx="2" type="sldImg"/>
          </p:nvPr>
        </p:nvSpPr>
        <p:spPr>
          <a:xfrm>
            <a:off x="2143125" y="685800"/>
            <a:ext cx="2571900" cy="34287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84" name="Shape 284"/>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0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0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0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0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p:spTree>
      <p:nvGrpSpPr>
        <p:cNvPr id="15" name="Shape 15"/>
        <p:cNvGrpSpPr/>
        <p:nvPr/>
      </p:nvGrpSpPr>
      <p:grpSpPr>
        <a:xfrm>
          <a:off x="0" y="0"/>
          <a:ext cx="0" cy="0"/>
          <a:chOff x="0" y="0"/>
          <a:chExt cx="0" cy="0"/>
        </a:xfrm>
      </p:grpSpPr>
      <p:sp>
        <p:nvSpPr>
          <p:cNvPr id="16" name="Shape 16"/>
          <p:cNvSpPr txBox="1"/>
          <p:nvPr>
            <p:ph type="title"/>
          </p:nvPr>
        </p:nvSpPr>
        <p:spPr>
          <a:xfrm>
            <a:off x="771293" y="1562691"/>
            <a:ext cx="6233761" cy="3194941"/>
          </a:xfrm>
          <a:prstGeom prst="rect">
            <a:avLst/>
          </a:prstGeom>
          <a:noFill/>
          <a:ln>
            <a:noFill/>
          </a:ln>
        </p:spPr>
        <p:txBody>
          <a:bodyPr anchorCtr="0" anchor="t" bIns="91425" lIns="91425" rIns="91425" tIns="91425"/>
          <a:lstStyle>
            <a:lvl1pPr indent="0" lvl="0" marL="0" marR="0" rtl="0" algn="l">
              <a:lnSpc>
                <a:spcPct val="98333"/>
              </a:lnSpc>
              <a:spcBef>
                <a:spcPts val="0"/>
              </a:spcBef>
              <a:spcAft>
                <a:spcPts val="0"/>
              </a:spcAft>
              <a:buNone/>
              <a:defRPr b="0" i="0" sz="6000" u="none" cap="none" strike="noStrike">
                <a:solidFill>
                  <a:schemeClr val="dk1"/>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17" name="Shape 17"/>
          <p:cNvSpPr txBox="1"/>
          <p:nvPr>
            <p:ph idx="1" type="body"/>
          </p:nvPr>
        </p:nvSpPr>
        <p:spPr>
          <a:xfrm>
            <a:off x="858536" y="6097425"/>
            <a:ext cx="4987035" cy="289953"/>
          </a:xfrm>
          <a:prstGeom prst="rect">
            <a:avLst/>
          </a:prstGeom>
          <a:noFill/>
          <a:ln>
            <a:noFill/>
          </a:ln>
        </p:spPr>
        <p:txBody>
          <a:bodyPr anchorCtr="0" anchor="t" bIns="91425" lIns="91425" rIns="91425" tIns="91425"/>
          <a:lstStyle>
            <a:lvl1pPr indent="0" lvl="0" marL="0" marR="0" rtl="0" algn="l">
              <a:spcBef>
                <a:spcPts val="0"/>
              </a:spcBef>
              <a:spcAft>
                <a:spcPts val="0"/>
              </a:spcAft>
              <a:buClr>
                <a:schemeClr val="dk1"/>
              </a:buClr>
              <a:buFont typeface="Arial"/>
              <a:buNone/>
              <a:defRPr b="1" i="0" sz="1200" u="none" cap="none" strike="noStrike">
                <a:solidFill>
                  <a:schemeClr val="dk1"/>
                </a:solidFill>
                <a:latin typeface="Arial"/>
                <a:ea typeface="Arial"/>
                <a:cs typeface="Arial"/>
                <a:sym typeface="Arial"/>
              </a:defRPr>
            </a:lvl1pPr>
            <a:lvl2pPr indent="-128587" lvl="1" marL="547688" marR="0" rtl="0" algn="l">
              <a:lnSpc>
                <a:spcPct val="114000"/>
              </a:lnSpc>
              <a:spcBef>
                <a:spcPts val="600"/>
              </a:spcBef>
              <a:spcAft>
                <a:spcPts val="0"/>
              </a:spcAft>
              <a:buClr>
                <a:schemeClr val="dk1"/>
              </a:buClr>
              <a:buSzPct val="100000"/>
              <a:buFont typeface="Merriweather Sans"/>
              <a:buChar char="●"/>
              <a:defRPr b="0" i="0" sz="1600" u="none" cap="none" strike="noStrike">
                <a:solidFill>
                  <a:schemeClr val="dk1"/>
                </a:solidFill>
                <a:latin typeface="Arial"/>
                <a:ea typeface="Arial"/>
                <a:cs typeface="Arial"/>
                <a:sym typeface="Arial"/>
              </a:defRPr>
            </a:lvl2pPr>
            <a:lvl3pPr indent="-104775" lvl="2" marL="803275" marR="0" rtl="0" algn="l">
              <a:lnSpc>
                <a:spcPct val="114000"/>
              </a:lnSpc>
              <a:spcBef>
                <a:spcPts val="600"/>
              </a:spcBef>
              <a:spcAft>
                <a:spcPts val="0"/>
              </a:spcAft>
              <a:buClr>
                <a:schemeClr val="dk1"/>
              </a:buClr>
              <a:buSzPct val="100000"/>
              <a:buFont typeface="Merriweather Sans"/>
              <a:buChar char="○"/>
              <a:defRPr b="0" i="0" sz="1400" u="none" cap="none" strike="noStrike">
                <a:solidFill>
                  <a:schemeClr val="dk1"/>
                </a:solidFill>
                <a:latin typeface="Arial"/>
                <a:ea typeface="Arial"/>
                <a:cs typeface="Arial"/>
                <a:sym typeface="Arial"/>
              </a:defRPr>
            </a:lvl3pPr>
            <a:lvl4pPr indent="-101600" lvl="3" marL="1143000" marR="0" rtl="0" algn="l">
              <a:lnSpc>
                <a:spcPct val="114000"/>
              </a:lnSpc>
              <a:spcBef>
                <a:spcPts val="600"/>
              </a:spcBef>
              <a:spcAft>
                <a:spcPts val="0"/>
              </a:spcAft>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03187" lvl="4" marL="1462088" marR="0" rtl="0" algn="l">
              <a:lnSpc>
                <a:spcPct val="114000"/>
              </a:lnSpc>
              <a:spcBef>
                <a:spcPts val="600"/>
              </a:spcBef>
              <a:spcAft>
                <a:spcPts val="0"/>
              </a:spcAft>
              <a:buClr>
                <a:schemeClr val="dk1"/>
              </a:buClr>
              <a:buSzPct val="100000"/>
              <a:buFont typeface="Arial"/>
              <a:buChar char="◦"/>
              <a:defRPr b="0" i="0" sz="1400" u="none" cap="none" strike="noStrike">
                <a:solidFill>
                  <a:schemeClr val="dk1"/>
                </a:solidFill>
                <a:latin typeface="Arial"/>
                <a:ea typeface="Arial"/>
                <a:cs typeface="Arial"/>
                <a:sym typeface="Arial"/>
              </a:defRPr>
            </a:lvl5pPr>
            <a:lvl6pPr indent="-114006" lvl="5" marL="251430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13952" lvl="6" marL="2971453"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13898" lvl="7" marL="3428598"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13846" lvl="8" marL="388574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76" name="Shape 76"/>
        <p:cNvGrpSpPr/>
        <p:nvPr/>
      </p:nvGrpSpPr>
      <p:grpSpPr>
        <a:xfrm>
          <a:off x="0" y="0"/>
          <a:ext cx="0" cy="0"/>
          <a:chOff x="0" y="0"/>
          <a:chExt cx="0" cy="0"/>
        </a:xfrm>
      </p:grpSpPr>
      <p:sp>
        <p:nvSpPr>
          <p:cNvPr id="77" name="Shape 77"/>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8" name="Shape 78"/>
          <p:cNvSpPr txBox="1"/>
          <p:nvPr>
            <p:ph idx="1" type="body"/>
          </p:nvPr>
        </p:nvSpPr>
        <p:spPr>
          <a:xfrm>
            <a:off x="3575050" y="273050"/>
            <a:ext cx="5111750" cy="5853112"/>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9" name="Shape 79"/>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80" name="Shape 8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1" name="Shape 8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83" name="Shape 83"/>
        <p:cNvGrpSpPr/>
        <p:nvPr/>
      </p:nvGrpSpPr>
      <p:grpSpPr>
        <a:xfrm>
          <a:off x="0" y="0"/>
          <a:ext cx="0" cy="0"/>
          <a:chOff x="0" y="0"/>
          <a:chExt cx="0" cy="0"/>
        </a:xfrm>
      </p:grpSpPr>
      <p:sp>
        <p:nvSpPr>
          <p:cNvPr id="84" name="Shape 84"/>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5" name="Shape 85"/>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86" name="Shape 86"/>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87" name="Shape 8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8" name="Shape 8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9" name="Shape 8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90" name="Shape 90"/>
        <p:cNvGrpSpPr/>
        <p:nvPr/>
      </p:nvGrpSpPr>
      <p:grpSpPr>
        <a:xfrm>
          <a:off x="0" y="0"/>
          <a:ext cx="0" cy="0"/>
          <a:chOff x="0" y="0"/>
          <a:chExt cx="0" cy="0"/>
        </a:xfrm>
      </p:grpSpPr>
      <p:sp>
        <p:nvSpPr>
          <p:cNvPr id="91" name="Shape 91"/>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2" name="Shape 92"/>
          <p:cNvSpPr txBox="1"/>
          <p:nvPr>
            <p:ph idx="1" type="body"/>
          </p:nvPr>
        </p:nvSpPr>
        <p:spPr>
          <a:xfrm rot="5400000">
            <a:off x="2309018" y="-251618"/>
            <a:ext cx="4525963" cy="822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3" name="Shape 9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4" name="Shape 9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5" name="Shape 9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6" name="Shape 96"/>
        <p:cNvGrpSpPr/>
        <p:nvPr/>
      </p:nvGrpSpPr>
      <p:grpSpPr>
        <a:xfrm>
          <a:off x="0" y="0"/>
          <a:ext cx="0" cy="0"/>
          <a:chOff x="0" y="0"/>
          <a:chExt cx="0" cy="0"/>
        </a:xfrm>
      </p:grpSpPr>
      <p:sp>
        <p:nvSpPr>
          <p:cNvPr id="97" name="Shape 97"/>
          <p:cNvSpPr txBox="1"/>
          <p:nvPr>
            <p:ph type="title"/>
          </p:nvPr>
        </p:nvSpPr>
        <p:spPr>
          <a:xfrm rot="5400000">
            <a:off x="4732337" y="2171700"/>
            <a:ext cx="5851525" cy="20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8" name="Shape 98"/>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9" name="Shape 99"/>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0" name="Shape 100"/>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1" name="Shape 101"/>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06" name="Shape 106"/>
        <p:cNvGrpSpPr/>
        <p:nvPr/>
      </p:nvGrpSpPr>
      <p:grpSpPr>
        <a:xfrm>
          <a:off x="0" y="0"/>
          <a:ext cx="0" cy="0"/>
          <a:chOff x="0" y="0"/>
          <a:chExt cx="0" cy="0"/>
        </a:xfrm>
      </p:grpSpPr>
      <p:sp>
        <p:nvSpPr>
          <p:cNvPr id="107" name="Shape 107"/>
          <p:cNvSpPr txBox="1"/>
          <p:nvPr>
            <p:ph type="ctrTitle"/>
          </p:nvPr>
        </p:nvSpPr>
        <p:spPr>
          <a:xfrm>
            <a:off x="311708" y="992766"/>
            <a:ext cx="8520600" cy="2736900"/>
          </a:xfrm>
          <a:prstGeom prst="rect">
            <a:avLst/>
          </a:prstGeom>
        </p:spPr>
        <p:txBody>
          <a:bodyPr anchorCtr="0" anchor="b" bIns="91425" lIns="91425" rIns="91425"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108" name="Shape 108"/>
          <p:cNvSpPr txBox="1"/>
          <p:nvPr>
            <p:ph idx="1" type="subTitle"/>
          </p:nvPr>
        </p:nvSpPr>
        <p:spPr>
          <a:xfrm>
            <a:off x="311700" y="3778833"/>
            <a:ext cx="8520600" cy="10569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109" name="Shape 109"/>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10" name="Shape 110"/>
        <p:cNvGrpSpPr/>
        <p:nvPr/>
      </p:nvGrpSpPr>
      <p:grpSpPr>
        <a:xfrm>
          <a:off x="0" y="0"/>
          <a:ext cx="0" cy="0"/>
          <a:chOff x="0" y="0"/>
          <a:chExt cx="0" cy="0"/>
        </a:xfrm>
      </p:grpSpPr>
      <p:sp>
        <p:nvSpPr>
          <p:cNvPr id="111" name="Shape 111"/>
          <p:cNvSpPr txBox="1"/>
          <p:nvPr>
            <p:ph type="title"/>
          </p:nvPr>
        </p:nvSpPr>
        <p:spPr>
          <a:xfrm>
            <a:off x="311700" y="2867800"/>
            <a:ext cx="8520600" cy="1122300"/>
          </a:xfrm>
          <a:prstGeom prst="rect">
            <a:avLst/>
          </a:prstGeom>
        </p:spPr>
        <p:txBody>
          <a:bodyPr anchorCtr="0" anchor="ctr" bIns="91425" lIns="91425" rIns="91425"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112" name="Shape 112"/>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3" name="Shape 113"/>
        <p:cNvGrpSpPr/>
        <p:nvPr/>
      </p:nvGrpSpPr>
      <p:grpSpPr>
        <a:xfrm>
          <a:off x="0" y="0"/>
          <a:ext cx="0" cy="0"/>
          <a:chOff x="0" y="0"/>
          <a:chExt cx="0" cy="0"/>
        </a:xfrm>
      </p:grpSpPr>
      <p:sp>
        <p:nvSpPr>
          <p:cNvPr id="114" name="Shape 114"/>
          <p:cNvSpPr txBox="1"/>
          <p:nvPr>
            <p:ph type="title"/>
          </p:nvPr>
        </p:nvSpPr>
        <p:spPr>
          <a:xfrm>
            <a:off x="311700" y="593366"/>
            <a:ext cx="8520600" cy="7635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5" name="Shape 115"/>
          <p:cNvSpPr txBox="1"/>
          <p:nvPr>
            <p:ph idx="1" type="body"/>
          </p:nvPr>
        </p:nvSpPr>
        <p:spPr>
          <a:xfrm>
            <a:off x="311700" y="1536633"/>
            <a:ext cx="8520600" cy="45552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6" name="Shape 11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17" name="Shape 117"/>
        <p:cNvGrpSpPr/>
        <p:nvPr/>
      </p:nvGrpSpPr>
      <p:grpSpPr>
        <a:xfrm>
          <a:off x="0" y="0"/>
          <a:ext cx="0" cy="0"/>
          <a:chOff x="0" y="0"/>
          <a:chExt cx="0" cy="0"/>
        </a:xfrm>
      </p:grpSpPr>
      <p:sp>
        <p:nvSpPr>
          <p:cNvPr id="118" name="Shape 118"/>
          <p:cNvSpPr txBox="1"/>
          <p:nvPr>
            <p:ph type="title"/>
          </p:nvPr>
        </p:nvSpPr>
        <p:spPr>
          <a:xfrm>
            <a:off x="311700" y="593366"/>
            <a:ext cx="8520600" cy="7635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19" name="Shape 119"/>
          <p:cNvSpPr txBox="1"/>
          <p:nvPr>
            <p:ph idx="1" type="body"/>
          </p:nvPr>
        </p:nvSpPr>
        <p:spPr>
          <a:xfrm>
            <a:off x="311700" y="1536633"/>
            <a:ext cx="3999900" cy="45552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20" name="Shape 120"/>
          <p:cNvSpPr txBox="1"/>
          <p:nvPr>
            <p:ph idx="2" type="body"/>
          </p:nvPr>
        </p:nvSpPr>
        <p:spPr>
          <a:xfrm>
            <a:off x="4832400" y="1536633"/>
            <a:ext cx="3999900" cy="45552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21" name="Shape 121"/>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22" name="Shape 122"/>
        <p:cNvGrpSpPr/>
        <p:nvPr/>
      </p:nvGrpSpPr>
      <p:grpSpPr>
        <a:xfrm>
          <a:off x="0" y="0"/>
          <a:ext cx="0" cy="0"/>
          <a:chOff x="0" y="0"/>
          <a:chExt cx="0" cy="0"/>
        </a:xfrm>
      </p:grpSpPr>
      <p:sp>
        <p:nvSpPr>
          <p:cNvPr id="123" name="Shape 123"/>
          <p:cNvSpPr txBox="1"/>
          <p:nvPr>
            <p:ph type="title"/>
          </p:nvPr>
        </p:nvSpPr>
        <p:spPr>
          <a:xfrm>
            <a:off x="311700" y="593366"/>
            <a:ext cx="8520600" cy="7635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4" name="Shape 12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125" name="Shape 125"/>
        <p:cNvGrpSpPr/>
        <p:nvPr/>
      </p:nvGrpSpPr>
      <p:grpSpPr>
        <a:xfrm>
          <a:off x="0" y="0"/>
          <a:ext cx="0" cy="0"/>
          <a:chOff x="0" y="0"/>
          <a:chExt cx="0" cy="0"/>
        </a:xfrm>
      </p:grpSpPr>
      <p:sp>
        <p:nvSpPr>
          <p:cNvPr id="126" name="Shape 126"/>
          <p:cNvSpPr txBox="1"/>
          <p:nvPr>
            <p:ph type="title"/>
          </p:nvPr>
        </p:nvSpPr>
        <p:spPr>
          <a:xfrm>
            <a:off x="311700" y="740800"/>
            <a:ext cx="2808000" cy="1007700"/>
          </a:xfrm>
          <a:prstGeom prst="rect">
            <a:avLst/>
          </a:prstGeom>
        </p:spPr>
        <p:txBody>
          <a:bodyPr anchorCtr="0" anchor="b" bIns="91425" lIns="91425" rIns="91425"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127" name="Shape 127"/>
          <p:cNvSpPr txBox="1"/>
          <p:nvPr>
            <p:ph idx="1" type="body"/>
          </p:nvPr>
        </p:nvSpPr>
        <p:spPr>
          <a:xfrm>
            <a:off x="311700" y="1852800"/>
            <a:ext cx="2808000" cy="42393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128" name="Shape 128"/>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No Contents">
    <p:spTree>
      <p:nvGrpSpPr>
        <p:cNvPr id="24" name="Shape 24"/>
        <p:cNvGrpSpPr/>
        <p:nvPr/>
      </p:nvGrpSpPr>
      <p:grpSpPr>
        <a:xfrm>
          <a:off x="0" y="0"/>
          <a:ext cx="0" cy="0"/>
          <a:chOff x="0" y="0"/>
          <a:chExt cx="0" cy="0"/>
        </a:xfrm>
      </p:grpSpPr>
      <p:sp>
        <p:nvSpPr>
          <p:cNvPr id="25" name="Shape 25"/>
          <p:cNvSpPr txBox="1"/>
          <p:nvPr>
            <p:ph type="title"/>
          </p:nvPr>
        </p:nvSpPr>
        <p:spPr>
          <a:xfrm>
            <a:off x="924561" y="918000"/>
            <a:ext cx="7763827" cy="1841391"/>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None/>
              <a:defRPr b="0" i="0" sz="4400" u="none" cap="none" strike="noStrike">
                <a:solidFill>
                  <a:schemeClr val="lt1"/>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lt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lt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lt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lt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lt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lt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lt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lt1"/>
                </a:solidFill>
                <a:latin typeface="Calibri"/>
                <a:ea typeface="Calibri"/>
                <a:cs typeface="Calibri"/>
                <a:sym typeface="Calibri"/>
              </a:defRPr>
            </a:lvl9pPr>
          </a:lstStyle>
          <a:p/>
        </p:txBody>
      </p:sp>
      <p:sp>
        <p:nvSpPr>
          <p:cNvPr id="26" name="Shape 26"/>
          <p:cNvSpPr txBox="1"/>
          <p:nvPr>
            <p:ph idx="12" type="sldNum"/>
          </p:nvPr>
        </p:nvSpPr>
        <p:spPr>
          <a:xfrm>
            <a:off x="6553200" y="6526212"/>
            <a:ext cx="2133599" cy="95250"/>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129" name="Shape 129"/>
        <p:cNvGrpSpPr/>
        <p:nvPr/>
      </p:nvGrpSpPr>
      <p:grpSpPr>
        <a:xfrm>
          <a:off x="0" y="0"/>
          <a:ext cx="0" cy="0"/>
          <a:chOff x="0" y="0"/>
          <a:chExt cx="0" cy="0"/>
        </a:xfrm>
      </p:grpSpPr>
      <p:sp>
        <p:nvSpPr>
          <p:cNvPr id="130" name="Shape 130"/>
          <p:cNvSpPr txBox="1"/>
          <p:nvPr>
            <p:ph type="title"/>
          </p:nvPr>
        </p:nvSpPr>
        <p:spPr>
          <a:xfrm>
            <a:off x="490250" y="600200"/>
            <a:ext cx="6367800" cy="54543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131" name="Shape 131"/>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132" name="Shape 132"/>
        <p:cNvGrpSpPr/>
        <p:nvPr/>
      </p:nvGrpSpPr>
      <p:grpSpPr>
        <a:xfrm>
          <a:off x="0" y="0"/>
          <a:ext cx="0" cy="0"/>
          <a:chOff x="0" y="0"/>
          <a:chExt cx="0" cy="0"/>
        </a:xfrm>
      </p:grpSpPr>
      <p:sp>
        <p:nvSpPr>
          <p:cNvPr id="133" name="Shape 133"/>
          <p:cNvSpPr/>
          <p:nvPr/>
        </p:nvSpPr>
        <p:spPr>
          <a:xfrm>
            <a:off x="4572000" y="-166"/>
            <a:ext cx="4572000" cy="68580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134" name="Shape 134"/>
          <p:cNvSpPr txBox="1"/>
          <p:nvPr>
            <p:ph type="title"/>
          </p:nvPr>
        </p:nvSpPr>
        <p:spPr>
          <a:xfrm>
            <a:off x="265500" y="1644233"/>
            <a:ext cx="4045200" cy="1976400"/>
          </a:xfrm>
          <a:prstGeom prst="rect">
            <a:avLst/>
          </a:prstGeom>
        </p:spPr>
        <p:txBody>
          <a:bodyPr anchorCtr="0" anchor="b" bIns="91425" lIns="91425" rIns="91425"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135" name="Shape 135"/>
          <p:cNvSpPr txBox="1"/>
          <p:nvPr>
            <p:ph idx="1" type="subTitle"/>
          </p:nvPr>
        </p:nvSpPr>
        <p:spPr>
          <a:xfrm>
            <a:off x="265500" y="3737433"/>
            <a:ext cx="4045200" cy="1646700"/>
          </a:xfrm>
          <a:prstGeom prst="rect">
            <a:avLst/>
          </a:prstGeom>
        </p:spPr>
        <p:txBody>
          <a:bodyPr anchorCtr="0" anchor="t" bIns="91425" lIns="91425" rIns="91425"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136" name="Shape 136"/>
          <p:cNvSpPr txBox="1"/>
          <p:nvPr>
            <p:ph idx="2" type="body"/>
          </p:nvPr>
        </p:nvSpPr>
        <p:spPr>
          <a:xfrm>
            <a:off x="4939500" y="965433"/>
            <a:ext cx="3837000" cy="4926900"/>
          </a:xfrm>
          <a:prstGeom prst="rect">
            <a:avLst/>
          </a:prstGeom>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7" name="Shape 137"/>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38" name="Shape 138"/>
        <p:cNvGrpSpPr/>
        <p:nvPr/>
      </p:nvGrpSpPr>
      <p:grpSpPr>
        <a:xfrm>
          <a:off x="0" y="0"/>
          <a:ext cx="0" cy="0"/>
          <a:chOff x="0" y="0"/>
          <a:chExt cx="0" cy="0"/>
        </a:xfrm>
      </p:grpSpPr>
      <p:sp>
        <p:nvSpPr>
          <p:cNvPr id="139" name="Shape 139"/>
          <p:cNvSpPr txBox="1"/>
          <p:nvPr>
            <p:ph idx="1" type="body"/>
          </p:nvPr>
        </p:nvSpPr>
        <p:spPr>
          <a:xfrm>
            <a:off x="311700" y="5640766"/>
            <a:ext cx="5998800" cy="806700"/>
          </a:xfrm>
          <a:prstGeom prst="rect">
            <a:avLst/>
          </a:prstGeom>
        </p:spPr>
        <p:txBody>
          <a:bodyPr anchorCtr="0" anchor="ctr" bIns="91425" lIns="91425" rIns="91425" tIns="91425"/>
          <a:lstStyle>
            <a:lvl1pPr lvl="0" rtl="0">
              <a:lnSpc>
                <a:spcPct val="100000"/>
              </a:lnSpc>
              <a:spcBef>
                <a:spcPts val="0"/>
              </a:spcBef>
              <a:spcAft>
                <a:spcPts val="0"/>
              </a:spcAft>
              <a:buNone/>
              <a:defRPr/>
            </a:lvl1pPr>
          </a:lstStyle>
          <a:p/>
        </p:txBody>
      </p:sp>
      <p:sp>
        <p:nvSpPr>
          <p:cNvPr id="140" name="Shape 140"/>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141" name="Shape 141"/>
        <p:cNvGrpSpPr/>
        <p:nvPr/>
      </p:nvGrpSpPr>
      <p:grpSpPr>
        <a:xfrm>
          <a:off x="0" y="0"/>
          <a:ext cx="0" cy="0"/>
          <a:chOff x="0" y="0"/>
          <a:chExt cx="0" cy="0"/>
        </a:xfrm>
      </p:grpSpPr>
      <p:sp>
        <p:nvSpPr>
          <p:cNvPr id="142" name="Shape 142"/>
          <p:cNvSpPr txBox="1"/>
          <p:nvPr>
            <p:ph type="title"/>
          </p:nvPr>
        </p:nvSpPr>
        <p:spPr>
          <a:xfrm>
            <a:off x="311700" y="1474833"/>
            <a:ext cx="8520600" cy="2618100"/>
          </a:xfrm>
          <a:prstGeom prst="rect">
            <a:avLst/>
          </a:prstGeom>
        </p:spPr>
        <p:txBody>
          <a:bodyPr anchorCtr="0" anchor="b" bIns="91425" lIns="91425" rIns="91425"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143" name="Shape 143"/>
          <p:cNvSpPr txBox="1"/>
          <p:nvPr>
            <p:ph idx="1" type="body"/>
          </p:nvPr>
        </p:nvSpPr>
        <p:spPr>
          <a:xfrm>
            <a:off x="311700" y="4202966"/>
            <a:ext cx="8520600" cy="17343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144" name="Shape 144"/>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45" name="Shape 145"/>
        <p:cNvGrpSpPr/>
        <p:nvPr/>
      </p:nvGrpSpPr>
      <p:grpSpPr>
        <a:xfrm>
          <a:off x="0" y="0"/>
          <a:ext cx="0" cy="0"/>
          <a:chOff x="0" y="0"/>
          <a:chExt cx="0" cy="0"/>
        </a:xfrm>
      </p:grpSpPr>
      <p:sp>
        <p:nvSpPr>
          <p:cNvPr id="146" name="Shape 146"/>
          <p:cNvSpPr txBox="1"/>
          <p:nvPr>
            <p:ph idx="12" type="sldNum"/>
          </p:nvPr>
        </p:nvSpPr>
        <p:spPr>
          <a:xfrm>
            <a:off x="8472457" y="6217622"/>
            <a:ext cx="548700" cy="5247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US"/>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No Contents">
    <p:spTree>
      <p:nvGrpSpPr>
        <p:cNvPr id="153" name="Shape 153"/>
        <p:cNvGrpSpPr/>
        <p:nvPr/>
      </p:nvGrpSpPr>
      <p:grpSpPr>
        <a:xfrm>
          <a:off x="0" y="0"/>
          <a:ext cx="0" cy="0"/>
          <a:chOff x="0" y="0"/>
          <a:chExt cx="0" cy="0"/>
        </a:xfrm>
      </p:grpSpPr>
      <p:sp>
        <p:nvSpPr>
          <p:cNvPr id="154" name="Shape 154"/>
          <p:cNvSpPr txBox="1"/>
          <p:nvPr>
            <p:ph type="title"/>
          </p:nvPr>
        </p:nvSpPr>
        <p:spPr>
          <a:xfrm>
            <a:off x="924561" y="918000"/>
            <a:ext cx="7763700" cy="1841400"/>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None/>
              <a:defRPr b="0" i="0" sz="4400" u="none" cap="none" strike="noStrike">
                <a:solidFill>
                  <a:schemeClr val="lt1"/>
                </a:solidFill>
                <a:latin typeface="Arial"/>
                <a:ea typeface="Arial"/>
                <a:cs typeface="Arial"/>
                <a:sym typeface="Arial"/>
              </a:defRPr>
            </a:lvl1pPr>
            <a:lvl2pPr indent="0" lvl="1" marL="0" marR="0" rtl="0" algn="ctr">
              <a:spcBef>
                <a:spcPts val="0"/>
              </a:spcBef>
              <a:spcAft>
                <a:spcPts val="0"/>
              </a:spcAft>
              <a:buNone/>
              <a:defRPr b="0" i="0" sz="4400" u="none" cap="none" strike="noStrike">
                <a:solidFill>
                  <a:schemeClr val="lt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lt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lt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lt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lt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lt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lt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lt1"/>
                </a:solidFill>
                <a:latin typeface="Calibri"/>
                <a:ea typeface="Calibri"/>
                <a:cs typeface="Calibri"/>
                <a:sym typeface="Calibri"/>
              </a:defRPr>
            </a:lvl9pPr>
          </a:lstStyle>
          <a:p/>
        </p:txBody>
      </p:sp>
      <p:sp>
        <p:nvSpPr>
          <p:cNvPr id="155" name="Shape 155"/>
          <p:cNvSpPr txBox="1"/>
          <p:nvPr>
            <p:ph idx="12" type="sldNum"/>
          </p:nvPr>
        </p:nvSpPr>
        <p:spPr>
          <a:xfrm>
            <a:off x="6553200" y="6526212"/>
            <a:ext cx="2133600" cy="95399"/>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162" name="Shape 162"/>
        <p:cNvGrpSpPr/>
        <p:nvPr/>
      </p:nvGrpSpPr>
      <p:grpSpPr>
        <a:xfrm>
          <a:off x="0" y="0"/>
          <a:ext cx="0" cy="0"/>
          <a:chOff x="0" y="0"/>
          <a:chExt cx="0" cy="0"/>
        </a:xfrm>
      </p:grpSpPr>
      <p:sp>
        <p:nvSpPr>
          <p:cNvPr id="163" name="Shape 163"/>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chemeClr val="dk1"/>
                </a:solidFill>
                <a:latin typeface="Arial"/>
                <a:ea typeface="Arial"/>
                <a:cs typeface="Arial"/>
                <a:sym typeface="Arial"/>
              </a:rPr>
              <a:t>‹#›</a:t>
            </a:fld>
          </a:p>
        </p:txBody>
      </p:sp>
      <p:pic>
        <p:nvPicPr>
          <p:cNvPr id="164" name="Shape 164"/>
          <p:cNvPicPr preferRelativeResize="0"/>
          <p:nvPr/>
        </p:nvPicPr>
        <p:blipFill rotWithShape="1">
          <a:blip r:embed="rId2">
            <a:alphaModFix/>
          </a:blip>
          <a:srcRect b="0" l="0" r="0" t="0"/>
          <a:stretch/>
        </p:blipFill>
        <p:spPr>
          <a:xfrm>
            <a:off x="4124828" y="6640211"/>
            <a:ext cx="870300" cy="94800"/>
          </a:xfrm>
          <a:prstGeom prst="rect">
            <a:avLst/>
          </a:prstGeom>
          <a:noFill/>
          <a:ln>
            <a:noFill/>
          </a:ln>
        </p:spPr>
      </p:pic>
      <p:cxnSp>
        <p:nvCxnSpPr>
          <p:cNvPr id="165" name="Shape 165"/>
          <p:cNvCxnSpPr/>
          <p:nvPr/>
        </p:nvCxnSpPr>
        <p:spPr>
          <a:xfrm>
            <a:off x="457200" y="6509995"/>
            <a:ext cx="8229600" cy="0"/>
          </a:xfrm>
          <a:prstGeom prst="straightConnector1">
            <a:avLst/>
          </a:prstGeom>
          <a:noFill/>
          <a:ln cap="flat" cmpd="sng" w="9525">
            <a:solidFill>
              <a:schemeClr val="dk2"/>
            </a:solidFill>
            <a:prstDash val="solid"/>
            <a:round/>
            <a:headEnd len="med" w="med" type="none"/>
            <a:tailEnd len="med" w="med" type="none"/>
          </a:ln>
        </p:spPr>
      </p:cxnSp>
      <p:sp>
        <p:nvSpPr>
          <p:cNvPr id="166" name="Shape 166"/>
          <p:cNvSpPr txBox="1"/>
          <p:nvPr/>
        </p:nvSpPr>
        <p:spPr>
          <a:xfrm>
            <a:off x="457200" y="6640210"/>
            <a:ext cx="2895600" cy="948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US" sz="800" u="none" cap="none" strike="noStrike">
                <a:solidFill>
                  <a:schemeClr val="dk1"/>
                </a:solidFill>
                <a:latin typeface="Arial"/>
                <a:ea typeface="Arial"/>
                <a:cs typeface="Arial"/>
                <a:sym typeface="Arial"/>
              </a:rPr>
              <a:t>Proprietary and confidential</a:t>
            </a:r>
          </a:p>
        </p:txBody>
      </p:sp>
      <p:sp>
        <p:nvSpPr>
          <p:cNvPr id="167" name="Shape 167"/>
          <p:cNvSpPr txBox="1"/>
          <p:nvPr>
            <p:ph idx="1" type="body"/>
          </p:nvPr>
        </p:nvSpPr>
        <p:spPr>
          <a:xfrm>
            <a:off x="457200" y="6236054"/>
            <a:ext cx="8229600" cy="217200"/>
          </a:xfrm>
          <a:prstGeom prst="rect">
            <a:avLst/>
          </a:prstGeom>
          <a:noFill/>
          <a:ln>
            <a:noFill/>
          </a:ln>
        </p:spPr>
        <p:txBody>
          <a:bodyPr anchorCtr="0" anchor="ctr" bIns="91425" lIns="91425" rIns="91425" tIns="91425"/>
          <a:lstStyle>
            <a:lvl1pPr indent="0" lvl="0" marL="0" marR="0" rtl="0" algn="l">
              <a:lnSpc>
                <a:spcPct val="100000"/>
              </a:lnSpc>
              <a:spcBef>
                <a:spcPts val="0"/>
              </a:spcBef>
              <a:buClr>
                <a:schemeClr val="dk1"/>
              </a:buClr>
              <a:buFont typeface="Arial"/>
              <a:buNone/>
              <a:defRPr b="0" i="0" sz="800" u="none" cap="none" strike="noStrike">
                <a:solidFill>
                  <a:schemeClr val="dk1"/>
                </a:solidFill>
                <a:latin typeface="Arial"/>
                <a:ea typeface="Arial"/>
                <a:cs typeface="Arial"/>
                <a:sym typeface="Arial"/>
              </a:defRPr>
            </a:lvl1pPr>
            <a:lvl2pPr indent="-129540" lvl="1" marL="548640" marR="0" rtl="0" algn="l">
              <a:lnSpc>
                <a:spcPct val="114000"/>
              </a:lnSpc>
              <a:spcBef>
                <a:spcPts val="300"/>
              </a:spcBef>
              <a:buClr>
                <a:schemeClr val="dk1"/>
              </a:buClr>
              <a:buSzPct val="100000"/>
              <a:buFont typeface="Merriweather Sans"/>
              <a:buChar char="●"/>
              <a:defRPr b="0" i="0" sz="1600" u="none" cap="none" strike="noStrike">
                <a:solidFill>
                  <a:schemeClr val="dk1"/>
                </a:solidFill>
                <a:latin typeface="Arial"/>
                <a:ea typeface="Arial"/>
                <a:cs typeface="Arial"/>
                <a:sym typeface="Arial"/>
              </a:defRPr>
            </a:lvl2pPr>
            <a:lvl3pPr indent="-106172" lvl="2" marL="804672" marR="0" rtl="0" algn="l">
              <a:lnSpc>
                <a:spcPct val="114000"/>
              </a:lnSpc>
              <a:spcBef>
                <a:spcPts val="300"/>
              </a:spcBef>
              <a:buClr>
                <a:schemeClr val="dk1"/>
              </a:buClr>
              <a:buSzPct val="100000"/>
              <a:buFont typeface="Merriweather Sans"/>
              <a:buChar char="○"/>
              <a:defRPr b="0" i="0" sz="1400" u="none" cap="none" strike="noStrike">
                <a:solidFill>
                  <a:schemeClr val="dk1"/>
                </a:solidFill>
                <a:latin typeface="Arial"/>
                <a:ea typeface="Arial"/>
                <a:cs typeface="Arial"/>
                <a:sym typeface="Arial"/>
              </a:defRPr>
            </a:lvl3pPr>
            <a:lvl4pPr indent="-101600" lvl="3" marL="114300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04139" lvl="4" marL="146304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5pPr>
            <a:lvl6pPr indent="-114006" lvl="5" marL="251430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13953" lvl="6" marL="2971453"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13898" lvl="7" marL="3428598"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13846" lvl="8" marL="388574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p:bg>
      <p:bgPr>
        <a:solidFill>
          <a:schemeClr val="lt1"/>
        </a:solidFill>
      </p:bgPr>
    </p:bg>
    <p:spTree>
      <p:nvGrpSpPr>
        <p:cNvPr id="168" name="Shape 168"/>
        <p:cNvGrpSpPr/>
        <p:nvPr/>
      </p:nvGrpSpPr>
      <p:grpSpPr>
        <a:xfrm>
          <a:off x="0" y="0"/>
          <a:ext cx="0" cy="0"/>
          <a:chOff x="0" y="0"/>
          <a:chExt cx="0" cy="0"/>
        </a:xfrm>
      </p:grpSpPr>
      <p:sp>
        <p:nvSpPr>
          <p:cNvPr id="169" name="Shape 169"/>
          <p:cNvSpPr txBox="1"/>
          <p:nvPr>
            <p:ph type="title"/>
          </p:nvPr>
        </p:nvSpPr>
        <p:spPr>
          <a:xfrm>
            <a:off x="771295" y="1562693"/>
            <a:ext cx="6233700" cy="3194700"/>
          </a:xfrm>
          <a:prstGeom prst="rect">
            <a:avLst/>
          </a:prstGeom>
          <a:noFill/>
          <a:ln>
            <a:noFill/>
          </a:ln>
        </p:spPr>
        <p:txBody>
          <a:bodyPr anchorCtr="0" anchor="t" bIns="91425" lIns="91425" rIns="91425" tIns="91425"/>
          <a:lstStyle>
            <a:lvl1pPr indent="0" lvl="0" marL="0" marR="0" rtl="0" algn="l">
              <a:lnSpc>
                <a:spcPct val="98333"/>
              </a:lnSpc>
              <a:spcBef>
                <a:spcPts val="0"/>
              </a:spcBef>
              <a:buClr>
                <a:schemeClr val="dk1"/>
              </a:buClr>
              <a:buFont typeface="Arial"/>
              <a:buNone/>
              <a:defRPr b="0" i="0" sz="6000" u="none" cap="none" strike="noStrike">
                <a:solidFill>
                  <a:schemeClr val="dk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pic>
        <p:nvPicPr>
          <p:cNvPr id="170" name="Shape 170"/>
          <p:cNvPicPr preferRelativeResize="0"/>
          <p:nvPr/>
        </p:nvPicPr>
        <p:blipFill rotWithShape="1">
          <a:blip r:embed="rId2">
            <a:alphaModFix/>
          </a:blip>
          <a:srcRect b="0" l="0" r="0" t="0"/>
          <a:stretch/>
        </p:blipFill>
        <p:spPr>
          <a:xfrm>
            <a:off x="858536" y="932932"/>
            <a:ext cx="2524800" cy="275100"/>
          </a:xfrm>
          <a:prstGeom prst="rect">
            <a:avLst/>
          </a:prstGeom>
          <a:noFill/>
          <a:ln>
            <a:noFill/>
          </a:ln>
        </p:spPr>
      </p:pic>
      <p:sp>
        <p:nvSpPr>
          <p:cNvPr id="171" name="Shape 171"/>
          <p:cNvSpPr/>
          <p:nvPr/>
        </p:nvSpPr>
        <p:spPr>
          <a:xfrm>
            <a:off x="858536" y="-38642"/>
            <a:ext cx="1457100" cy="120300"/>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172" name="Shape 172"/>
          <p:cNvSpPr txBox="1"/>
          <p:nvPr>
            <p:ph idx="1" type="body"/>
          </p:nvPr>
        </p:nvSpPr>
        <p:spPr>
          <a:xfrm>
            <a:off x="858537" y="6097423"/>
            <a:ext cx="4986900" cy="290100"/>
          </a:xfrm>
          <a:prstGeom prst="rect">
            <a:avLst/>
          </a:prstGeom>
          <a:noFill/>
          <a:ln>
            <a:noFill/>
          </a:ln>
        </p:spPr>
        <p:txBody>
          <a:bodyPr anchorCtr="0" anchor="t" bIns="91425" lIns="91425" rIns="91425" tIns="91425"/>
          <a:lstStyle>
            <a:lvl1pPr indent="0" lvl="0" marL="0" marR="0" rtl="0" algn="l">
              <a:lnSpc>
                <a:spcPct val="100000"/>
              </a:lnSpc>
              <a:spcBef>
                <a:spcPts val="0"/>
              </a:spcBef>
              <a:buClr>
                <a:schemeClr val="dk1"/>
              </a:buClr>
              <a:buFont typeface="Arial"/>
              <a:buNone/>
              <a:defRPr b="1" i="0" sz="1200" u="none" cap="none" strike="noStrike">
                <a:solidFill>
                  <a:schemeClr val="dk1"/>
                </a:solidFill>
                <a:latin typeface="Arial"/>
                <a:ea typeface="Arial"/>
                <a:cs typeface="Arial"/>
                <a:sym typeface="Arial"/>
              </a:defRPr>
            </a:lvl1pPr>
            <a:lvl2pPr indent="-129540" lvl="1" marL="548640" marR="0" rtl="0" algn="l">
              <a:lnSpc>
                <a:spcPct val="114000"/>
              </a:lnSpc>
              <a:spcBef>
                <a:spcPts val="300"/>
              </a:spcBef>
              <a:buClr>
                <a:schemeClr val="dk1"/>
              </a:buClr>
              <a:buSzPct val="100000"/>
              <a:buFont typeface="Merriweather Sans"/>
              <a:buChar char="●"/>
              <a:defRPr b="0" i="0" sz="1600" u="none" cap="none" strike="noStrike">
                <a:solidFill>
                  <a:schemeClr val="dk1"/>
                </a:solidFill>
                <a:latin typeface="Arial"/>
                <a:ea typeface="Arial"/>
                <a:cs typeface="Arial"/>
                <a:sym typeface="Arial"/>
              </a:defRPr>
            </a:lvl2pPr>
            <a:lvl3pPr indent="-106172" lvl="2" marL="804672" marR="0" rtl="0" algn="l">
              <a:lnSpc>
                <a:spcPct val="114000"/>
              </a:lnSpc>
              <a:spcBef>
                <a:spcPts val="300"/>
              </a:spcBef>
              <a:buClr>
                <a:schemeClr val="dk1"/>
              </a:buClr>
              <a:buSzPct val="100000"/>
              <a:buFont typeface="Merriweather Sans"/>
              <a:buChar char="○"/>
              <a:defRPr b="0" i="0" sz="1400" u="none" cap="none" strike="noStrike">
                <a:solidFill>
                  <a:schemeClr val="dk1"/>
                </a:solidFill>
                <a:latin typeface="Arial"/>
                <a:ea typeface="Arial"/>
                <a:cs typeface="Arial"/>
                <a:sym typeface="Arial"/>
              </a:defRPr>
            </a:lvl3pPr>
            <a:lvl4pPr indent="-101600" lvl="3" marL="114300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04139" lvl="4" marL="146304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5pPr>
            <a:lvl6pPr indent="-114006" lvl="5" marL="251430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13953" lvl="6" marL="2971453"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13898" lvl="7" marL="3428598"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13846" lvl="8" marL="388574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pic>
        <p:nvPicPr>
          <p:cNvPr id="173" name="Shape 173"/>
          <p:cNvPicPr preferRelativeResize="0"/>
          <p:nvPr/>
        </p:nvPicPr>
        <p:blipFill rotWithShape="1">
          <a:blip r:embed="rId3">
            <a:alphaModFix amt="28000"/>
          </a:blip>
          <a:srcRect b="0" l="0" r="0" t="0"/>
          <a:stretch/>
        </p:blipFill>
        <p:spPr>
          <a:xfrm>
            <a:off x="3894425" y="311727"/>
            <a:ext cx="6234600" cy="62343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genda">
    <p:bg>
      <p:bgPr>
        <a:solidFill>
          <a:schemeClr val="dk2"/>
        </a:solidFill>
      </p:bgPr>
    </p:bg>
    <p:spTree>
      <p:nvGrpSpPr>
        <p:cNvPr id="174" name="Shape 174"/>
        <p:cNvGrpSpPr/>
        <p:nvPr/>
      </p:nvGrpSpPr>
      <p:grpSpPr>
        <a:xfrm>
          <a:off x="0" y="0"/>
          <a:ext cx="0" cy="0"/>
          <a:chOff x="0" y="0"/>
          <a:chExt cx="0" cy="0"/>
        </a:xfrm>
      </p:grpSpPr>
      <p:sp>
        <p:nvSpPr>
          <p:cNvPr id="175" name="Shape 175"/>
          <p:cNvSpPr txBox="1"/>
          <p:nvPr/>
        </p:nvSpPr>
        <p:spPr>
          <a:xfrm>
            <a:off x="929640" y="6526486"/>
            <a:ext cx="2895600" cy="948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US" sz="800" u="none" cap="none" strike="noStrike">
                <a:solidFill>
                  <a:schemeClr val="lt1"/>
                </a:solidFill>
                <a:latin typeface="Arial"/>
                <a:ea typeface="Arial"/>
                <a:cs typeface="Arial"/>
                <a:sym typeface="Arial"/>
              </a:rPr>
              <a:t>Proprietary and confidential</a:t>
            </a:r>
          </a:p>
        </p:txBody>
      </p:sp>
      <p:sp>
        <p:nvSpPr>
          <p:cNvPr id="176" name="Shape 176"/>
          <p:cNvSpPr txBox="1"/>
          <p:nvPr>
            <p:ph idx="12" type="sldNum"/>
          </p:nvPr>
        </p:nvSpPr>
        <p:spPr>
          <a:xfrm>
            <a:off x="6553200" y="6526486"/>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chemeClr val="lt1"/>
                </a:solidFill>
                <a:latin typeface="Arial"/>
                <a:ea typeface="Arial"/>
                <a:cs typeface="Arial"/>
                <a:sym typeface="Arial"/>
              </a:rPr>
              <a:t>‹#›</a:t>
            </a:fld>
          </a:p>
        </p:txBody>
      </p:sp>
      <p:sp>
        <p:nvSpPr>
          <p:cNvPr id="177" name="Shape 177"/>
          <p:cNvSpPr txBox="1"/>
          <p:nvPr/>
        </p:nvSpPr>
        <p:spPr>
          <a:xfrm>
            <a:off x="940753" y="778039"/>
            <a:ext cx="2194500" cy="902700"/>
          </a:xfrm>
          <a:prstGeom prst="rect">
            <a:avLst/>
          </a:prstGeom>
          <a:noFill/>
          <a:ln>
            <a:noFill/>
          </a:ln>
        </p:spPr>
        <p:txBody>
          <a:bodyPr anchorCtr="0" anchor="t" bIns="0" lIns="0" rIns="0" tIns="0">
            <a:noAutofit/>
          </a:bodyPr>
          <a:lstStyle/>
          <a:p>
            <a:pPr indent="0" lvl="0" marL="0" marR="0" rtl="0" algn="l">
              <a:spcBef>
                <a:spcPts val="0"/>
              </a:spcBef>
              <a:buSzPct val="25000"/>
              <a:buNone/>
            </a:pPr>
            <a:r>
              <a:rPr b="0" i="0" lang="en-US" sz="4400" u="none" cap="none" strike="noStrike">
                <a:solidFill>
                  <a:schemeClr val="lt1"/>
                </a:solidFill>
                <a:latin typeface="Arial"/>
                <a:ea typeface="Arial"/>
                <a:cs typeface="Arial"/>
                <a:sym typeface="Arial"/>
              </a:rPr>
              <a:t>Agenda</a:t>
            </a:r>
          </a:p>
        </p:txBody>
      </p:sp>
      <p:pic>
        <p:nvPicPr>
          <p:cNvPr id="178" name="Shape 178"/>
          <p:cNvPicPr preferRelativeResize="0"/>
          <p:nvPr/>
        </p:nvPicPr>
        <p:blipFill rotWithShape="1">
          <a:blip r:embed="rId2">
            <a:alphaModFix amt="16000"/>
          </a:blip>
          <a:srcRect b="0" l="0" r="0" t="0"/>
          <a:stretch/>
        </p:blipFill>
        <p:spPr>
          <a:xfrm>
            <a:off x="3894425" y="311727"/>
            <a:ext cx="6234600" cy="6234300"/>
          </a:xfrm>
          <a:prstGeom prst="rect">
            <a:avLst/>
          </a:prstGeom>
          <a:noFill/>
          <a:ln>
            <a:noFill/>
          </a:ln>
        </p:spPr>
      </p:pic>
      <p:sp>
        <p:nvSpPr>
          <p:cNvPr id="179" name="Shape 179"/>
          <p:cNvSpPr txBox="1"/>
          <p:nvPr>
            <p:ph idx="1" type="body"/>
          </p:nvPr>
        </p:nvSpPr>
        <p:spPr>
          <a:xfrm>
            <a:off x="625793" y="1858964"/>
            <a:ext cx="5608500" cy="4195500"/>
          </a:xfrm>
          <a:prstGeom prst="rect">
            <a:avLst/>
          </a:prstGeom>
          <a:noFill/>
          <a:ln>
            <a:noFill/>
          </a:ln>
        </p:spPr>
        <p:txBody>
          <a:bodyPr anchorCtr="0" anchor="t" bIns="91425" lIns="91425" rIns="91425" tIns="91425"/>
          <a:lstStyle>
            <a:lvl1pPr indent="-152400" lvl="0" marL="228600" marR="0" rtl="0" algn="l">
              <a:lnSpc>
                <a:spcPct val="100000"/>
              </a:lnSpc>
              <a:spcBef>
                <a:spcPts val="2400"/>
              </a:spcBef>
              <a:spcAft>
                <a:spcPts val="0"/>
              </a:spcAft>
              <a:buClr>
                <a:schemeClr val="lt1"/>
              </a:buClr>
              <a:buSzPct val="100000"/>
              <a:buFont typeface="Calibri"/>
              <a:buAutoNum type="arabicPeriod"/>
              <a:defRPr b="1" i="0" sz="1200" u="none" cap="none" strike="noStrike">
                <a:solidFill>
                  <a:schemeClr val="lt1"/>
                </a:solidFill>
                <a:latin typeface="Arial"/>
                <a:ea typeface="Arial"/>
                <a:cs typeface="Arial"/>
                <a:sym typeface="Arial"/>
              </a:defRPr>
            </a:lvl1pPr>
            <a:lvl2pPr indent="-2540" lvl="1" marL="320040" marR="0" rtl="0" algn="l">
              <a:lnSpc>
                <a:spcPct val="114000"/>
              </a:lnSpc>
              <a:spcBef>
                <a:spcPts val="600"/>
              </a:spcBef>
              <a:spcAft>
                <a:spcPts val="0"/>
              </a:spcAft>
              <a:buClr>
                <a:schemeClr val="lt1"/>
              </a:buClr>
              <a:buFont typeface="Merriweather Sans"/>
              <a:buNone/>
              <a:defRPr b="0" i="0" sz="1200" u="none" cap="none" strike="noStrike">
                <a:solidFill>
                  <a:schemeClr val="lt1"/>
                </a:solidFill>
                <a:latin typeface="Arial"/>
                <a:ea typeface="Arial"/>
                <a:cs typeface="Arial"/>
                <a:sym typeface="Arial"/>
              </a:defRPr>
            </a:lvl2pPr>
            <a:lvl3pPr indent="-106172" lvl="2" marL="804672" marR="0" rtl="0" algn="l">
              <a:lnSpc>
                <a:spcPct val="114000"/>
              </a:lnSpc>
              <a:spcBef>
                <a:spcPts val="300"/>
              </a:spcBef>
              <a:buClr>
                <a:schemeClr val="lt1"/>
              </a:buClr>
              <a:buSzPct val="100000"/>
              <a:buFont typeface="Merriweather Sans"/>
              <a:buChar char="○"/>
              <a:defRPr b="0" i="0" sz="1400" u="none" cap="none" strike="noStrike">
                <a:solidFill>
                  <a:schemeClr val="lt1"/>
                </a:solidFill>
                <a:latin typeface="Arial"/>
                <a:ea typeface="Arial"/>
                <a:cs typeface="Arial"/>
                <a:sym typeface="Arial"/>
              </a:defRPr>
            </a:lvl3pPr>
            <a:lvl4pPr indent="-101600" lvl="3" marL="1143000" marR="0" rtl="0" algn="l">
              <a:lnSpc>
                <a:spcPct val="114000"/>
              </a:lnSpc>
              <a:spcBef>
                <a:spcPts val="300"/>
              </a:spcBef>
              <a:buClr>
                <a:schemeClr val="lt1"/>
              </a:buClr>
              <a:buSzPct val="100000"/>
              <a:buFont typeface="Arial"/>
              <a:buChar char="•"/>
              <a:defRPr b="0" i="0" sz="1400" u="none" cap="none" strike="noStrike">
                <a:solidFill>
                  <a:schemeClr val="lt1"/>
                </a:solidFill>
                <a:latin typeface="Arial"/>
                <a:ea typeface="Arial"/>
                <a:cs typeface="Arial"/>
                <a:sym typeface="Arial"/>
              </a:defRPr>
            </a:lvl4pPr>
            <a:lvl5pPr indent="-104139" lvl="4" marL="1463040" marR="0" rtl="0" algn="l">
              <a:lnSpc>
                <a:spcPct val="114000"/>
              </a:lnSpc>
              <a:spcBef>
                <a:spcPts val="300"/>
              </a:spcBef>
              <a:buClr>
                <a:schemeClr val="lt1"/>
              </a:buClr>
              <a:buSzPct val="100000"/>
              <a:buFont typeface="Arial"/>
              <a:buChar char="◦"/>
              <a:defRPr b="0" i="0" sz="1400" u="none" cap="none" strike="noStrike">
                <a:solidFill>
                  <a:schemeClr val="lt1"/>
                </a:solidFill>
                <a:latin typeface="Arial"/>
                <a:ea typeface="Arial"/>
                <a:cs typeface="Arial"/>
                <a:sym typeface="Arial"/>
              </a:defRPr>
            </a:lvl5pPr>
            <a:lvl6pPr indent="-114006" lvl="5" marL="2514306"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13953" lvl="6" marL="2971453"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13898" lvl="7" marL="3428598"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13846" lvl="8" marL="3885746"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No Contents">
    <p:bg>
      <p:bgPr>
        <a:solidFill>
          <a:schemeClr val="dk2"/>
        </a:solidFill>
      </p:bgPr>
    </p:bg>
    <p:spTree>
      <p:nvGrpSpPr>
        <p:cNvPr id="180" name="Shape 180"/>
        <p:cNvGrpSpPr/>
        <p:nvPr/>
      </p:nvGrpSpPr>
      <p:grpSpPr>
        <a:xfrm>
          <a:off x="0" y="0"/>
          <a:ext cx="0" cy="0"/>
          <a:chOff x="0" y="0"/>
          <a:chExt cx="0" cy="0"/>
        </a:xfrm>
      </p:grpSpPr>
      <p:sp>
        <p:nvSpPr>
          <p:cNvPr id="181" name="Shape 181"/>
          <p:cNvSpPr txBox="1"/>
          <p:nvPr>
            <p:ph idx="12" type="sldNum"/>
          </p:nvPr>
        </p:nvSpPr>
        <p:spPr>
          <a:xfrm>
            <a:off x="6553200" y="6526486"/>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lang="en-US" sz="800" u="none">
                <a:solidFill>
                  <a:schemeClr val="lt1"/>
                </a:solidFill>
                <a:latin typeface="Arial"/>
                <a:ea typeface="Arial"/>
                <a:cs typeface="Arial"/>
                <a:sym typeface="Arial"/>
              </a:rPr>
              <a:t>‹#›</a:t>
            </a:fld>
          </a:p>
        </p:txBody>
      </p:sp>
      <p:pic>
        <p:nvPicPr>
          <p:cNvPr id="182" name="Shape 182"/>
          <p:cNvPicPr preferRelativeResize="0"/>
          <p:nvPr/>
        </p:nvPicPr>
        <p:blipFill rotWithShape="1">
          <a:blip r:embed="rId2">
            <a:alphaModFix amt="16000"/>
          </a:blip>
          <a:srcRect b="0" l="0" r="0" t="0"/>
          <a:stretch/>
        </p:blipFill>
        <p:spPr>
          <a:xfrm>
            <a:off x="3894425" y="311727"/>
            <a:ext cx="6234600" cy="6234300"/>
          </a:xfrm>
          <a:prstGeom prst="rect">
            <a:avLst/>
          </a:prstGeom>
          <a:noFill/>
          <a:ln>
            <a:noFill/>
          </a:ln>
        </p:spPr>
      </p:pic>
      <p:sp>
        <p:nvSpPr>
          <p:cNvPr id="183" name="Shape 183"/>
          <p:cNvSpPr txBox="1"/>
          <p:nvPr>
            <p:ph type="title"/>
          </p:nvPr>
        </p:nvSpPr>
        <p:spPr>
          <a:xfrm>
            <a:off x="924559" y="918001"/>
            <a:ext cx="7763700" cy="1841100"/>
          </a:xfrm>
          <a:prstGeom prst="rect">
            <a:avLst/>
          </a:prstGeom>
          <a:noFill/>
          <a:ln>
            <a:noFill/>
          </a:ln>
        </p:spPr>
        <p:txBody>
          <a:bodyPr anchorCtr="0" anchor="t" bIns="91425" lIns="91425" rIns="91425" tIns="91425"/>
          <a:lstStyle>
            <a:lvl1pPr indent="0" lvl="0" marL="0" marR="0" rtl="0" algn="l">
              <a:lnSpc>
                <a:spcPct val="100000"/>
              </a:lnSpc>
              <a:spcBef>
                <a:spcPts val="0"/>
              </a:spcBef>
              <a:buClr>
                <a:schemeClr val="lt1"/>
              </a:buClr>
              <a:buFont typeface="Arial"/>
              <a:buNone/>
              <a:defRPr b="0" i="0" sz="4400" u="none" cap="none" strike="noStrike">
                <a:solidFill>
                  <a:schemeClr val="lt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84" name="Shape 184"/>
          <p:cNvSpPr txBox="1"/>
          <p:nvPr/>
        </p:nvSpPr>
        <p:spPr>
          <a:xfrm>
            <a:off x="929640" y="6526486"/>
            <a:ext cx="2895600" cy="948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US" sz="800" u="none">
                <a:solidFill>
                  <a:schemeClr val="lt1"/>
                </a:solidFill>
                <a:latin typeface="Arial"/>
                <a:ea typeface="Arial"/>
                <a:cs typeface="Arial"/>
                <a:sym typeface="Arial"/>
              </a:rPr>
              <a:t>Proprietary and confidential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33" name="Shape 33"/>
        <p:cNvGrpSpPr/>
        <p:nvPr/>
      </p:nvGrpSpPr>
      <p:grpSpPr>
        <a:xfrm>
          <a:off x="0" y="0"/>
          <a:ext cx="0" cy="0"/>
          <a:chOff x="0" y="0"/>
          <a:chExt cx="0" cy="0"/>
        </a:xfrm>
      </p:grpSpPr>
      <p:sp>
        <p:nvSpPr>
          <p:cNvPr id="34" name="Shape 34"/>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5" name="Shape 35"/>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Shape 3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With Contents">
    <p:bg>
      <p:bgPr>
        <a:solidFill>
          <a:schemeClr val="dk2"/>
        </a:solidFill>
      </p:bgPr>
    </p:bg>
    <p:spTree>
      <p:nvGrpSpPr>
        <p:cNvPr id="185" name="Shape 185"/>
        <p:cNvGrpSpPr/>
        <p:nvPr/>
      </p:nvGrpSpPr>
      <p:grpSpPr>
        <a:xfrm>
          <a:off x="0" y="0"/>
          <a:ext cx="0" cy="0"/>
          <a:chOff x="0" y="0"/>
          <a:chExt cx="0" cy="0"/>
        </a:xfrm>
      </p:grpSpPr>
      <p:sp>
        <p:nvSpPr>
          <p:cNvPr id="186" name="Shape 186"/>
          <p:cNvSpPr txBox="1"/>
          <p:nvPr>
            <p:ph idx="12" type="sldNum"/>
          </p:nvPr>
        </p:nvSpPr>
        <p:spPr>
          <a:xfrm>
            <a:off x="6553200" y="6526486"/>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lang="en-US" sz="800">
                <a:solidFill>
                  <a:schemeClr val="lt1"/>
                </a:solidFill>
                <a:latin typeface="Arial"/>
                <a:ea typeface="Arial"/>
                <a:cs typeface="Arial"/>
                <a:sym typeface="Arial"/>
              </a:rPr>
              <a:t>‹#›</a:t>
            </a:fld>
          </a:p>
        </p:txBody>
      </p:sp>
      <p:pic>
        <p:nvPicPr>
          <p:cNvPr id="187" name="Shape 187"/>
          <p:cNvPicPr preferRelativeResize="0"/>
          <p:nvPr/>
        </p:nvPicPr>
        <p:blipFill rotWithShape="1">
          <a:blip r:embed="rId2">
            <a:alphaModFix amt="16000"/>
          </a:blip>
          <a:srcRect b="0" l="0" r="0" t="0"/>
          <a:stretch/>
        </p:blipFill>
        <p:spPr>
          <a:xfrm>
            <a:off x="3894425" y="311727"/>
            <a:ext cx="6234600" cy="6234300"/>
          </a:xfrm>
          <a:prstGeom prst="rect">
            <a:avLst/>
          </a:prstGeom>
          <a:noFill/>
          <a:ln>
            <a:noFill/>
          </a:ln>
        </p:spPr>
      </p:pic>
      <p:sp>
        <p:nvSpPr>
          <p:cNvPr id="188" name="Shape 188"/>
          <p:cNvSpPr txBox="1"/>
          <p:nvPr/>
        </p:nvSpPr>
        <p:spPr>
          <a:xfrm>
            <a:off x="949325" y="2956559"/>
            <a:ext cx="1767900" cy="2463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1200" cap="none">
                <a:solidFill>
                  <a:schemeClr val="lt1"/>
                </a:solidFill>
                <a:latin typeface="Arial"/>
                <a:ea typeface="Arial"/>
                <a:cs typeface="Arial"/>
                <a:sym typeface="Arial"/>
              </a:rPr>
              <a:t>CONTENTS</a:t>
            </a:r>
          </a:p>
        </p:txBody>
      </p:sp>
      <p:sp>
        <p:nvSpPr>
          <p:cNvPr id="189" name="Shape 189"/>
          <p:cNvSpPr txBox="1"/>
          <p:nvPr>
            <p:ph idx="1" type="body"/>
          </p:nvPr>
        </p:nvSpPr>
        <p:spPr>
          <a:xfrm>
            <a:off x="949328" y="3142138"/>
            <a:ext cx="5700600" cy="2720100"/>
          </a:xfrm>
          <a:prstGeom prst="rect">
            <a:avLst/>
          </a:prstGeom>
          <a:noFill/>
          <a:ln>
            <a:noFill/>
          </a:ln>
        </p:spPr>
        <p:txBody>
          <a:bodyPr anchorCtr="0" anchor="t" bIns="91425" lIns="91425" rIns="91425" tIns="91425"/>
          <a:lstStyle>
            <a:lvl1pPr indent="0" lvl="0" marL="0" marR="0" rtl="0" algn="l">
              <a:lnSpc>
                <a:spcPct val="160000"/>
              </a:lnSpc>
              <a:spcBef>
                <a:spcPts val="0"/>
              </a:spcBef>
              <a:buClr>
                <a:schemeClr val="lt1"/>
              </a:buClr>
              <a:buFont typeface="Arial"/>
              <a:buNone/>
              <a:defRPr b="0" i="0" sz="1300" u="none" cap="none" strike="noStrike">
                <a:solidFill>
                  <a:schemeClr val="lt1"/>
                </a:solidFill>
                <a:latin typeface="Arial"/>
                <a:ea typeface="Arial"/>
                <a:cs typeface="Arial"/>
                <a:sym typeface="Arial"/>
              </a:defRPr>
            </a:lvl1pPr>
            <a:lvl2pPr indent="-129540" lvl="1" marL="548640" marR="0" rtl="0" algn="l">
              <a:lnSpc>
                <a:spcPct val="114000"/>
              </a:lnSpc>
              <a:spcBef>
                <a:spcPts val="300"/>
              </a:spcBef>
              <a:buClr>
                <a:schemeClr val="lt1"/>
              </a:buClr>
              <a:buSzPct val="100000"/>
              <a:buFont typeface="Merriweather Sans"/>
              <a:buChar char="●"/>
              <a:defRPr b="0" i="0" sz="1600" u="none" cap="none" strike="noStrike">
                <a:solidFill>
                  <a:schemeClr val="lt1"/>
                </a:solidFill>
                <a:latin typeface="Arial"/>
                <a:ea typeface="Arial"/>
                <a:cs typeface="Arial"/>
                <a:sym typeface="Arial"/>
              </a:defRPr>
            </a:lvl2pPr>
            <a:lvl3pPr indent="-106172" lvl="2" marL="804672" marR="0" rtl="0" algn="l">
              <a:lnSpc>
                <a:spcPct val="114000"/>
              </a:lnSpc>
              <a:spcBef>
                <a:spcPts val="300"/>
              </a:spcBef>
              <a:buClr>
                <a:schemeClr val="lt1"/>
              </a:buClr>
              <a:buSzPct val="100000"/>
              <a:buFont typeface="Merriweather Sans"/>
              <a:buChar char="○"/>
              <a:defRPr b="0" i="0" sz="1400" u="none" cap="none" strike="noStrike">
                <a:solidFill>
                  <a:schemeClr val="lt1"/>
                </a:solidFill>
                <a:latin typeface="Arial"/>
                <a:ea typeface="Arial"/>
                <a:cs typeface="Arial"/>
                <a:sym typeface="Arial"/>
              </a:defRPr>
            </a:lvl3pPr>
            <a:lvl4pPr indent="-101600" lvl="3" marL="1143000" marR="0" rtl="0" algn="l">
              <a:lnSpc>
                <a:spcPct val="114000"/>
              </a:lnSpc>
              <a:spcBef>
                <a:spcPts val="300"/>
              </a:spcBef>
              <a:buClr>
                <a:schemeClr val="lt1"/>
              </a:buClr>
              <a:buSzPct val="100000"/>
              <a:buFont typeface="Arial"/>
              <a:buChar char="•"/>
              <a:defRPr b="0" i="0" sz="1400" u="none" cap="none" strike="noStrike">
                <a:solidFill>
                  <a:schemeClr val="lt1"/>
                </a:solidFill>
                <a:latin typeface="Arial"/>
                <a:ea typeface="Arial"/>
                <a:cs typeface="Arial"/>
                <a:sym typeface="Arial"/>
              </a:defRPr>
            </a:lvl4pPr>
            <a:lvl5pPr indent="-104139" lvl="4" marL="1463040" marR="0" rtl="0" algn="l">
              <a:lnSpc>
                <a:spcPct val="114000"/>
              </a:lnSpc>
              <a:spcBef>
                <a:spcPts val="300"/>
              </a:spcBef>
              <a:buClr>
                <a:schemeClr val="lt1"/>
              </a:buClr>
              <a:buSzPct val="100000"/>
              <a:buFont typeface="Arial"/>
              <a:buChar char="◦"/>
              <a:defRPr b="0" i="0" sz="1400" u="none" cap="none" strike="noStrike">
                <a:solidFill>
                  <a:schemeClr val="lt1"/>
                </a:solidFill>
                <a:latin typeface="Arial"/>
                <a:ea typeface="Arial"/>
                <a:cs typeface="Arial"/>
                <a:sym typeface="Arial"/>
              </a:defRPr>
            </a:lvl5pPr>
            <a:lvl6pPr indent="-114006" lvl="5" marL="2514306"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13953" lvl="6" marL="2971453"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13898" lvl="7" marL="3428598"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13846" lvl="8" marL="3885746"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190" name="Shape 190"/>
          <p:cNvSpPr txBox="1"/>
          <p:nvPr>
            <p:ph type="title"/>
          </p:nvPr>
        </p:nvSpPr>
        <p:spPr>
          <a:xfrm>
            <a:off x="924559" y="918001"/>
            <a:ext cx="7763700" cy="1841100"/>
          </a:xfrm>
          <a:prstGeom prst="rect">
            <a:avLst/>
          </a:prstGeom>
          <a:noFill/>
          <a:ln>
            <a:noFill/>
          </a:ln>
        </p:spPr>
        <p:txBody>
          <a:bodyPr anchorCtr="0" anchor="t" bIns="91425" lIns="91425" rIns="91425" tIns="91425"/>
          <a:lstStyle>
            <a:lvl1pPr indent="0" lvl="0" marL="0" marR="0" rtl="0" algn="l">
              <a:lnSpc>
                <a:spcPct val="100000"/>
              </a:lnSpc>
              <a:spcBef>
                <a:spcPts val="0"/>
              </a:spcBef>
              <a:buClr>
                <a:schemeClr val="lt1"/>
              </a:buClr>
              <a:buFont typeface="Arial"/>
              <a:buNone/>
              <a:defRPr b="0" i="0" sz="4400" u="none" cap="none" strike="noStrike">
                <a:solidFill>
                  <a:schemeClr val="lt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91" name="Shape 191"/>
          <p:cNvSpPr txBox="1"/>
          <p:nvPr/>
        </p:nvSpPr>
        <p:spPr>
          <a:xfrm>
            <a:off x="929640" y="6526486"/>
            <a:ext cx="2895600" cy="948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US" sz="800">
                <a:solidFill>
                  <a:schemeClr val="lt1"/>
                </a:solidFill>
                <a:latin typeface="Arial"/>
                <a:ea typeface="Arial"/>
                <a:cs typeface="Arial"/>
                <a:sym typeface="Arial"/>
              </a:rPr>
              <a:t>Proprietary and confidential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ngle Title and Content">
    <p:bg>
      <p:bgPr>
        <a:solidFill>
          <a:schemeClr val="lt2"/>
        </a:solidFill>
      </p:bgPr>
    </p:bg>
    <p:spTree>
      <p:nvGrpSpPr>
        <p:cNvPr id="192" name="Shape 192"/>
        <p:cNvGrpSpPr/>
        <p:nvPr/>
      </p:nvGrpSpPr>
      <p:grpSpPr>
        <a:xfrm>
          <a:off x="0" y="0"/>
          <a:ext cx="0" cy="0"/>
          <a:chOff x="0" y="0"/>
          <a:chExt cx="0" cy="0"/>
        </a:xfrm>
      </p:grpSpPr>
      <p:sp>
        <p:nvSpPr>
          <p:cNvPr id="193" name="Shape 193"/>
          <p:cNvSpPr txBox="1"/>
          <p:nvPr>
            <p:ph idx="12" type="sldNum"/>
          </p:nvPr>
        </p:nvSpPr>
        <p:spPr>
          <a:xfrm>
            <a:off x="6553200" y="6630733"/>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lang="en-US" sz="800">
                <a:solidFill>
                  <a:schemeClr val="dk1"/>
                </a:solidFill>
                <a:latin typeface="Arial"/>
                <a:ea typeface="Arial"/>
                <a:cs typeface="Arial"/>
                <a:sym typeface="Arial"/>
              </a:rPr>
              <a:t>‹#›</a:t>
            </a:fld>
          </a:p>
        </p:txBody>
      </p:sp>
      <p:pic>
        <p:nvPicPr>
          <p:cNvPr id="194" name="Shape 194"/>
          <p:cNvPicPr preferRelativeResize="0"/>
          <p:nvPr/>
        </p:nvPicPr>
        <p:blipFill rotWithShape="1">
          <a:blip r:embed="rId2">
            <a:alphaModFix/>
          </a:blip>
          <a:srcRect b="0" l="0" r="0" t="0"/>
          <a:stretch/>
        </p:blipFill>
        <p:spPr>
          <a:xfrm>
            <a:off x="4124828" y="6630734"/>
            <a:ext cx="870300" cy="94800"/>
          </a:xfrm>
          <a:prstGeom prst="rect">
            <a:avLst/>
          </a:prstGeom>
          <a:noFill/>
          <a:ln>
            <a:noFill/>
          </a:ln>
        </p:spPr>
      </p:pic>
      <p:cxnSp>
        <p:nvCxnSpPr>
          <p:cNvPr id="195" name="Shape 195"/>
          <p:cNvCxnSpPr/>
          <p:nvPr/>
        </p:nvCxnSpPr>
        <p:spPr>
          <a:xfrm>
            <a:off x="457200" y="6500518"/>
            <a:ext cx="8229600" cy="0"/>
          </a:xfrm>
          <a:prstGeom prst="straightConnector1">
            <a:avLst/>
          </a:prstGeom>
          <a:noFill/>
          <a:ln cap="flat" cmpd="sng" w="9525">
            <a:solidFill>
              <a:schemeClr val="dk2"/>
            </a:solidFill>
            <a:prstDash val="solid"/>
            <a:round/>
            <a:headEnd len="med" w="med" type="none"/>
            <a:tailEnd len="med" w="med" type="none"/>
          </a:ln>
        </p:spPr>
      </p:cxnSp>
      <p:cxnSp>
        <p:nvCxnSpPr>
          <p:cNvPr id="196" name="Shape 196"/>
          <p:cNvCxnSpPr/>
          <p:nvPr/>
        </p:nvCxnSpPr>
        <p:spPr>
          <a:xfrm>
            <a:off x="457200" y="853262"/>
            <a:ext cx="8229600" cy="0"/>
          </a:xfrm>
          <a:prstGeom prst="straightConnector1">
            <a:avLst/>
          </a:prstGeom>
          <a:noFill/>
          <a:ln cap="flat" cmpd="sng" w="19050">
            <a:solidFill>
              <a:schemeClr val="dk2"/>
            </a:solidFill>
            <a:prstDash val="solid"/>
            <a:round/>
            <a:headEnd len="med" w="med" type="none"/>
            <a:tailEnd len="med" w="med" type="none"/>
          </a:ln>
        </p:spPr>
      </p:cxnSp>
      <p:sp>
        <p:nvSpPr>
          <p:cNvPr id="197" name="Shape 197"/>
          <p:cNvSpPr txBox="1"/>
          <p:nvPr>
            <p:ph type="title"/>
          </p:nvPr>
        </p:nvSpPr>
        <p:spPr>
          <a:xfrm>
            <a:off x="457200" y="170591"/>
            <a:ext cx="8229600" cy="616500"/>
          </a:xfrm>
          <a:prstGeom prst="rect">
            <a:avLst/>
          </a:prstGeom>
          <a:noFill/>
          <a:ln>
            <a:noFill/>
          </a:ln>
        </p:spPr>
        <p:txBody>
          <a:bodyPr anchorCtr="0" anchor="b" bIns="91425" lIns="91425" rIns="91425" tIns="91425"/>
          <a:lstStyle>
            <a:lvl1pPr indent="0" lvl="0" marL="0" marR="0" rtl="0" algn="l">
              <a:lnSpc>
                <a:spcPct val="108181"/>
              </a:lnSpc>
              <a:spcBef>
                <a:spcPts val="0"/>
              </a:spcBef>
              <a:buClr>
                <a:schemeClr val="dk1"/>
              </a:buClr>
              <a:buFont typeface="Arial"/>
              <a:buNone/>
              <a:defRPr b="0" i="0" sz="2200" u="none" cap="none" strike="noStrike">
                <a:solidFill>
                  <a:schemeClr val="dk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98" name="Shape 198"/>
          <p:cNvSpPr txBox="1"/>
          <p:nvPr>
            <p:ph idx="1" type="body"/>
          </p:nvPr>
        </p:nvSpPr>
        <p:spPr>
          <a:xfrm>
            <a:off x="457200" y="1148081"/>
            <a:ext cx="8229600" cy="5029500"/>
          </a:xfrm>
          <a:prstGeom prst="rect">
            <a:avLst/>
          </a:prstGeom>
          <a:noFill/>
          <a:ln>
            <a:noFill/>
          </a:ln>
        </p:spPr>
        <p:txBody>
          <a:bodyPr anchorCtr="0" anchor="t" bIns="91425" lIns="91425" rIns="91425" tIns="91425"/>
          <a:lstStyle>
            <a:lvl1pPr indent="0" lvl="0" marL="0" marR="0" rtl="0" algn="l">
              <a:lnSpc>
                <a:spcPct val="100000"/>
              </a:lnSpc>
              <a:spcBef>
                <a:spcPts val="0"/>
              </a:spcBef>
              <a:buClr>
                <a:schemeClr val="dk1"/>
              </a:buClr>
              <a:buFont typeface="Arial"/>
              <a:buNone/>
              <a:defRPr b="1" i="0" sz="1600" u="none" cap="none" strike="noStrike">
                <a:solidFill>
                  <a:schemeClr val="dk1"/>
                </a:solidFill>
                <a:latin typeface="Arial"/>
                <a:ea typeface="Arial"/>
                <a:cs typeface="Arial"/>
                <a:sym typeface="Arial"/>
              </a:defRPr>
            </a:lvl1pPr>
            <a:lvl2pPr indent="-129540" lvl="1" marL="548640" marR="0" rtl="0" algn="l">
              <a:lnSpc>
                <a:spcPct val="114000"/>
              </a:lnSpc>
              <a:spcBef>
                <a:spcPts val="300"/>
              </a:spcBef>
              <a:buClr>
                <a:schemeClr val="dk1"/>
              </a:buClr>
              <a:buSzPct val="100000"/>
              <a:buFont typeface="Merriweather Sans"/>
              <a:buChar char="●"/>
              <a:defRPr b="0" i="0" sz="1600" u="none" cap="none" strike="noStrike">
                <a:solidFill>
                  <a:schemeClr val="dk1"/>
                </a:solidFill>
                <a:latin typeface="Arial"/>
                <a:ea typeface="Arial"/>
                <a:cs typeface="Arial"/>
                <a:sym typeface="Arial"/>
              </a:defRPr>
            </a:lvl2pPr>
            <a:lvl3pPr indent="-106172" lvl="2" marL="804672" marR="0" rtl="0" algn="l">
              <a:lnSpc>
                <a:spcPct val="114000"/>
              </a:lnSpc>
              <a:spcBef>
                <a:spcPts val="300"/>
              </a:spcBef>
              <a:buClr>
                <a:schemeClr val="dk1"/>
              </a:buClr>
              <a:buSzPct val="100000"/>
              <a:buFont typeface="Merriweather Sans"/>
              <a:buChar char="○"/>
              <a:defRPr b="0" i="0" sz="1400" u="none" cap="none" strike="noStrike">
                <a:solidFill>
                  <a:schemeClr val="dk1"/>
                </a:solidFill>
                <a:latin typeface="Arial"/>
                <a:ea typeface="Arial"/>
                <a:cs typeface="Arial"/>
                <a:sym typeface="Arial"/>
              </a:defRPr>
            </a:lvl3pPr>
            <a:lvl4pPr indent="-101600" lvl="3" marL="114300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04139" lvl="4" marL="146304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5pPr>
            <a:lvl6pPr indent="-114006" lvl="5" marL="251430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13953" lvl="6" marL="2971453"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13898" lvl="7" marL="3428598"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13846" lvl="8" marL="388574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99" name="Shape 199"/>
          <p:cNvSpPr txBox="1"/>
          <p:nvPr/>
        </p:nvSpPr>
        <p:spPr>
          <a:xfrm>
            <a:off x="457200" y="6630733"/>
            <a:ext cx="2895600" cy="948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US" sz="800">
                <a:solidFill>
                  <a:schemeClr val="dk1"/>
                </a:solidFill>
                <a:latin typeface="Arial"/>
                <a:ea typeface="Arial"/>
                <a:cs typeface="Arial"/>
                <a:sym typeface="Arial"/>
              </a:rPr>
              <a:t>Proprietary and confidential</a:t>
            </a:r>
          </a:p>
        </p:txBody>
      </p:sp>
      <p:sp>
        <p:nvSpPr>
          <p:cNvPr id="200" name="Shape 200"/>
          <p:cNvSpPr txBox="1"/>
          <p:nvPr>
            <p:ph idx="2" type="body"/>
          </p:nvPr>
        </p:nvSpPr>
        <p:spPr>
          <a:xfrm>
            <a:off x="457200" y="6236054"/>
            <a:ext cx="8229600" cy="217200"/>
          </a:xfrm>
          <a:prstGeom prst="rect">
            <a:avLst/>
          </a:prstGeom>
          <a:noFill/>
          <a:ln>
            <a:noFill/>
          </a:ln>
        </p:spPr>
        <p:txBody>
          <a:bodyPr anchorCtr="0" anchor="ctr" bIns="91425" lIns="91425" rIns="91425" tIns="91425"/>
          <a:lstStyle>
            <a:lvl1pPr indent="0" lvl="0" marL="0" marR="0" rtl="0" algn="l">
              <a:lnSpc>
                <a:spcPct val="100000"/>
              </a:lnSpc>
              <a:spcBef>
                <a:spcPts val="0"/>
              </a:spcBef>
              <a:buClr>
                <a:schemeClr val="dk1"/>
              </a:buClr>
              <a:buFont typeface="Arial"/>
              <a:buNone/>
              <a:defRPr b="0" i="0" sz="800" u="none" cap="none" strike="noStrike">
                <a:solidFill>
                  <a:schemeClr val="dk1"/>
                </a:solidFill>
                <a:latin typeface="Arial"/>
                <a:ea typeface="Arial"/>
                <a:cs typeface="Arial"/>
                <a:sym typeface="Arial"/>
              </a:defRPr>
            </a:lvl1pPr>
            <a:lvl2pPr indent="-129540" lvl="1" marL="548640" marR="0" rtl="0" algn="l">
              <a:lnSpc>
                <a:spcPct val="114000"/>
              </a:lnSpc>
              <a:spcBef>
                <a:spcPts val="300"/>
              </a:spcBef>
              <a:buClr>
                <a:schemeClr val="dk1"/>
              </a:buClr>
              <a:buSzPct val="100000"/>
              <a:buFont typeface="Merriweather Sans"/>
              <a:buChar char="●"/>
              <a:defRPr b="0" i="0" sz="1600" u="none" cap="none" strike="noStrike">
                <a:solidFill>
                  <a:schemeClr val="dk1"/>
                </a:solidFill>
                <a:latin typeface="Arial"/>
                <a:ea typeface="Arial"/>
                <a:cs typeface="Arial"/>
                <a:sym typeface="Arial"/>
              </a:defRPr>
            </a:lvl2pPr>
            <a:lvl3pPr indent="-106172" lvl="2" marL="804672" marR="0" rtl="0" algn="l">
              <a:lnSpc>
                <a:spcPct val="114000"/>
              </a:lnSpc>
              <a:spcBef>
                <a:spcPts val="300"/>
              </a:spcBef>
              <a:buClr>
                <a:schemeClr val="dk1"/>
              </a:buClr>
              <a:buSzPct val="100000"/>
              <a:buFont typeface="Merriweather Sans"/>
              <a:buChar char="○"/>
              <a:defRPr b="0" i="0" sz="1400" u="none" cap="none" strike="noStrike">
                <a:solidFill>
                  <a:schemeClr val="dk1"/>
                </a:solidFill>
                <a:latin typeface="Arial"/>
                <a:ea typeface="Arial"/>
                <a:cs typeface="Arial"/>
                <a:sym typeface="Arial"/>
              </a:defRPr>
            </a:lvl3pPr>
            <a:lvl4pPr indent="-101600" lvl="3" marL="114300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04139" lvl="4" marL="146304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5pPr>
            <a:lvl6pPr indent="-114006" lvl="5" marL="251430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13953" lvl="6" marL="2971453"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13898" lvl="7" marL="3428598"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13846" lvl="8" marL="388574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ouble Title and Content">
    <p:bg>
      <p:bgPr>
        <a:solidFill>
          <a:schemeClr val="lt2"/>
        </a:solidFill>
      </p:bgPr>
    </p:bg>
    <p:spTree>
      <p:nvGrpSpPr>
        <p:cNvPr id="201" name="Shape 201"/>
        <p:cNvGrpSpPr/>
        <p:nvPr/>
      </p:nvGrpSpPr>
      <p:grpSpPr>
        <a:xfrm>
          <a:off x="0" y="0"/>
          <a:ext cx="0" cy="0"/>
          <a:chOff x="0" y="0"/>
          <a:chExt cx="0" cy="0"/>
        </a:xfrm>
      </p:grpSpPr>
      <p:sp>
        <p:nvSpPr>
          <p:cNvPr id="202" name="Shape 202"/>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lang="en-US" sz="800">
                <a:solidFill>
                  <a:schemeClr val="dk1"/>
                </a:solidFill>
                <a:latin typeface="Arial"/>
                <a:ea typeface="Arial"/>
                <a:cs typeface="Arial"/>
                <a:sym typeface="Arial"/>
              </a:rPr>
              <a:t>‹#›</a:t>
            </a:fld>
          </a:p>
        </p:txBody>
      </p:sp>
      <p:pic>
        <p:nvPicPr>
          <p:cNvPr id="203" name="Shape 203"/>
          <p:cNvPicPr preferRelativeResize="0"/>
          <p:nvPr/>
        </p:nvPicPr>
        <p:blipFill rotWithShape="1">
          <a:blip r:embed="rId2">
            <a:alphaModFix/>
          </a:blip>
          <a:srcRect b="0" l="0" r="0" t="0"/>
          <a:stretch/>
        </p:blipFill>
        <p:spPr>
          <a:xfrm>
            <a:off x="4124828" y="6640211"/>
            <a:ext cx="870300" cy="94800"/>
          </a:xfrm>
          <a:prstGeom prst="rect">
            <a:avLst/>
          </a:prstGeom>
          <a:noFill/>
          <a:ln>
            <a:noFill/>
          </a:ln>
        </p:spPr>
      </p:pic>
      <p:cxnSp>
        <p:nvCxnSpPr>
          <p:cNvPr id="204" name="Shape 204"/>
          <p:cNvCxnSpPr/>
          <p:nvPr/>
        </p:nvCxnSpPr>
        <p:spPr>
          <a:xfrm>
            <a:off x="457200" y="6509995"/>
            <a:ext cx="8229600" cy="0"/>
          </a:xfrm>
          <a:prstGeom prst="straightConnector1">
            <a:avLst/>
          </a:prstGeom>
          <a:noFill/>
          <a:ln cap="flat" cmpd="sng" w="9525">
            <a:solidFill>
              <a:schemeClr val="dk2"/>
            </a:solidFill>
            <a:prstDash val="solid"/>
            <a:round/>
            <a:headEnd len="med" w="med" type="none"/>
            <a:tailEnd len="med" w="med" type="none"/>
          </a:ln>
        </p:spPr>
      </p:cxnSp>
      <p:cxnSp>
        <p:nvCxnSpPr>
          <p:cNvPr id="205" name="Shape 205"/>
          <p:cNvCxnSpPr/>
          <p:nvPr/>
        </p:nvCxnSpPr>
        <p:spPr>
          <a:xfrm>
            <a:off x="457200" y="1074050"/>
            <a:ext cx="8229600" cy="0"/>
          </a:xfrm>
          <a:prstGeom prst="straightConnector1">
            <a:avLst/>
          </a:prstGeom>
          <a:noFill/>
          <a:ln cap="flat" cmpd="sng" w="12700">
            <a:solidFill>
              <a:schemeClr val="dk2"/>
            </a:solidFill>
            <a:prstDash val="solid"/>
            <a:round/>
            <a:headEnd len="med" w="med" type="none"/>
            <a:tailEnd len="med" w="med" type="none"/>
          </a:ln>
        </p:spPr>
      </p:cxnSp>
      <p:sp>
        <p:nvSpPr>
          <p:cNvPr id="206" name="Shape 206"/>
          <p:cNvSpPr txBox="1"/>
          <p:nvPr>
            <p:ph type="title"/>
          </p:nvPr>
        </p:nvSpPr>
        <p:spPr>
          <a:xfrm>
            <a:off x="457200" y="208047"/>
            <a:ext cx="8229600" cy="474000"/>
          </a:xfrm>
          <a:prstGeom prst="rect">
            <a:avLst/>
          </a:prstGeom>
          <a:noFill/>
          <a:ln>
            <a:noFill/>
          </a:ln>
        </p:spPr>
        <p:txBody>
          <a:bodyPr anchorCtr="0" anchor="t" bIns="91425" lIns="91425" rIns="91425" tIns="91425"/>
          <a:lstStyle>
            <a:lvl1pPr indent="0" lvl="0" marL="0" marR="0" rtl="0" algn="l">
              <a:lnSpc>
                <a:spcPct val="120000"/>
              </a:lnSpc>
              <a:spcBef>
                <a:spcPts val="0"/>
              </a:spcBef>
              <a:buClr>
                <a:schemeClr val="dk1"/>
              </a:buClr>
              <a:buFont typeface="Arial"/>
              <a:buNone/>
              <a:defRPr b="0" i="0" sz="2400" u="none" cap="none" strike="noStrike">
                <a:solidFill>
                  <a:schemeClr val="dk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07" name="Shape 207"/>
          <p:cNvSpPr txBox="1"/>
          <p:nvPr>
            <p:ph idx="1" type="body"/>
          </p:nvPr>
        </p:nvSpPr>
        <p:spPr>
          <a:xfrm>
            <a:off x="457200" y="1330961"/>
            <a:ext cx="8229600" cy="4846800"/>
          </a:xfrm>
          <a:prstGeom prst="rect">
            <a:avLst/>
          </a:prstGeom>
          <a:noFill/>
          <a:ln>
            <a:noFill/>
          </a:ln>
        </p:spPr>
        <p:txBody>
          <a:bodyPr anchorCtr="0" anchor="t" bIns="91425" lIns="91425" rIns="91425" tIns="91425"/>
          <a:lstStyle>
            <a:lvl1pPr indent="0" lvl="0" marL="0" marR="0" rtl="0" algn="l">
              <a:lnSpc>
                <a:spcPct val="100000"/>
              </a:lnSpc>
              <a:spcBef>
                <a:spcPts val="0"/>
              </a:spcBef>
              <a:buClr>
                <a:schemeClr val="dk1"/>
              </a:buClr>
              <a:buFont typeface="Arial"/>
              <a:buNone/>
              <a:defRPr b="1" i="0" sz="1600" u="none" cap="none" strike="noStrike">
                <a:solidFill>
                  <a:schemeClr val="dk1"/>
                </a:solidFill>
                <a:latin typeface="Arial"/>
                <a:ea typeface="Arial"/>
                <a:cs typeface="Arial"/>
                <a:sym typeface="Arial"/>
              </a:defRPr>
            </a:lvl1pPr>
            <a:lvl2pPr indent="-129540" lvl="1" marL="548640" marR="0" rtl="0" algn="l">
              <a:lnSpc>
                <a:spcPct val="114000"/>
              </a:lnSpc>
              <a:spcBef>
                <a:spcPts val="300"/>
              </a:spcBef>
              <a:buClr>
                <a:schemeClr val="dk1"/>
              </a:buClr>
              <a:buSzPct val="100000"/>
              <a:buFont typeface="Merriweather Sans"/>
              <a:buChar char="●"/>
              <a:defRPr b="0" i="0" sz="1600" u="none" cap="none" strike="noStrike">
                <a:solidFill>
                  <a:schemeClr val="dk1"/>
                </a:solidFill>
                <a:latin typeface="Arial"/>
                <a:ea typeface="Arial"/>
                <a:cs typeface="Arial"/>
                <a:sym typeface="Arial"/>
              </a:defRPr>
            </a:lvl2pPr>
            <a:lvl3pPr indent="-106172" lvl="2" marL="804672" marR="0" rtl="0" algn="l">
              <a:lnSpc>
                <a:spcPct val="114000"/>
              </a:lnSpc>
              <a:spcBef>
                <a:spcPts val="300"/>
              </a:spcBef>
              <a:buClr>
                <a:schemeClr val="dk1"/>
              </a:buClr>
              <a:buSzPct val="100000"/>
              <a:buFont typeface="Merriweather Sans"/>
              <a:buChar char="○"/>
              <a:defRPr b="0" i="0" sz="1400" u="none" cap="none" strike="noStrike">
                <a:solidFill>
                  <a:schemeClr val="dk1"/>
                </a:solidFill>
                <a:latin typeface="Arial"/>
                <a:ea typeface="Arial"/>
                <a:cs typeface="Arial"/>
                <a:sym typeface="Arial"/>
              </a:defRPr>
            </a:lvl3pPr>
            <a:lvl4pPr indent="-101600" lvl="3" marL="114300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04139" lvl="4" marL="146304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5pPr>
            <a:lvl6pPr indent="-114006" lvl="5" marL="251430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13953" lvl="6" marL="2971453"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13898" lvl="7" marL="3428598"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13846" lvl="8" marL="388574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8" name="Shape 208"/>
          <p:cNvSpPr txBox="1"/>
          <p:nvPr>
            <p:ph idx="2" type="body"/>
          </p:nvPr>
        </p:nvSpPr>
        <p:spPr>
          <a:xfrm>
            <a:off x="457200" y="690702"/>
            <a:ext cx="8229600" cy="294900"/>
          </a:xfrm>
          <a:prstGeom prst="rect">
            <a:avLst/>
          </a:prstGeom>
          <a:noFill/>
          <a:ln>
            <a:noFill/>
          </a:ln>
        </p:spPr>
        <p:txBody>
          <a:bodyPr anchorCtr="0" anchor="t" bIns="91425" lIns="91425" rIns="91425" tIns="91425"/>
          <a:lstStyle>
            <a:lvl1pPr indent="0" lvl="0" marL="0" marR="0" rtl="0" algn="l">
              <a:lnSpc>
                <a:spcPct val="120000"/>
              </a:lnSpc>
              <a:spcBef>
                <a:spcPts val="0"/>
              </a:spcBef>
              <a:buClr>
                <a:schemeClr val="dk1"/>
              </a:buClr>
              <a:buFont typeface="Arial"/>
              <a:buNone/>
              <a:defRPr b="0" i="0" sz="1800" u="none" cap="none" strike="noStrike">
                <a:solidFill>
                  <a:schemeClr val="dk1"/>
                </a:solidFill>
                <a:latin typeface="Arial"/>
                <a:ea typeface="Arial"/>
                <a:cs typeface="Arial"/>
                <a:sym typeface="Arial"/>
              </a:defRPr>
            </a:lvl1pPr>
            <a:lvl2pPr indent="-129540" lvl="1" marL="548640" marR="0" rtl="0" algn="l">
              <a:lnSpc>
                <a:spcPct val="114000"/>
              </a:lnSpc>
              <a:spcBef>
                <a:spcPts val="300"/>
              </a:spcBef>
              <a:buClr>
                <a:schemeClr val="dk1"/>
              </a:buClr>
              <a:buSzPct val="100000"/>
              <a:buFont typeface="Merriweather Sans"/>
              <a:buChar char="●"/>
              <a:defRPr b="0" i="0" sz="1600" u="none" cap="none" strike="noStrike">
                <a:solidFill>
                  <a:schemeClr val="dk1"/>
                </a:solidFill>
                <a:latin typeface="Arial"/>
                <a:ea typeface="Arial"/>
                <a:cs typeface="Arial"/>
                <a:sym typeface="Arial"/>
              </a:defRPr>
            </a:lvl2pPr>
            <a:lvl3pPr indent="-106172" lvl="2" marL="804672" marR="0" rtl="0" algn="l">
              <a:lnSpc>
                <a:spcPct val="114000"/>
              </a:lnSpc>
              <a:spcBef>
                <a:spcPts val="300"/>
              </a:spcBef>
              <a:buClr>
                <a:schemeClr val="dk1"/>
              </a:buClr>
              <a:buSzPct val="100000"/>
              <a:buFont typeface="Merriweather Sans"/>
              <a:buChar char="○"/>
              <a:defRPr b="0" i="0" sz="1400" u="none" cap="none" strike="noStrike">
                <a:solidFill>
                  <a:schemeClr val="dk1"/>
                </a:solidFill>
                <a:latin typeface="Arial"/>
                <a:ea typeface="Arial"/>
                <a:cs typeface="Arial"/>
                <a:sym typeface="Arial"/>
              </a:defRPr>
            </a:lvl3pPr>
            <a:lvl4pPr indent="-101600" lvl="3" marL="114300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04139" lvl="4" marL="146304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5pPr>
            <a:lvl6pPr indent="-114006" lvl="5" marL="251430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13953" lvl="6" marL="2971453"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13898" lvl="7" marL="3428598"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13846" lvl="8" marL="388574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9" name="Shape 209"/>
          <p:cNvSpPr txBox="1"/>
          <p:nvPr/>
        </p:nvSpPr>
        <p:spPr>
          <a:xfrm>
            <a:off x="457200" y="6640210"/>
            <a:ext cx="2895600" cy="948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US" sz="800">
                <a:solidFill>
                  <a:schemeClr val="dk1"/>
                </a:solidFill>
                <a:latin typeface="Arial"/>
                <a:ea typeface="Arial"/>
                <a:cs typeface="Arial"/>
                <a:sym typeface="Arial"/>
              </a:rPr>
              <a:t>Proprietary and confidential</a:t>
            </a:r>
          </a:p>
        </p:txBody>
      </p:sp>
      <p:sp>
        <p:nvSpPr>
          <p:cNvPr id="210" name="Shape 210"/>
          <p:cNvSpPr txBox="1"/>
          <p:nvPr>
            <p:ph idx="3" type="body"/>
          </p:nvPr>
        </p:nvSpPr>
        <p:spPr>
          <a:xfrm>
            <a:off x="457200" y="6236054"/>
            <a:ext cx="8229600" cy="217200"/>
          </a:xfrm>
          <a:prstGeom prst="rect">
            <a:avLst/>
          </a:prstGeom>
          <a:noFill/>
          <a:ln>
            <a:noFill/>
          </a:ln>
        </p:spPr>
        <p:txBody>
          <a:bodyPr anchorCtr="0" anchor="ctr" bIns="91425" lIns="91425" rIns="91425" tIns="91425"/>
          <a:lstStyle>
            <a:lvl1pPr indent="0" lvl="0" marL="0" marR="0" rtl="0" algn="l">
              <a:lnSpc>
                <a:spcPct val="100000"/>
              </a:lnSpc>
              <a:spcBef>
                <a:spcPts val="0"/>
              </a:spcBef>
              <a:buClr>
                <a:schemeClr val="dk1"/>
              </a:buClr>
              <a:buFont typeface="Arial"/>
              <a:buNone/>
              <a:defRPr b="0" i="0" sz="800" u="none" cap="none" strike="noStrike">
                <a:solidFill>
                  <a:schemeClr val="dk1"/>
                </a:solidFill>
                <a:latin typeface="Arial"/>
                <a:ea typeface="Arial"/>
                <a:cs typeface="Arial"/>
                <a:sym typeface="Arial"/>
              </a:defRPr>
            </a:lvl1pPr>
            <a:lvl2pPr indent="-129540" lvl="1" marL="548640" marR="0" rtl="0" algn="l">
              <a:lnSpc>
                <a:spcPct val="114000"/>
              </a:lnSpc>
              <a:spcBef>
                <a:spcPts val="300"/>
              </a:spcBef>
              <a:buClr>
                <a:schemeClr val="dk1"/>
              </a:buClr>
              <a:buSzPct val="100000"/>
              <a:buFont typeface="Merriweather Sans"/>
              <a:buChar char="●"/>
              <a:defRPr b="0" i="0" sz="1600" u="none" cap="none" strike="noStrike">
                <a:solidFill>
                  <a:schemeClr val="dk1"/>
                </a:solidFill>
                <a:latin typeface="Arial"/>
                <a:ea typeface="Arial"/>
                <a:cs typeface="Arial"/>
                <a:sym typeface="Arial"/>
              </a:defRPr>
            </a:lvl2pPr>
            <a:lvl3pPr indent="-106172" lvl="2" marL="804672" marR="0" rtl="0" algn="l">
              <a:lnSpc>
                <a:spcPct val="114000"/>
              </a:lnSpc>
              <a:spcBef>
                <a:spcPts val="300"/>
              </a:spcBef>
              <a:buClr>
                <a:schemeClr val="dk1"/>
              </a:buClr>
              <a:buSzPct val="100000"/>
              <a:buFont typeface="Merriweather Sans"/>
              <a:buChar char="○"/>
              <a:defRPr b="0" i="0" sz="1400" u="none" cap="none" strike="noStrike">
                <a:solidFill>
                  <a:schemeClr val="dk1"/>
                </a:solidFill>
                <a:latin typeface="Arial"/>
                <a:ea typeface="Arial"/>
                <a:cs typeface="Arial"/>
                <a:sym typeface="Arial"/>
              </a:defRPr>
            </a:lvl3pPr>
            <a:lvl4pPr indent="-101600" lvl="3" marL="114300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04139" lvl="4" marL="146304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5pPr>
            <a:lvl6pPr indent="-114006" lvl="5" marL="251430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13953" lvl="6" marL="2971453"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13898" lvl="7" marL="3428598"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13846" lvl="8" marL="388574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39" name="Shape 39"/>
        <p:cNvGrpSpPr/>
        <p:nvPr/>
      </p:nvGrpSpPr>
      <p:grpSpPr>
        <a:xfrm>
          <a:off x="0" y="0"/>
          <a:ext cx="0" cy="0"/>
          <a:chOff x="0" y="0"/>
          <a:chExt cx="0" cy="0"/>
        </a:xfrm>
      </p:grpSpPr>
      <p:sp>
        <p:nvSpPr>
          <p:cNvPr id="40" name="Shape 40"/>
          <p:cNvSpPr txBox="1"/>
          <p:nvPr>
            <p:ph type="ctrTitle"/>
          </p:nvPr>
        </p:nvSpPr>
        <p:spPr>
          <a:xfrm>
            <a:off x="685800" y="2130425"/>
            <a:ext cx="7772400" cy="1470024"/>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1" name="Shape 41"/>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42" name="Shape 4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45" name="Shape 45"/>
        <p:cNvGrpSpPr/>
        <p:nvPr/>
      </p:nvGrpSpPr>
      <p:grpSpPr>
        <a:xfrm>
          <a:off x="0" y="0"/>
          <a:ext cx="0" cy="0"/>
          <a:chOff x="0" y="0"/>
          <a:chExt cx="0" cy="0"/>
        </a:xfrm>
      </p:grpSpPr>
      <p:sp>
        <p:nvSpPr>
          <p:cNvPr id="46" name="Shape 46"/>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7" name="Shape 47"/>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48" name="Shape 4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0" name="Shape 5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51" name="Shape 51"/>
        <p:cNvGrpSpPr/>
        <p:nvPr/>
      </p:nvGrpSpPr>
      <p:grpSpPr>
        <a:xfrm>
          <a:off x="0" y="0"/>
          <a:ext cx="0" cy="0"/>
          <a:chOff x="0" y="0"/>
          <a:chExt cx="0" cy="0"/>
        </a:xfrm>
      </p:grpSpPr>
      <p:sp>
        <p:nvSpPr>
          <p:cNvPr id="52" name="Shape 52"/>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3" name="Shape 53"/>
          <p:cNvSpPr txBox="1"/>
          <p:nvPr>
            <p:ph idx="1" type="body"/>
          </p:nvPr>
        </p:nvSpPr>
        <p:spPr>
          <a:xfrm>
            <a:off x="457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2" type="body"/>
          </p:nvPr>
        </p:nvSpPr>
        <p:spPr>
          <a:xfrm>
            <a:off x="4648200" y="1600200"/>
            <a:ext cx="4038599" cy="4525963"/>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58" name="Shape 58"/>
        <p:cNvGrpSpPr/>
        <p:nvPr/>
      </p:nvGrpSpPr>
      <p:grpSpPr>
        <a:xfrm>
          <a:off x="0" y="0"/>
          <a:ext cx="0" cy="0"/>
          <a:chOff x="0" y="0"/>
          <a:chExt cx="0" cy="0"/>
        </a:xfrm>
      </p:grpSpPr>
      <p:sp>
        <p:nvSpPr>
          <p:cNvPr id="59" name="Shape 59"/>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0" name="Shape 60"/>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457200" y="2174875"/>
            <a:ext cx="4040187"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62" name="Shape 62"/>
          <p:cNvSpPr txBox="1"/>
          <p:nvPr>
            <p:ph idx="3" type="body"/>
          </p:nvPr>
        </p:nvSpPr>
        <p:spPr>
          <a:xfrm>
            <a:off x="4645025" y="1535112"/>
            <a:ext cx="4041774" cy="639762"/>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63" name="Shape 63"/>
          <p:cNvSpPr txBox="1"/>
          <p:nvPr>
            <p:ph idx="4" type="body"/>
          </p:nvPr>
        </p:nvSpPr>
        <p:spPr>
          <a:xfrm>
            <a:off x="4645025" y="2174875"/>
            <a:ext cx="4041774" cy="3951287"/>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64" name="Shape 6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5" name="Shape 6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7" name="Shape 67"/>
        <p:cNvGrpSpPr/>
        <p:nvPr/>
      </p:nvGrpSpPr>
      <p:grpSpPr>
        <a:xfrm>
          <a:off x="0" y="0"/>
          <a:ext cx="0" cy="0"/>
          <a:chOff x="0" y="0"/>
          <a:chExt cx="0" cy="0"/>
        </a:xfrm>
      </p:grpSpPr>
      <p:sp>
        <p:nvSpPr>
          <p:cNvPr id="68" name="Shape 68"/>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9" name="Shape 69"/>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2" name="Shape 72"/>
        <p:cNvGrpSpPr/>
        <p:nvPr/>
      </p:nvGrpSpPr>
      <p:grpSpPr>
        <a:xfrm>
          <a:off x="0" y="0"/>
          <a:ext cx="0" cy="0"/>
          <a:chOff x="0" y="0"/>
          <a:chExt cx="0" cy="0"/>
        </a:xfrm>
      </p:grpSpPr>
      <p:sp>
        <p:nvSpPr>
          <p:cNvPr id="73" name="Shape 73"/>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1.png"/><Relationship Id="rId2" Type="http://schemas.openxmlformats.org/officeDocument/2006/relationships/image" Target="../media/image00.png"/><Relationship Id="rId3" Type="http://schemas.openxmlformats.org/officeDocument/2006/relationships/slideLayout" Target="../slideLayouts/slideLayout1.xml"/><Relationship Id="rId4" Type="http://schemas.openxmlformats.org/officeDocument/2006/relationships/theme" Target="../theme/theme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00.png"/><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6.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5.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04.png"/><Relationship Id="rId2" Type="http://schemas.openxmlformats.org/officeDocument/2006/relationships/slideLayout" Target="../slideLayouts/slideLayout25.xml"/><Relationship Id="rId3"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pic>
        <p:nvPicPr>
          <p:cNvPr id="10" name="Shape 10"/>
          <p:cNvPicPr preferRelativeResize="0"/>
          <p:nvPr/>
        </p:nvPicPr>
        <p:blipFill rotWithShape="1">
          <a:blip r:embed="rId1">
            <a:alphaModFix/>
          </a:blip>
          <a:srcRect b="0" l="0" r="0" t="0"/>
          <a:stretch/>
        </p:blipFill>
        <p:spPr>
          <a:xfrm>
            <a:off x="858837" y="933450"/>
            <a:ext cx="2524124" cy="274636"/>
          </a:xfrm>
          <a:prstGeom prst="rect">
            <a:avLst/>
          </a:prstGeom>
          <a:noFill/>
          <a:ln>
            <a:noFill/>
          </a:ln>
        </p:spPr>
      </p:pic>
      <p:sp>
        <p:nvSpPr>
          <p:cNvPr id="11" name="Shape 11"/>
          <p:cNvSpPr txBox="1"/>
          <p:nvPr/>
        </p:nvSpPr>
        <p:spPr>
          <a:xfrm>
            <a:off x="858837" y="-38100"/>
            <a:ext cx="1457324" cy="119061"/>
          </a:xfrm>
          <a:prstGeom prst="rect">
            <a:avLst/>
          </a:prstGeom>
          <a:solidFill>
            <a:schemeClr val="dk1"/>
          </a:solidFill>
          <a:ln>
            <a:noFill/>
          </a:ln>
        </p:spPr>
        <p:txBody>
          <a:bodyPr anchorCtr="0" anchor="ctr" bIns="45700" lIns="91425" rIns="91425"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libri"/>
              <a:ea typeface="Calibri"/>
              <a:cs typeface="Calibri"/>
              <a:sym typeface="Calibri"/>
            </a:endParaRPr>
          </a:p>
        </p:txBody>
      </p:sp>
      <p:pic>
        <p:nvPicPr>
          <p:cNvPr id="12" name="Shape 12"/>
          <p:cNvPicPr preferRelativeResize="0"/>
          <p:nvPr/>
        </p:nvPicPr>
        <p:blipFill rotWithShape="1">
          <a:blip r:embed="rId2">
            <a:alphaModFix amt="27842"/>
          </a:blip>
          <a:srcRect b="0" l="0" r="0" t="0"/>
          <a:stretch/>
        </p:blipFill>
        <p:spPr>
          <a:xfrm>
            <a:off x="3894137" y="311150"/>
            <a:ext cx="6234111" cy="6235699"/>
          </a:xfrm>
          <a:prstGeom prst="rect">
            <a:avLst/>
          </a:prstGeom>
          <a:noFill/>
          <a:ln>
            <a:noFill/>
          </a:ln>
        </p:spPr>
      </p:pic>
      <p:sp>
        <p:nvSpPr>
          <p:cNvPr id="13" name="Shape 13"/>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14" name="Shape 14"/>
          <p:cNvSpPr txBox="1"/>
          <p:nvPr>
            <p:ph idx="1" type="body"/>
          </p:nvPr>
        </p:nvSpPr>
        <p:spPr>
          <a:xfrm>
            <a:off x="457200" y="1590675"/>
            <a:ext cx="8229600" cy="4525961"/>
          </a:xfrm>
          <a:prstGeom prst="rect">
            <a:avLst/>
          </a:prstGeom>
          <a:noFill/>
          <a:ln>
            <a:noFill/>
          </a:ln>
        </p:spPr>
        <p:txBody>
          <a:bodyPr anchorCtr="0" anchor="t" bIns="91425" lIns="91425" rIns="91425" tIns="91425"/>
          <a:lstStyle>
            <a:lvl1pPr indent="-342900" lvl="0" marL="342900" marR="0" rtl="0" algn="l">
              <a:spcBef>
                <a:spcPts val="0"/>
              </a:spcBef>
              <a:spcAft>
                <a:spcPts val="0"/>
              </a:spcAft>
              <a:buNone/>
              <a:defRPr b="1" i="0" sz="1600" u="none" cap="none" strike="noStrike">
                <a:solidFill>
                  <a:schemeClr val="dk1"/>
                </a:solidFill>
                <a:latin typeface="Arial"/>
                <a:ea typeface="Arial"/>
                <a:cs typeface="Arial"/>
                <a:sym typeface="Arial"/>
              </a:defRPr>
            </a:lvl1pPr>
            <a:lvl2pPr indent="-128587" lvl="1" marL="547688" marR="0" rtl="0" algn="l">
              <a:lnSpc>
                <a:spcPct val="114000"/>
              </a:lnSpc>
              <a:spcBef>
                <a:spcPts val="600"/>
              </a:spcBef>
              <a:spcAft>
                <a:spcPts val="0"/>
              </a:spcAft>
              <a:buClr>
                <a:schemeClr val="dk1"/>
              </a:buClr>
              <a:buSzPct val="100000"/>
              <a:buFont typeface="Merriweather Sans"/>
              <a:buChar char="●"/>
              <a:defRPr b="0" i="0" sz="1600" u="none" cap="none" strike="noStrike">
                <a:solidFill>
                  <a:schemeClr val="dk1"/>
                </a:solidFill>
                <a:latin typeface="Arial"/>
                <a:ea typeface="Arial"/>
                <a:cs typeface="Arial"/>
                <a:sym typeface="Arial"/>
              </a:defRPr>
            </a:lvl2pPr>
            <a:lvl3pPr indent="-104775" lvl="2" marL="803275" marR="0" rtl="0" algn="l">
              <a:lnSpc>
                <a:spcPct val="114000"/>
              </a:lnSpc>
              <a:spcBef>
                <a:spcPts val="600"/>
              </a:spcBef>
              <a:spcAft>
                <a:spcPts val="0"/>
              </a:spcAft>
              <a:buClr>
                <a:schemeClr val="dk1"/>
              </a:buClr>
              <a:buSzPct val="100000"/>
              <a:buFont typeface="Merriweather Sans"/>
              <a:buChar char="○"/>
              <a:defRPr b="0" i="0" sz="1400" u="none" cap="none" strike="noStrike">
                <a:solidFill>
                  <a:schemeClr val="dk1"/>
                </a:solidFill>
                <a:latin typeface="Arial"/>
                <a:ea typeface="Arial"/>
                <a:cs typeface="Arial"/>
                <a:sym typeface="Arial"/>
              </a:defRPr>
            </a:lvl3pPr>
            <a:lvl4pPr indent="-101600" lvl="3" marL="1143000" marR="0" rtl="0" algn="l">
              <a:lnSpc>
                <a:spcPct val="114000"/>
              </a:lnSpc>
              <a:spcBef>
                <a:spcPts val="600"/>
              </a:spcBef>
              <a:spcAft>
                <a:spcPts val="0"/>
              </a:spcAft>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03187" lvl="4" marL="1462088" marR="0" rtl="0" algn="l">
              <a:lnSpc>
                <a:spcPct val="114000"/>
              </a:lnSpc>
              <a:spcBef>
                <a:spcPts val="600"/>
              </a:spcBef>
              <a:spcAft>
                <a:spcPts val="0"/>
              </a:spcAft>
              <a:buClr>
                <a:schemeClr val="dk1"/>
              </a:buClr>
              <a:buSzPct val="100000"/>
              <a:buFont typeface="Arial"/>
              <a:buChar char="◦"/>
              <a:defRPr b="0" i="0" sz="1400" u="none" cap="none" strike="noStrike">
                <a:solidFill>
                  <a:schemeClr val="dk1"/>
                </a:solidFill>
                <a:latin typeface="Arial"/>
                <a:ea typeface="Arial"/>
                <a:cs typeface="Arial"/>
                <a:sym typeface="Arial"/>
              </a:defRPr>
            </a:lvl5pPr>
            <a:lvl6pPr indent="-114006" lvl="5" marL="251430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13952" lvl="6" marL="2971453"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13898" lvl="7" marL="3428598"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13846" lvl="8" marL="388574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8" name="Shape 18"/>
        <p:cNvGrpSpPr/>
        <p:nvPr/>
      </p:nvGrpSpPr>
      <p:grpSpPr>
        <a:xfrm>
          <a:off x="0" y="0"/>
          <a:ext cx="0" cy="0"/>
          <a:chOff x="0" y="0"/>
          <a:chExt cx="0" cy="0"/>
        </a:xfrm>
      </p:grpSpPr>
      <p:pic>
        <p:nvPicPr>
          <p:cNvPr id="19" name="Shape 19"/>
          <p:cNvPicPr preferRelativeResize="0"/>
          <p:nvPr/>
        </p:nvPicPr>
        <p:blipFill rotWithShape="1">
          <a:blip r:embed="rId1">
            <a:alphaModFix amt="16077"/>
          </a:blip>
          <a:srcRect b="0" l="0" r="0" t="0"/>
          <a:stretch/>
        </p:blipFill>
        <p:spPr>
          <a:xfrm>
            <a:off x="3894137" y="311150"/>
            <a:ext cx="6234111" cy="6235699"/>
          </a:xfrm>
          <a:prstGeom prst="rect">
            <a:avLst/>
          </a:prstGeom>
          <a:noFill/>
          <a:ln>
            <a:noFill/>
          </a:ln>
        </p:spPr>
      </p:pic>
      <p:sp>
        <p:nvSpPr>
          <p:cNvPr id="20" name="Shape 20"/>
          <p:cNvSpPr txBox="1"/>
          <p:nvPr/>
        </p:nvSpPr>
        <p:spPr>
          <a:xfrm>
            <a:off x="930275" y="6526212"/>
            <a:ext cx="2895600" cy="95250"/>
          </a:xfrm>
          <a:prstGeom prst="rect">
            <a:avLst/>
          </a:prstGeom>
          <a:noFill/>
          <a:ln>
            <a:noFill/>
          </a:ln>
        </p:spPr>
        <p:txBody>
          <a:bodyPr anchorCtr="0" anchor="b"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800" u="none">
                <a:solidFill>
                  <a:schemeClr val="lt1"/>
                </a:solidFill>
                <a:latin typeface="Arial"/>
                <a:ea typeface="Arial"/>
                <a:cs typeface="Arial"/>
                <a:sym typeface="Arial"/>
              </a:rPr>
              <a:t>Proprietary and confidential</a:t>
            </a:r>
          </a:p>
        </p:txBody>
      </p:sp>
      <p:sp>
        <p:nvSpPr>
          <p:cNvPr id="21" name="Shape 21"/>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lt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lt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lt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lt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lt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lt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lt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lt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lt1"/>
                </a:solidFill>
                <a:latin typeface="Calibri"/>
                <a:ea typeface="Calibri"/>
                <a:cs typeface="Calibri"/>
                <a:sym typeface="Calibri"/>
              </a:defRPr>
            </a:lvl9pPr>
          </a:lstStyle>
          <a:p/>
        </p:txBody>
      </p:sp>
      <p:sp>
        <p:nvSpPr>
          <p:cNvPr id="22" name="Shape 22"/>
          <p:cNvSpPr txBox="1"/>
          <p:nvPr>
            <p:ph idx="1" type="body"/>
          </p:nvPr>
        </p:nvSpPr>
        <p:spPr>
          <a:xfrm>
            <a:off x="457200" y="1590675"/>
            <a:ext cx="8229600" cy="4525961"/>
          </a:xfrm>
          <a:prstGeom prst="rect">
            <a:avLst/>
          </a:prstGeom>
          <a:noFill/>
          <a:ln>
            <a:noFill/>
          </a:ln>
        </p:spPr>
        <p:txBody>
          <a:bodyPr anchorCtr="0" anchor="t" bIns="91425" lIns="91425" rIns="91425" tIns="91425"/>
          <a:lstStyle>
            <a:lvl1pPr indent="-342900" lvl="0" marL="342900" marR="0" rtl="0" algn="l">
              <a:spcBef>
                <a:spcPts val="0"/>
              </a:spcBef>
              <a:spcAft>
                <a:spcPts val="0"/>
              </a:spcAft>
              <a:buNone/>
              <a:defRPr b="1" i="0" sz="1600" u="none" cap="none" strike="noStrike">
                <a:solidFill>
                  <a:schemeClr val="lt1"/>
                </a:solidFill>
                <a:latin typeface="Arial"/>
                <a:ea typeface="Arial"/>
                <a:cs typeface="Arial"/>
                <a:sym typeface="Arial"/>
              </a:defRPr>
            </a:lvl1pPr>
            <a:lvl2pPr indent="-128587" lvl="1" marL="547688" marR="0" rtl="0" algn="l">
              <a:lnSpc>
                <a:spcPct val="114000"/>
              </a:lnSpc>
              <a:spcBef>
                <a:spcPts val="600"/>
              </a:spcBef>
              <a:spcAft>
                <a:spcPts val="0"/>
              </a:spcAft>
              <a:buClr>
                <a:schemeClr val="lt1"/>
              </a:buClr>
              <a:buSzPct val="100000"/>
              <a:buFont typeface="Merriweather Sans"/>
              <a:buChar char="●"/>
              <a:defRPr b="0" i="0" sz="1600" u="none" cap="none" strike="noStrike">
                <a:solidFill>
                  <a:schemeClr val="lt1"/>
                </a:solidFill>
                <a:latin typeface="Arial"/>
                <a:ea typeface="Arial"/>
                <a:cs typeface="Arial"/>
                <a:sym typeface="Arial"/>
              </a:defRPr>
            </a:lvl2pPr>
            <a:lvl3pPr indent="-104775" lvl="2" marL="803275" marR="0" rtl="0" algn="l">
              <a:lnSpc>
                <a:spcPct val="114000"/>
              </a:lnSpc>
              <a:spcBef>
                <a:spcPts val="600"/>
              </a:spcBef>
              <a:spcAft>
                <a:spcPts val="0"/>
              </a:spcAft>
              <a:buClr>
                <a:schemeClr val="lt1"/>
              </a:buClr>
              <a:buSzPct val="100000"/>
              <a:buFont typeface="Merriweather Sans"/>
              <a:buChar char="○"/>
              <a:defRPr b="0" i="0" sz="1400" u="none" cap="none" strike="noStrike">
                <a:solidFill>
                  <a:schemeClr val="lt1"/>
                </a:solidFill>
                <a:latin typeface="Arial"/>
                <a:ea typeface="Arial"/>
                <a:cs typeface="Arial"/>
                <a:sym typeface="Arial"/>
              </a:defRPr>
            </a:lvl3pPr>
            <a:lvl4pPr indent="-101600" lvl="3" marL="1143000" marR="0" rtl="0" algn="l">
              <a:lnSpc>
                <a:spcPct val="114000"/>
              </a:lnSpc>
              <a:spcBef>
                <a:spcPts val="600"/>
              </a:spcBef>
              <a:spcAft>
                <a:spcPts val="0"/>
              </a:spcAft>
              <a:buClr>
                <a:schemeClr val="lt1"/>
              </a:buClr>
              <a:buSzPct val="100000"/>
              <a:buFont typeface="Arial"/>
              <a:buChar char="•"/>
              <a:defRPr b="0" i="0" sz="1400" u="none" cap="none" strike="noStrike">
                <a:solidFill>
                  <a:schemeClr val="lt1"/>
                </a:solidFill>
                <a:latin typeface="Arial"/>
                <a:ea typeface="Arial"/>
                <a:cs typeface="Arial"/>
                <a:sym typeface="Arial"/>
              </a:defRPr>
            </a:lvl4pPr>
            <a:lvl5pPr indent="-103187" lvl="4" marL="1462088" marR="0" rtl="0" algn="l">
              <a:lnSpc>
                <a:spcPct val="114000"/>
              </a:lnSpc>
              <a:spcBef>
                <a:spcPts val="600"/>
              </a:spcBef>
              <a:spcAft>
                <a:spcPts val="0"/>
              </a:spcAft>
              <a:buClr>
                <a:schemeClr val="lt1"/>
              </a:buClr>
              <a:buSzPct val="100000"/>
              <a:buFont typeface="Arial"/>
              <a:buChar char="◦"/>
              <a:defRPr b="0" i="0" sz="1400" u="none" cap="none" strike="noStrike">
                <a:solidFill>
                  <a:schemeClr val="lt1"/>
                </a:solidFill>
                <a:latin typeface="Arial"/>
                <a:ea typeface="Arial"/>
                <a:cs typeface="Arial"/>
                <a:sym typeface="Arial"/>
              </a:defRPr>
            </a:lvl5pPr>
            <a:lvl6pPr indent="-114006" lvl="5" marL="2514306"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13952" lvl="6" marL="2971453"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13898" lvl="7" marL="3428598"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13846" lvl="8" marL="3885746"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23" name="Shape 23"/>
          <p:cNvSpPr txBox="1"/>
          <p:nvPr>
            <p:ph idx="12" type="sldNum"/>
          </p:nvPr>
        </p:nvSpPr>
        <p:spPr>
          <a:xfrm>
            <a:off x="6553200" y="6526212"/>
            <a:ext cx="2133599" cy="95250"/>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7" name="Shape 27"/>
        <p:cNvGrpSpPr/>
        <p:nvPr/>
      </p:nvGrpSpPr>
      <p:grpSpPr>
        <a:xfrm>
          <a:off x="0" y="0"/>
          <a:ext cx="0" cy="0"/>
          <a:chOff x="0" y="0"/>
          <a:chExt cx="0" cy="0"/>
        </a:xfrm>
      </p:grpSpPr>
      <p:sp>
        <p:nvSpPr>
          <p:cNvPr id="28" name="Shape 28"/>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9" name="Shape 29"/>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30" name="Shape 3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02" name="Shape 102"/>
        <p:cNvGrpSpPr/>
        <p:nvPr/>
      </p:nvGrpSpPr>
      <p:grpSpPr>
        <a:xfrm>
          <a:off x="0" y="0"/>
          <a:ext cx="0" cy="0"/>
          <a:chOff x="0" y="0"/>
          <a:chExt cx="0" cy="0"/>
        </a:xfrm>
      </p:grpSpPr>
      <p:sp>
        <p:nvSpPr>
          <p:cNvPr id="103" name="Shape 103"/>
          <p:cNvSpPr txBox="1"/>
          <p:nvPr>
            <p:ph type="title"/>
          </p:nvPr>
        </p:nvSpPr>
        <p:spPr>
          <a:xfrm>
            <a:off x="311700" y="593366"/>
            <a:ext cx="8520600" cy="763500"/>
          </a:xfrm>
          <a:prstGeom prst="rect">
            <a:avLst/>
          </a:prstGeom>
          <a:noFill/>
          <a:ln>
            <a:noFill/>
          </a:ln>
        </p:spPr>
        <p:txBody>
          <a:bodyPr anchorCtr="0" anchor="t" bIns="91425" lIns="91425" rIns="91425"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104" name="Shape 104"/>
          <p:cNvSpPr txBox="1"/>
          <p:nvPr>
            <p:ph idx="1" type="body"/>
          </p:nvPr>
        </p:nvSpPr>
        <p:spPr>
          <a:xfrm>
            <a:off x="311700" y="1536633"/>
            <a:ext cx="8520600" cy="45552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p:txBody>
      </p:sp>
      <p:sp>
        <p:nvSpPr>
          <p:cNvPr id="105" name="Shape 105"/>
          <p:cNvSpPr txBox="1"/>
          <p:nvPr>
            <p:ph idx="12" type="sldNum"/>
          </p:nvPr>
        </p:nvSpPr>
        <p:spPr>
          <a:xfrm>
            <a:off x="8472457" y="6217622"/>
            <a:ext cx="548700" cy="5247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US"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2"/>
        </a:solidFill>
      </p:bgPr>
    </p:bg>
    <p:spTree>
      <p:nvGrpSpPr>
        <p:cNvPr id="147" name="Shape 147"/>
        <p:cNvGrpSpPr/>
        <p:nvPr/>
      </p:nvGrpSpPr>
      <p:grpSpPr>
        <a:xfrm>
          <a:off x="0" y="0"/>
          <a:ext cx="0" cy="0"/>
          <a:chOff x="0" y="0"/>
          <a:chExt cx="0" cy="0"/>
        </a:xfrm>
      </p:grpSpPr>
      <p:pic>
        <p:nvPicPr>
          <p:cNvPr id="148" name="Shape 148"/>
          <p:cNvPicPr preferRelativeResize="0"/>
          <p:nvPr/>
        </p:nvPicPr>
        <p:blipFill rotWithShape="1">
          <a:blip r:embed="rId1">
            <a:alphaModFix amt="16080"/>
          </a:blip>
          <a:srcRect b="0" l="0" r="0" t="0"/>
          <a:stretch/>
        </p:blipFill>
        <p:spPr>
          <a:xfrm>
            <a:off x="3894137" y="311150"/>
            <a:ext cx="6233999" cy="6235799"/>
          </a:xfrm>
          <a:prstGeom prst="rect">
            <a:avLst/>
          </a:prstGeom>
          <a:noFill/>
          <a:ln>
            <a:noFill/>
          </a:ln>
        </p:spPr>
      </p:pic>
      <p:sp>
        <p:nvSpPr>
          <p:cNvPr id="149" name="Shape 149"/>
          <p:cNvSpPr txBox="1"/>
          <p:nvPr/>
        </p:nvSpPr>
        <p:spPr>
          <a:xfrm>
            <a:off x="930275" y="6526212"/>
            <a:ext cx="2895600" cy="95399"/>
          </a:xfrm>
          <a:prstGeom prst="rect">
            <a:avLst/>
          </a:prstGeom>
          <a:noFill/>
          <a:ln>
            <a:noFill/>
          </a:ln>
        </p:spPr>
        <p:txBody>
          <a:bodyPr anchorCtr="0" anchor="b"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b="0" i="0" lang="en-US" sz="800" u="none">
                <a:solidFill>
                  <a:schemeClr val="lt1"/>
                </a:solidFill>
                <a:latin typeface="Arial"/>
                <a:ea typeface="Arial"/>
                <a:cs typeface="Arial"/>
                <a:sym typeface="Arial"/>
              </a:rPr>
              <a:t>Proprietary and confidential</a:t>
            </a:r>
          </a:p>
        </p:txBody>
      </p:sp>
      <p:sp>
        <p:nvSpPr>
          <p:cNvPr id="150" name="Shape 15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lt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lt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lt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lt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lt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lt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lt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lt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lt1"/>
                </a:solidFill>
                <a:latin typeface="Calibri"/>
                <a:ea typeface="Calibri"/>
                <a:cs typeface="Calibri"/>
                <a:sym typeface="Calibri"/>
              </a:defRPr>
            </a:lvl9pPr>
          </a:lstStyle>
          <a:p/>
        </p:txBody>
      </p:sp>
      <p:sp>
        <p:nvSpPr>
          <p:cNvPr id="151" name="Shape 151"/>
          <p:cNvSpPr txBox="1"/>
          <p:nvPr>
            <p:ph idx="1" type="body"/>
          </p:nvPr>
        </p:nvSpPr>
        <p:spPr>
          <a:xfrm>
            <a:off x="457200" y="1590675"/>
            <a:ext cx="8229600" cy="4526100"/>
          </a:xfrm>
          <a:prstGeom prst="rect">
            <a:avLst/>
          </a:prstGeom>
          <a:noFill/>
          <a:ln>
            <a:noFill/>
          </a:ln>
        </p:spPr>
        <p:txBody>
          <a:bodyPr anchorCtr="0" anchor="t" bIns="91425" lIns="91425" rIns="91425" tIns="91425"/>
          <a:lstStyle>
            <a:lvl1pPr indent="-342900" lvl="0" marL="342900" marR="0" rtl="0" algn="l">
              <a:spcBef>
                <a:spcPts val="0"/>
              </a:spcBef>
              <a:spcAft>
                <a:spcPts val="0"/>
              </a:spcAft>
              <a:buNone/>
              <a:defRPr b="1" i="0" sz="1600" u="none" cap="none" strike="noStrike">
                <a:solidFill>
                  <a:schemeClr val="lt1"/>
                </a:solidFill>
                <a:latin typeface="Arial"/>
                <a:ea typeface="Arial"/>
                <a:cs typeface="Arial"/>
                <a:sym typeface="Arial"/>
              </a:defRPr>
            </a:lvl1pPr>
            <a:lvl2pPr indent="-128587" lvl="1" marL="547687" marR="0" rtl="0" algn="l">
              <a:lnSpc>
                <a:spcPct val="114000"/>
              </a:lnSpc>
              <a:spcBef>
                <a:spcPts val="600"/>
              </a:spcBef>
              <a:spcAft>
                <a:spcPts val="0"/>
              </a:spcAft>
              <a:buClr>
                <a:schemeClr val="lt1"/>
              </a:buClr>
              <a:buSzPct val="100000"/>
              <a:buFont typeface="Merriweather Sans"/>
              <a:buChar char="●"/>
              <a:defRPr b="0" i="0" sz="1600" u="none" cap="none" strike="noStrike">
                <a:solidFill>
                  <a:schemeClr val="lt1"/>
                </a:solidFill>
                <a:latin typeface="Arial"/>
                <a:ea typeface="Arial"/>
                <a:cs typeface="Arial"/>
                <a:sym typeface="Arial"/>
              </a:defRPr>
            </a:lvl2pPr>
            <a:lvl3pPr indent="-104775" lvl="2" marL="803275" marR="0" rtl="0" algn="l">
              <a:lnSpc>
                <a:spcPct val="114000"/>
              </a:lnSpc>
              <a:spcBef>
                <a:spcPts val="600"/>
              </a:spcBef>
              <a:spcAft>
                <a:spcPts val="0"/>
              </a:spcAft>
              <a:buClr>
                <a:schemeClr val="lt1"/>
              </a:buClr>
              <a:buSzPct val="100000"/>
              <a:buFont typeface="Merriweather Sans"/>
              <a:buChar char="○"/>
              <a:defRPr b="0" i="0" sz="1400" u="none" cap="none" strike="noStrike">
                <a:solidFill>
                  <a:schemeClr val="lt1"/>
                </a:solidFill>
                <a:latin typeface="Arial"/>
                <a:ea typeface="Arial"/>
                <a:cs typeface="Arial"/>
                <a:sym typeface="Arial"/>
              </a:defRPr>
            </a:lvl3pPr>
            <a:lvl4pPr indent="-101600" lvl="3" marL="1143000" marR="0" rtl="0" algn="l">
              <a:lnSpc>
                <a:spcPct val="114000"/>
              </a:lnSpc>
              <a:spcBef>
                <a:spcPts val="600"/>
              </a:spcBef>
              <a:spcAft>
                <a:spcPts val="0"/>
              </a:spcAft>
              <a:buClr>
                <a:schemeClr val="lt1"/>
              </a:buClr>
              <a:buSzPct val="100000"/>
              <a:buFont typeface="Arial"/>
              <a:buChar char="•"/>
              <a:defRPr b="0" i="0" sz="1400" u="none" cap="none" strike="noStrike">
                <a:solidFill>
                  <a:schemeClr val="lt1"/>
                </a:solidFill>
                <a:latin typeface="Arial"/>
                <a:ea typeface="Arial"/>
                <a:cs typeface="Arial"/>
                <a:sym typeface="Arial"/>
              </a:defRPr>
            </a:lvl4pPr>
            <a:lvl5pPr indent="-103187" lvl="4" marL="1462087" marR="0" rtl="0" algn="l">
              <a:lnSpc>
                <a:spcPct val="114000"/>
              </a:lnSpc>
              <a:spcBef>
                <a:spcPts val="600"/>
              </a:spcBef>
              <a:spcAft>
                <a:spcPts val="0"/>
              </a:spcAft>
              <a:buClr>
                <a:schemeClr val="lt1"/>
              </a:buClr>
              <a:buSzPct val="100000"/>
              <a:buFont typeface="Arial"/>
              <a:buChar char="◦"/>
              <a:defRPr b="0" i="0" sz="1400" u="none" cap="none" strike="noStrike">
                <a:solidFill>
                  <a:schemeClr val="lt1"/>
                </a:solidFill>
                <a:latin typeface="Arial"/>
                <a:ea typeface="Arial"/>
                <a:cs typeface="Arial"/>
                <a:sym typeface="Arial"/>
              </a:defRPr>
            </a:lvl5pPr>
            <a:lvl6pPr indent="-114006" lvl="5" marL="2514306"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13953" lvl="6" marL="2971453"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13898" lvl="7" marL="3428598"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13846" lvl="8" marL="3885746"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152" name="Shape 152"/>
          <p:cNvSpPr txBox="1"/>
          <p:nvPr>
            <p:ph idx="12" type="sldNum"/>
          </p:nvPr>
        </p:nvSpPr>
        <p:spPr>
          <a:xfrm>
            <a:off x="6553200" y="6526212"/>
            <a:ext cx="2133600" cy="95399"/>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156" name="Shape 156"/>
        <p:cNvGrpSpPr/>
        <p:nvPr/>
      </p:nvGrpSpPr>
      <p:grpSpPr>
        <a:xfrm>
          <a:off x="0" y="0"/>
          <a:ext cx="0" cy="0"/>
          <a:chOff x="0" y="0"/>
          <a:chExt cx="0" cy="0"/>
        </a:xfrm>
      </p:grpSpPr>
      <p:sp>
        <p:nvSpPr>
          <p:cNvPr id="157" name="Shape 157"/>
          <p:cNvSpPr txBox="1"/>
          <p:nvPr>
            <p:ph type="title"/>
          </p:nvPr>
        </p:nvSpPr>
        <p:spPr>
          <a:xfrm>
            <a:off x="457200" y="274638"/>
            <a:ext cx="8229600" cy="11433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58" name="Shape 158"/>
          <p:cNvSpPr txBox="1"/>
          <p:nvPr>
            <p:ph idx="1" type="body"/>
          </p:nvPr>
        </p:nvSpPr>
        <p:spPr>
          <a:xfrm>
            <a:off x="457200" y="1590042"/>
            <a:ext cx="8229600" cy="4766400"/>
          </a:xfrm>
          <a:prstGeom prst="rect">
            <a:avLst/>
          </a:prstGeom>
          <a:noFill/>
          <a:ln>
            <a:noFill/>
          </a:ln>
        </p:spPr>
        <p:txBody>
          <a:bodyPr anchorCtr="0" anchor="t" bIns="91425" lIns="91425" rIns="91425" tIns="91425"/>
          <a:lstStyle>
            <a:lvl1pPr indent="0" lvl="0" marL="0" marR="0" rtl="0" algn="l">
              <a:lnSpc>
                <a:spcPct val="100000"/>
              </a:lnSpc>
              <a:spcBef>
                <a:spcPts val="0"/>
              </a:spcBef>
              <a:buClr>
                <a:schemeClr val="dk1"/>
              </a:buClr>
              <a:buFont typeface="Arial"/>
              <a:buNone/>
              <a:defRPr b="1" i="0" sz="1600" u="none" cap="none" strike="noStrike">
                <a:solidFill>
                  <a:schemeClr val="dk1"/>
                </a:solidFill>
                <a:latin typeface="Arial"/>
                <a:ea typeface="Arial"/>
                <a:cs typeface="Arial"/>
                <a:sym typeface="Arial"/>
              </a:defRPr>
            </a:lvl1pPr>
            <a:lvl2pPr indent="-129540" lvl="1" marL="548640" marR="0" rtl="0" algn="l">
              <a:lnSpc>
                <a:spcPct val="114000"/>
              </a:lnSpc>
              <a:spcBef>
                <a:spcPts val="300"/>
              </a:spcBef>
              <a:buClr>
                <a:schemeClr val="dk1"/>
              </a:buClr>
              <a:buSzPct val="100000"/>
              <a:buFont typeface="Merriweather Sans"/>
              <a:buChar char="●"/>
              <a:defRPr b="0" i="0" sz="1600" u="none" cap="none" strike="noStrike">
                <a:solidFill>
                  <a:schemeClr val="dk1"/>
                </a:solidFill>
                <a:latin typeface="Arial"/>
                <a:ea typeface="Arial"/>
                <a:cs typeface="Arial"/>
                <a:sym typeface="Arial"/>
              </a:defRPr>
            </a:lvl2pPr>
            <a:lvl3pPr indent="-106172" lvl="2" marL="804672" marR="0" rtl="0" algn="l">
              <a:lnSpc>
                <a:spcPct val="114000"/>
              </a:lnSpc>
              <a:spcBef>
                <a:spcPts val="300"/>
              </a:spcBef>
              <a:buClr>
                <a:schemeClr val="dk1"/>
              </a:buClr>
              <a:buSzPct val="100000"/>
              <a:buFont typeface="Merriweather Sans"/>
              <a:buChar char="○"/>
              <a:defRPr b="0" i="0" sz="1400" u="none" cap="none" strike="noStrike">
                <a:solidFill>
                  <a:schemeClr val="dk1"/>
                </a:solidFill>
                <a:latin typeface="Arial"/>
                <a:ea typeface="Arial"/>
                <a:cs typeface="Arial"/>
                <a:sym typeface="Arial"/>
              </a:defRPr>
            </a:lvl3pPr>
            <a:lvl4pPr indent="-101600" lvl="3" marL="114300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4pPr>
            <a:lvl5pPr indent="-104139" lvl="4" marL="1463040" marR="0" rtl="0" algn="l">
              <a:lnSpc>
                <a:spcPct val="114000"/>
              </a:lnSpc>
              <a:spcBef>
                <a:spcPts val="300"/>
              </a:spcBef>
              <a:buClr>
                <a:schemeClr val="dk1"/>
              </a:buClr>
              <a:buSzPct val="100000"/>
              <a:buFont typeface="Arial"/>
              <a:buChar char="◦"/>
              <a:defRPr b="0" i="0" sz="1400" u="none" cap="none" strike="noStrike">
                <a:solidFill>
                  <a:schemeClr val="dk1"/>
                </a:solidFill>
                <a:latin typeface="Arial"/>
                <a:ea typeface="Arial"/>
                <a:cs typeface="Arial"/>
                <a:sym typeface="Arial"/>
              </a:defRPr>
            </a:lvl5pPr>
            <a:lvl6pPr indent="-114006" lvl="5" marL="251430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13953" lvl="6" marL="2971453"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13898" lvl="7" marL="3428598"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13846" lvl="8" marL="3885746"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59" name="Shape 159"/>
          <p:cNvSpPr txBox="1"/>
          <p:nvPr>
            <p:ph idx="10" type="dt"/>
          </p:nvPr>
        </p:nvSpPr>
        <p:spPr>
          <a:xfrm>
            <a:off x="457200" y="6356352"/>
            <a:ext cx="2133600" cy="3651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928E8D"/>
                </a:solidFill>
                <a:latin typeface="Calibri"/>
                <a:ea typeface="Calibri"/>
                <a:cs typeface="Calibri"/>
                <a:sym typeface="Calibri"/>
              </a:defRPr>
            </a:lvl1pPr>
            <a:lvl2pPr indent="-12645" lvl="1" marL="457145" marR="0" rtl="0" algn="l">
              <a:spcBef>
                <a:spcPts val="0"/>
              </a:spcBef>
              <a:buNone/>
              <a:defRPr b="0" i="0" sz="1800" u="none" cap="none" strike="noStrike">
                <a:solidFill>
                  <a:schemeClr val="dk1"/>
                </a:solidFill>
                <a:latin typeface="Calibri"/>
                <a:ea typeface="Calibri"/>
                <a:cs typeface="Calibri"/>
                <a:sym typeface="Calibri"/>
              </a:defRPr>
            </a:lvl2pPr>
            <a:lvl3pPr indent="-12593" lvl="2" marL="914293" marR="0" rtl="0" algn="l">
              <a:spcBef>
                <a:spcPts val="0"/>
              </a:spcBef>
              <a:buNone/>
              <a:defRPr b="0" i="0" sz="1800" u="none" cap="none" strike="noStrike">
                <a:solidFill>
                  <a:schemeClr val="dk1"/>
                </a:solidFill>
                <a:latin typeface="Calibri"/>
                <a:ea typeface="Calibri"/>
                <a:cs typeface="Calibri"/>
                <a:sym typeface="Calibri"/>
              </a:defRPr>
            </a:lvl3pPr>
            <a:lvl4pPr indent="-12539" lvl="3" marL="1371439" marR="0" rtl="0" algn="l">
              <a:spcBef>
                <a:spcPts val="0"/>
              </a:spcBef>
              <a:buNone/>
              <a:defRPr b="0" i="0" sz="1800" u="none" cap="none" strike="noStrike">
                <a:solidFill>
                  <a:schemeClr val="dk1"/>
                </a:solidFill>
                <a:latin typeface="Calibri"/>
                <a:ea typeface="Calibri"/>
                <a:cs typeface="Calibri"/>
                <a:sym typeface="Calibri"/>
              </a:defRPr>
            </a:lvl4pPr>
            <a:lvl5pPr indent="-12485" lvl="4" marL="1828585" marR="0" rtl="0" algn="l">
              <a:spcBef>
                <a:spcPts val="0"/>
              </a:spcBef>
              <a:buNone/>
              <a:defRPr b="0" i="0" sz="1800" u="none" cap="none" strike="noStrike">
                <a:solidFill>
                  <a:schemeClr val="dk1"/>
                </a:solidFill>
                <a:latin typeface="Calibri"/>
                <a:ea typeface="Calibri"/>
                <a:cs typeface="Calibri"/>
                <a:sym typeface="Calibri"/>
              </a:defRPr>
            </a:lvl5pPr>
            <a:lvl6pPr indent="-12433" lvl="5" marL="2285733" marR="0" rtl="0" algn="l">
              <a:spcBef>
                <a:spcPts val="0"/>
              </a:spcBef>
              <a:buNone/>
              <a:defRPr b="0" i="0" sz="1800" u="none" cap="none" strike="noStrike">
                <a:solidFill>
                  <a:schemeClr val="dk1"/>
                </a:solidFill>
                <a:latin typeface="Calibri"/>
                <a:ea typeface="Calibri"/>
                <a:cs typeface="Calibri"/>
                <a:sym typeface="Calibri"/>
              </a:defRPr>
            </a:lvl6pPr>
            <a:lvl7pPr indent="-12378" lvl="6" marL="2742878" marR="0" rtl="0" algn="l">
              <a:spcBef>
                <a:spcPts val="0"/>
              </a:spcBef>
              <a:buNone/>
              <a:defRPr b="0" i="0" sz="1800" u="none" cap="none" strike="noStrike">
                <a:solidFill>
                  <a:schemeClr val="dk1"/>
                </a:solidFill>
                <a:latin typeface="Calibri"/>
                <a:ea typeface="Calibri"/>
                <a:cs typeface="Calibri"/>
                <a:sym typeface="Calibri"/>
              </a:defRPr>
            </a:lvl7pPr>
            <a:lvl8pPr indent="-12326" lvl="7" marL="3200026" marR="0" rtl="0" algn="l">
              <a:spcBef>
                <a:spcPts val="0"/>
              </a:spcBef>
              <a:buNone/>
              <a:defRPr b="0" i="0" sz="1800" u="none" cap="none" strike="noStrike">
                <a:solidFill>
                  <a:schemeClr val="dk1"/>
                </a:solidFill>
                <a:latin typeface="Calibri"/>
                <a:ea typeface="Calibri"/>
                <a:cs typeface="Calibri"/>
                <a:sym typeface="Calibri"/>
              </a:defRPr>
            </a:lvl8pPr>
            <a:lvl9pPr indent="-12272" lvl="8" marL="3657172"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0" name="Shape 160"/>
          <p:cNvSpPr txBox="1"/>
          <p:nvPr>
            <p:ph idx="11" type="ftr"/>
          </p:nvPr>
        </p:nvSpPr>
        <p:spPr>
          <a:xfrm>
            <a:off x="3124200" y="6356352"/>
            <a:ext cx="2895600" cy="3651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928E8D"/>
                </a:solidFill>
                <a:latin typeface="Calibri"/>
                <a:ea typeface="Calibri"/>
                <a:cs typeface="Calibri"/>
                <a:sym typeface="Calibri"/>
              </a:defRPr>
            </a:lvl1pPr>
            <a:lvl2pPr indent="-12645" lvl="1" marL="457145" marR="0" rtl="0" algn="l">
              <a:spcBef>
                <a:spcPts val="0"/>
              </a:spcBef>
              <a:buNone/>
              <a:defRPr b="0" i="0" sz="1800" u="none" cap="none" strike="noStrike">
                <a:solidFill>
                  <a:schemeClr val="dk1"/>
                </a:solidFill>
                <a:latin typeface="Calibri"/>
                <a:ea typeface="Calibri"/>
                <a:cs typeface="Calibri"/>
                <a:sym typeface="Calibri"/>
              </a:defRPr>
            </a:lvl2pPr>
            <a:lvl3pPr indent="-12593" lvl="2" marL="914293" marR="0" rtl="0" algn="l">
              <a:spcBef>
                <a:spcPts val="0"/>
              </a:spcBef>
              <a:buNone/>
              <a:defRPr b="0" i="0" sz="1800" u="none" cap="none" strike="noStrike">
                <a:solidFill>
                  <a:schemeClr val="dk1"/>
                </a:solidFill>
                <a:latin typeface="Calibri"/>
                <a:ea typeface="Calibri"/>
                <a:cs typeface="Calibri"/>
                <a:sym typeface="Calibri"/>
              </a:defRPr>
            </a:lvl3pPr>
            <a:lvl4pPr indent="-12539" lvl="3" marL="1371439" marR="0" rtl="0" algn="l">
              <a:spcBef>
                <a:spcPts val="0"/>
              </a:spcBef>
              <a:buNone/>
              <a:defRPr b="0" i="0" sz="1800" u="none" cap="none" strike="noStrike">
                <a:solidFill>
                  <a:schemeClr val="dk1"/>
                </a:solidFill>
                <a:latin typeface="Calibri"/>
                <a:ea typeface="Calibri"/>
                <a:cs typeface="Calibri"/>
                <a:sym typeface="Calibri"/>
              </a:defRPr>
            </a:lvl4pPr>
            <a:lvl5pPr indent="-12485" lvl="4" marL="1828585" marR="0" rtl="0" algn="l">
              <a:spcBef>
                <a:spcPts val="0"/>
              </a:spcBef>
              <a:buNone/>
              <a:defRPr b="0" i="0" sz="1800" u="none" cap="none" strike="noStrike">
                <a:solidFill>
                  <a:schemeClr val="dk1"/>
                </a:solidFill>
                <a:latin typeface="Calibri"/>
                <a:ea typeface="Calibri"/>
                <a:cs typeface="Calibri"/>
                <a:sym typeface="Calibri"/>
              </a:defRPr>
            </a:lvl5pPr>
            <a:lvl6pPr indent="-12433" lvl="5" marL="2285733" marR="0" rtl="0" algn="l">
              <a:spcBef>
                <a:spcPts val="0"/>
              </a:spcBef>
              <a:buNone/>
              <a:defRPr b="0" i="0" sz="1800" u="none" cap="none" strike="noStrike">
                <a:solidFill>
                  <a:schemeClr val="dk1"/>
                </a:solidFill>
                <a:latin typeface="Calibri"/>
                <a:ea typeface="Calibri"/>
                <a:cs typeface="Calibri"/>
                <a:sym typeface="Calibri"/>
              </a:defRPr>
            </a:lvl6pPr>
            <a:lvl7pPr indent="-12378" lvl="6" marL="2742878" marR="0" rtl="0" algn="l">
              <a:spcBef>
                <a:spcPts val="0"/>
              </a:spcBef>
              <a:buNone/>
              <a:defRPr b="0" i="0" sz="1800" u="none" cap="none" strike="noStrike">
                <a:solidFill>
                  <a:schemeClr val="dk1"/>
                </a:solidFill>
                <a:latin typeface="Calibri"/>
                <a:ea typeface="Calibri"/>
                <a:cs typeface="Calibri"/>
                <a:sym typeface="Calibri"/>
              </a:defRPr>
            </a:lvl7pPr>
            <a:lvl8pPr indent="-12326" lvl="7" marL="3200026" marR="0" rtl="0" algn="l">
              <a:spcBef>
                <a:spcPts val="0"/>
              </a:spcBef>
              <a:buNone/>
              <a:defRPr b="0" i="0" sz="1800" u="none" cap="none" strike="noStrike">
                <a:solidFill>
                  <a:schemeClr val="dk1"/>
                </a:solidFill>
                <a:latin typeface="Calibri"/>
                <a:ea typeface="Calibri"/>
                <a:cs typeface="Calibri"/>
                <a:sym typeface="Calibri"/>
              </a:defRPr>
            </a:lvl8pPr>
            <a:lvl9pPr indent="-12272" lvl="8" marL="3657172"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61" name="Shape 161"/>
          <p:cNvSpPr txBox="1"/>
          <p:nvPr>
            <p:ph idx="12" type="sldNum"/>
          </p:nvPr>
        </p:nvSpPr>
        <p:spPr>
          <a:xfrm>
            <a:off x="6553200" y="6356352"/>
            <a:ext cx="2133600" cy="3651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rgbClr val="928E8D"/>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31.png"/><Relationship Id="rId8"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56.png"/><Relationship Id="rId5" Type="http://schemas.openxmlformats.org/officeDocument/2006/relationships/image" Target="../media/image47.png"/><Relationship Id="rId6" Type="http://schemas.openxmlformats.org/officeDocument/2006/relationships/image" Target="../media/image62.png"/><Relationship Id="rId7" Type="http://schemas.openxmlformats.org/officeDocument/2006/relationships/image" Target="../media/image44.png"/><Relationship Id="rId8"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42.jpg"/><Relationship Id="rId4" Type="http://schemas.openxmlformats.org/officeDocument/2006/relationships/image" Target="../media/image46.png"/><Relationship Id="rId5" Type="http://schemas.openxmlformats.org/officeDocument/2006/relationships/image" Target="../media/image43.jpg"/><Relationship Id="rId6" Type="http://schemas.openxmlformats.org/officeDocument/2006/relationships/image" Target="../media/image60.jpg"/><Relationship Id="rId7" Type="http://schemas.openxmlformats.org/officeDocument/2006/relationships/image" Target="../media/image53.jpg"/><Relationship Id="rId8" Type="http://schemas.openxmlformats.org/officeDocument/2006/relationships/image" Target="../media/image52.jpg"/></Relationships>
</file>

<file path=ppt/slides/_rels/slide27.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58.jpg"/><Relationship Id="rId13" Type="http://schemas.openxmlformats.org/officeDocument/2006/relationships/image" Target="../media/image61.png"/><Relationship Id="rId12" Type="http://schemas.openxmlformats.org/officeDocument/2006/relationships/image" Target="../media/image59.jpg"/><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55.jpg"/><Relationship Id="rId5" Type="http://schemas.openxmlformats.org/officeDocument/2006/relationships/image" Target="../media/image49.jpg"/><Relationship Id="rId6" Type="http://schemas.openxmlformats.org/officeDocument/2006/relationships/image" Target="../media/image51.jpg"/><Relationship Id="rId7" Type="http://schemas.openxmlformats.org/officeDocument/2006/relationships/image" Target="../media/image54.jpg"/><Relationship Id="rId8" Type="http://schemas.openxmlformats.org/officeDocument/2006/relationships/image" Target="../media/image5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64.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02.png"/><Relationship Id="rId4" Type="http://schemas.openxmlformats.org/officeDocument/2006/relationships/image" Target="../media/image05.png"/><Relationship Id="rId5" Type="http://schemas.openxmlformats.org/officeDocument/2006/relationships/image" Target="../media/image06.png"/><Relationship Id="rId6" Type="http://schemas.openxmlformats.org/officeDocument/2006/relationships/image" Target="../media/image09.png"/><Relationship Id="rId7" Type="http://schemas.openxmlformats.org/officeDocument/2006/relationships/image" Target="../media/image07.png"/><Relationship Id="rId8"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0.jpg"/><Relationship Id="rId4" Type="http://schemas.openxmlformats.org/officeDocument/2006/relationships/image" Target="../media/image73.jpg"/><Relationship Id="rId5" Type="http://schemas.openxmlformats.org/officeDocument/2006/relationships/image" Target="../media/image68.jpg"/><Relationship Id="rId6" Type="http://schemas.openxmlformats.org/officeDocument/2006/relationships/image" Target="../media/image6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2.png"/><Relationship Id="rId4" Type="http://schemas.openxmlformats.org/officeDocument/2006/relationships/image" Target="../media/image76.png"/><Relationship Id="rId5" Type="http://schemas.openxmlformats.org/officeDocument/2006/relationships/image" Target="../media/image74.png"/><Relationship Id="rId6" Type="http://schemas.openxmlformats.org/officeDocument/2006/relationships/image" Target="../media/image7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0" Type="http://schemas.openxmlformats.org/officeDocument/2006/relationships/image" Target="../media/image98.png"/><Relationship Id="rId11" Type="http://schemas.openxmlformats.org/officeDocument/2006/relationships/image" Target="../media/image84.png"/><Relationship Id="rId10" Type="http://schemas.openxmlformats.org/officeDocument/2006/relationships/image" Target="../media/image86.png"/><Relationship Id="rId21" Type="http://schemas.openxmlformats.org/officeDocument/2006/relationships/image" Target="../media/image94.png"/><Relationship Id="rId13" Type="http://schemas.openxmlformats.org/officeDocument/2006/relationships/image" Target="../media/image92.png"/><Relationship Id="rId12" Type="http://schemas.openxmlformats.org/officeDocument/2006/relationships/image" Target="../media/image93.png"/><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image" Target="../media/image75.png"/><Relationship Id="rId4" Type="http://schemas.openxmlformats.org/officeDocument/2006/relationships/image" Target="../media/image77.png"/><Relationship Id="rId9" Type="http://schemas.openxmlformats.org/officeDocument/2006/relationships/image" Target="../media/image83.png"/><Relationship Id="rId15" Type="http://schemas.openxmlformats.org/officeDocument/2006/relationships/image" Target="../media/image90.png"/><Relationship Id="rId14" Type="http://schemas.openxmlformats.org/officeDocument/2006/relationships/image" Target="../media/image85.png"/><Relationship Id="rId17" Type="http://schemas.openxmlformats.org/officeDocument/2006/relationships/image" Target="../media/image87.png"/><Relationship Id="rId16" Type="http://schemas.openxmlformats.org/officeDocument/2006/relationships/image" Target="../media/image96.png"/><Relationship Id="rId5" Type="http://schemas.openxmlformats.org/officeDocument/2006/relationships/image" Target="../media/image82.png"/><Relationship Id="rId19" Type="http://schemas.openxmlformats.org/officeDocument/2006/relationships/image" Target="../media/image89.png"/><Relationship Id="rId6" Type="http://schemas.openxmlformats.org/officeDocument/2006/relationships/image" Target="../media/image80.png"/><Relationship Id="rId18" Type="http://schemas.openxmlformats.org/officeDocument/2006/relationships/image" Target="../media/image88.png"/><Relationship Id="rId7" Type="http://schemas.openxmlformats.org/officeDocument/2006/relationships/image" Target="../media/image81.png"/><Relationship Id="rId8"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08.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 Id="rId3" Type="http://schemas.openxmlformats.org/officeDocument/2006/relationships/image" Target="../media/image95.png"/><Relationship Id="rId4" Type="http://schemas.openxmlformats.org/officeDocument/2006/relationships/image" Target="../media/image101.png"/><Relationship Id="rId5" Type="http://schemas.openxmlformats.org/officeDocument/2006/relationships/image" Target="../media/image100.png"/><Relationship Id="rId6" Type="http://schemas.openxmlformats.org/officeDocument/2006/relationships/image" Target="../media/image121.png"/><Relationship Id="rId7" Type="http://schemas.openxmlformats.org/officeDocument/2006/relationships/image" Target="../media/image99.png"/><Relationship Id="rId8" Type="http://schemas.openxmlformats.org/officeDocument/2006/relationships/image" Target="../media/image9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10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image" Target="../media/image103.jpg"/><Relationship Id="rId4" Type="http://schemas.openxmlformats.org/officeDocument/2006/relationships/image" Target="../media/image107.jpg"/><Relationship Id="rId5" Type="http://schemas.openxmlformats.org/officeDocument/2006/relationships/image" Target="../media/image11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106.jpg"/><Relationship Id="rId4" Type="http://schemas.openxmlformats.org/officeDocument/2006/relationships/image" Target="../media/image114.jpg"/><Relationship Id="rId9" Type="http://schemas.openxmlformats.org/officeDocument/2006/relationships/image" Target="../media/image110.jpg"/><Relationship Id="rId5" Type="http://schemas.openxmlformats.org/officeDocument/2006/relationships/image" Target="../media/image105.png"/><Relationship Id="rId6" Type="http://schemas.openxmlformats.org/officeDocument/2006/relationships/image" Target="../media/image109.jpg"/><Relationship Id="rId7" Type="http://schemas.openxmlformats.org/officeDocument/2006/relationships/image" Target="../media/image111.jpg"/><Relationship Id="rId8" Type="http://schemas.openxmlformats.org/officeDocument/2006/relationships/image" Target="../media/image10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 Id="rId3" Type="http://schemas.openxmlformats.org/officeDocument/2006/relationships/image" Target="../media/image10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11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116.png"/><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16.png"/></Relationships>
</file>

<file path=ppt/slides/_rels/slide50.xml.rels><?xml version="1.0" encoding="UTF-8" standalone="yes"?><Relationships xmlns="http://schemas.openxmlformats.org/package/2006/relationships"><Relationship Id="rId11" Type="http://schemas.openxmlformats.org/officeDocument/2006/relationships/image" Target="../media/image123.png"/><Relationship Id="rId10" Type="http://schemas.openxmlformats.org/officeDocument/2006/relationships/image" Target="../media/image120.png"/><Relationship Id="rId13" Type="http://schemas.openxmlformats.org/officeDocument/2006/relationships/image" Target="../media/image124.png"/><Relationship Id="rId12" Type="http://schemas.openxmlformats.org/officeDocument/2006/relationships/image" Target="../media/image135.png"/><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117.png"/><Relationship Id="rId4" Type="http://schemas.openxmlformats.org/officeDocument/2006/relationships/image" Target="../media/image129.png"/><Relationship Id="rId9" Type="http://schemas.openxmlformats.org/officeDocument/2006/relationships/image" Target="../media/image125.png"/><Relationship Id="rId15" Type="http://schemas.openxmlformats.org/officeDocument/2006/relationships/image" Target="../media/image128.png"/><Relationship Id="rId14" Type="http://schemas.openxmlformats.org/officeDocument/2006/relationships/image" Target="../media/image130.png"/><Relationship Id="rId16" Type="http://schemas.openxmlformats.org/officeDocument/2006/relationships/image" Target="../media/image126.png"/><Relationship Id="rId5" Type="http://schemas.openxmlformats.org/officeDocument/2006/relationships/image" Target="../media/image133.png"/><Relationship Id="rId6" Type="http://schemas.openxmlformats.org/officeDocument/2006/relationships/image" Target="../media/image122.png"/><Relationship Id="rId7" Type="http://schemas.openxmlformats.org/officeDocument/2006/relationships/image" Target="../media/image118.png"/><Relationship Id="rId8" Type="http://schemas.openxmlformats.org/officeDocument/2006/relationships/image" Target="../media/image119.png"/></Relationships>
</file>

<file path=ppt/slides/_rels/slide51.xml.rels><?xml version="1.0" encoding="UTF-8" standalone="yes"?><Relationships xmlns="http://schemas.openxmlformats.org/package/2006/relationships"><Relationship Id="rId10" Type="http://schemas.openxmlformats.org/officeDocument/2006/relationships/image" Target="../media/image141.png"/><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127.png"/><Relationship Id="rId4" Type="http://schemas.openxmlformats.org/officeDocument/2006/relationships/image" Target="../media/image131.png"/><Relationship Id="rId9" Type="http://schemas.openxmlformats.org/officeDocument/2006/relationships/image" Target="../media/image139.png"/><Relationship Id="rId5" Type="http://schemas.openxmlformats.org/officeDocument/2006/relationships/image" Target="../media/image134.png"/><Relationship Id="rId6" Type="http://schemas.openxmlformats.org/officeDocument/2006/relationships/image" Target="../media/image137.png"/><Relationship Id="rId7" Type="http://schemas.openxmlformats.org/officeDocument/2006/relationships/image" Target="../media/image132.png"/><Relationship Id="rId8" Type="http://schemas.openxmlformats.org/officeDocument/2006/relationships/image" Target="../media/image1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0" Type="http://schemas.openxmlformats.org/officeDocument/2006/relationships/image" Target="../media/image137.png"/><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116.png"/><Relationship Id="rId4" Type="http://schemas.openxmlformats.org/officeDocument/2006/relationships/image" Target="../media/image122.png"/><Relationship Id="rId9" Type="http://schemas.openxmlformats.org/officeDocument/2006/relationships/image" Target="../media/image134.png"/><Relationship Id="rId5" Type="http://schemas.openxmlformats.org/officeDocument/2006/relationships/image" Target="../media/image119.png"/><Relationship Id="rId6" Type="http://schemas.openxmlformats.org/officeDocument/2006/relationships/image" Target="../media/image125.png"/><Relationship Id="rId7" Type="http://schemas.openxmlformats.org/officeDocument/2006/relationships/image" Target="../media/image124.png"/><Relationship Id="rId8" Type="http://schemas.openxmlformats.org/officeDocument/2006/relationships/image" Target="../media/image1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116.png"/><Relationship Id="rId4" Type="http://schemas.openxmlformats.org/officeDocument/2006/relationships/image" Target="../media/image136.png"/><Relationship Id="rId5" Type="http://schemas.openxmlformats.org/officeDocument/2006/relationships/image" Target="../media/image138.png"/><Relationship Id="rId6" Type="http://schemas.openxmlformats.org/officeDocument/2006/relationships/image" Target="../media/image125.png"/><Relationship Id="rId7" Type="http://schemas.openxmlformats.org/officeDocument/2006/relationships/image" Target="../media/image1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9.xml"/><Relationship Id="rId3" Type="http://schemas.openxmlformats.org/officeDocument/2006/relationships/image" Target="../media/image1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0.xml"/><Relationship Id="rId3" Type="http://schemas.openxmlformats.org/officeDocument/2006/relationships/image" Target="../media/image1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1.xml"/><Relationship Id="rId3" Type="http://schemas.openxmlformats.org/officeDocument/2006/relationships/image" Target="../media/image1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 Id="rId3" Type="http://schemas.openxmlformats.org/officeDocument/2006/relationships/image" Target="../media/image1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3.xml"/><Relationship Id="rId3" Type="http://schemas.openxmlformats.org/officeDocument/2006/relationships/image" Target="../media/image143.jpg"/><Relationship Id="rId4" Type="http://schemas.openxmlformats.org/officeDocument/2006/relationships/image" Target="../media/image144.png"/><Relationship Id="rId5" Type="http://schemas.openxmlformats.org/officeDocument/2006/relationships/image" Target="../media/image146.png"/><Relationship Id="rId6" Type="http://schemas.openxmlformats.org/officeDocument/2006/relationships/image" Target="../media/image1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4.xml"/><Relationship Id="rId3" Type="http://schemas.openxmlformats.org/officeDocument/2006/relationships/image" Target="../media/image143.jpg"/><Relationship Id="rId4" Type="http://schemas.openxmlformats.org/officeDocument/2006/relationships/image" Target="../media/image144.png"/><Relationship Id="rId5" Type="http://schemas.openxmlformats.org/officeDocument/2006/relationships/image" Target="../media/image154.png"/><Relationship Id="rId6" Type="http://schemas.openxmlformats.org/officeDocument/2006/relationships/image" Target="../media/image1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5.xml"/><Relationship Id="rId3" Type="http://schemas.openxmlformats.org/officeDocument/2006/relationships/image" Target="../media/image143.jpg"/><Relationship Id="rId4" Type="http://schemas.openxmlformats.org/officeDocument/2006/relationships/image" Target="../media/image144.png"/><Relationship Id="rId5" Type="http://schemas.openxmlformats.org/officeDocument/2006/relationships/image" Target="../media/image155.png"/><Relationship Id="rId6" Type="http://schemas.openxmlformats.org/officeDocument/2006/relationships/image" Target="../media/image1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6.xml"/><Relationship Id="rId3" Type="http://schemas.openxmlformats.org/officeDocument/2006/relationships/image" Target="../media/image148.png"/></Relationships>
</file>

<file path=ppt/slides/_rels/slide67.xml.rels><?xml version="1.0" encoding="UTF-8" standalone="yes"?><Relationships xmlns="http://schemas.openxmlformats.org/package/2006/relationships"><Relationship Id="rId11" Type="http://schemas.openxmlformats.org/officeDocument/2006/relationships/image" Target="../media/image157.png"/><Relationship Id="rId10" Type="http://schemas.openxmlformats.org/officeDocument/2006/relationships/image" Target="../media/image160.png"/><Relationship Id="rId13" Type="http://schemas.openxmlformats.org/officeDocument/2006/relationships/image" Target="../media/image163.png"/><Relationship Id="rId12" Type="http://schemas.openxmlformats.org/officeDocument/2006/relationships/image" Target="../media/image161.png"/><Relationship Id="rId1" Type="http://schemas.openxmlformats.org/officeDocument/2006/relationships/slideLayout" Target="../slideLayouts/slideLayout26.xml"/><Relationship Id="rId2" Type="http://schemas.openxmlformats.org/officeDocument/2006/relationships/notesSlide" Target="../notesSlides/notesSlide67.xml"/><Relationship Id="rId3" Type="http://schemas.openxmlformats.org/officeDocument/2006/relationships/image" Target="../media/image159.png"/><Relationship Id="rId4" Type="http://schemas.openxmlformats.org/officeDocument/2006/relationships/image" Target="../media/image156.png"/><Relationship Id="rId9" Type="http://schemas.openxmlformats.org/officeDocument/2006/relationships/image" Target="../media/image158.png"/><Relationship Id="rId5" Type="http://schemas.openxmlformats.org/officeDocument/2006/relationships/image" Target="../media/image171.png"/><Relationship Id="rId6" Type="http://schemas.openxmlformats.org/officeDocument/2006/relationships/image" Target="../media/image165.png"/><Relationship Id="rId7" Type="http://schemas.openxmlformats.org/officeDocument/2006/relationships/image" Target="../media/image167.png"/><Relationship Id="rId8" Type="http://schemas.openxmlformats.org/officeDocument/2006/relationships/image" Target="../media/image1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8.xml"/><Relationship Id="rId3" Type="http://schemas.openxmlformats.org/officeDocument/2006/relationships/image" Target="../media/image173.png"/><Relationship Id="rId4" Type="http://schemas.openxmlformats.org/officeDocument/2006/relationships/image" Target="../media/image180.png"/><Relationship Id="rId5" Type="http://schemas.openxmlformats.org/officeDocument/2006/relationships/image" Target="../media/image168.png"/><Relationship Id="rId6" Type="http://schemas.openxmlformats.org/officeDocument/2006/relationships/image" Target="../media/image1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1.xml"/><Relationship Id="rId3" Type="http://schemas.openxmlformats.org/officeDocument/2006/relationships/image" Target="../media/image166.png"/><Relationship Id="rId4" Type="http://schemas.openxmlformats.org/officeDocument/2006/relationships/image" Target="../media/image164.png"/><Relationship Id="rId5" Type="http://schemas.openxmlformats.org/officeDocument/2006/relationships/image" Target="../media/image1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2.xml"/><Relationship Id="rId3" Type="http://schemas.openxmlformats.org/officeDocument/2006/relationships/image" Target="../media/image175.png"/><Relationship Id="rId4" Type="http://schemas.openxmlformats.org/officeDocument/2006/relationships/image" Target="../media/image169.png"/><Relationship Id="rId5" Type="http://schemas.openxmlformats.org/officeDocument/2006/relationships/image" Target="../media/image1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3.xml"/><Relationship Id="rId3" Type="http://schemas.openxmlformats.org/officeDocument/2006/relationships/image" Target="../media/image17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4.xml"/><Relationship Id="rId3" Type="http://schemas.openxmlformats.org/officeDocument/2006/relationships/image" Target="../media/image1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8.xml"/><Relationship Id="rId3" Type="http://schemas.openxmlformats.org/officeDocument/2006/relationships/image" Target="../media/image176.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77.png"/><Relationship Id="rId7" Type="http://schemas.openxmlformats.org/officeDocument/2006/relationships/image" Target="../media/image18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9.xml"/><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image" Target="../media/image183.png"/><Relationship Id="rId6" Type="http://schemas.openxmlformats.org/officeDocument/2006/relationships/image" Target="../media/image1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0.xml"/><Relationship Id="rId3" Type="http://schemas.openxmlformats.org/officeDocument/2006/relationships/image" Target="../media/image187.jpg"/><Relationship Id="rId4" Type="http://schemas.openxmlformats.org/officeDocument/2006/relationships/image" Target="../media/image186.jpg"/><Relationship Id="rId9" Type="http://schemas.openxmlformats.org/officeDocument/2006/relationships/image" Target="../media/image192.png"/><Relationship Id="rId5" Type="http://schemas.openxmlformats.org/officeDocument/2006/relationships/image" Target="../media/image188.jpg"/><Relationship Id="rId6" Type="http://schemas.openxmlformats.org/officeDocument/2006/relationships/image" Target="../media/image191.jpg"/><Relationship Id="rId7" Type="http://schemas.openxmlformats.org/officeDocument/2006/relationships/image" Target="../media/image189.jpg"/><Relationship Id="rId8" Type="http://schemas.openxmlformats.org/officeDocument/2006/relationships/image" Target="../media/image190.jpg"/></Relationships>
</file>

<file path=ppt/slides/_rels/slide81.xml.rels><?xml version="1.0" encoding="UTF-8" standalone="yes"?><Relationships xmlns="http://schemas.openxmlformats.org/package/2006/relationships"><Relationship Id="rId10" Type="http://schemas.openxmlformats.org/officeDocument/2006/relationships/image" Target="../media/image186.jpg"/><Relationship Id="rId1" Type="http://schemas.openxmlformats.org/officeDocument/2006/relationships/slideLayout" Target="../slideLayouts/slideLayout31.xml"/><Relationship Id="rId2" Type="http://schemas.openxmlformats.org/officeDocument/2006/relationships/notesSlide" Target="../notesSlides/notesSlide81.xml"/><Relationship Id="rId3" Type="http://schemas.openxmlformats.org/officeDocument/2006/relationships/image" Target="../media/image184.png"/><Relationship Id="rId4" Type="http://schemas.openxmlformats.org/officeDocument/2006/relationships/image" Target="../media/image183.png"/><Relationship Id="rId9" Type="http://schemas.openxmlformats.org/officeDocument/2006/relationships/image" Target="../media/image187.jpg"/><Relationship Id="rId5" Type="http://schemas.openxmlformats.org/officeDocument/2006/relationships/image" Target="../media/image185.png"/><Relationship Id="rId6" Type="http://schemas.openxmlformats.org/officeDocument/2006/relationships/image" Target="../media/image193.png"/><Relationship Id="rId7" Type="http://schemas.openxmlformats.org/officeDocument/2006/relationships/image" Target="../media/image192.png"/><Relationship Id="rId8" Type="http://schemas.openxmlformats.org/officeDocument/2006/relationships/image" Target="../media/image18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2.xml"/><Relationship Id="rId3" Type="http://schemas.openxmlformats.org/officeDocument/2006/relationships/image" Target="../media/image197.png"/><Relationship Id="rId4" Type="http://schemas.openxmlformats.org/officeDocument/2006/relationships/image" Target="../media/image195.png"/><Relationship Id="rId5" Type="http://schemas.openxmlformats.org/officeDocument/2006/relationships/image" Target="../media/image196.png"/><Relationship Id="rId6" Type="http://schemas.openxmlformats.org/officeDocument/2006/relationships/image" Target="../media/image194.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3.xml"/><Relationship Id="rId3" Type="http://schemas.openxmlformats.org/officeDocument/2006/relationships/image" Target="../media/image195.png"/><Relationship Id="rId4" Type="http://schemas.openxmlformats.org/officeDocument/2006/relationships/image" Target="../media/image197.png"/><Relationship Id="rId5" Type="http://schemas.openxmlformats.org/officeDocument/2006/relationships/image" Target="../media/image196.png"/><Relationship Id="rId6" Type="http://schemas.openxmlformats.org/officeDocument/2006/relationships/image" Target="../media/image194.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4.xml"/><Relationship Id="rId3" Type="http://schemas.openxmlformats.org/officeDocument/2006/relationships/image" Target="../media/image19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771525" y="1562100"/>
            <a:ext cx="8309400" cy="3195600"/>
          </a:xfrm>
          <a:prstGeom prst="rect">
            <a:avLst/>
          </a:prstGeom>
          <a:noFill/>
          <a:ln>
            <a:noFill/>
          </a:ln>
        </p:spPr>
        <p:txBody>
          <a:bodyPr anchorCtr="0" anchor="t" bIns="0" lIns="0" rIns="0" tIns="0">
            <a:noAutofit/>
          </a:bodyPr>
          <a:lstStyle/>
          <a:p>
            <a:pPr indent="0" lvl="0" marL="0" marR="0" rtl="0" algn="l">
              <a:lnSpc>
                <a:spcPct val="109259"/>
              </a:lnSpc>
              <a:spcBef>
                <a:spcPts val="0"/>
              </a:spcBef>
              <a:spcAft>
                <a:spcPts val="0"/>
              </a:spcAft>
              <a:buClr>
                <a:schemeClr val="dk1"/>
              </a:buClr>
              <a:buSzPct val="25000"/>
              <a:buFont typeface="Arial"/>
              <a:buNone/>
            </a:pPr>
            <a:r>
              <a:rPr lang="en-US" sz="3600"/>
              <a:t>Spring 2016 Leadership Conference - </a:t>
            </a:r>
          </a:p>
          <a:p>
            <a:pPr indent="0" lvl="0" marL="0" marR="0" rtl="0" algn="l">
              <a:lnSpc>
                <a:spcPct val="109259"/>
              </a:lnSpc>
              <a:spcBef>
                <a:spcPts val="0"/>
              </a:spcBef>
              <a:spcAft>
                <a:spcPts val="0"/>
              </a:spcAft>
              <a:buClr>
                <a:schemeClr val="dk1"/>
              </a:buClr>
              <a:buSzPct val="25000"/>
              <a:buFont typeface="Arial"/>
              <a:buNone/>
            </a:pPr>
            <a:r>
              <a:rPr lang="en-US" sz="4400"/>
              <a:t>Style Exercise Share Out</a:t>
            </a:r>
            <a:br>
              <a:rPr b="0" i="0" lang="en-US" sz="5400" u="none" cap="none" strike="noStrike">
                <a:solidFill>
                  <a:schemeClr val="dk1"/>
                </a:solidFill>
                <a:latin typeface="Arial"/>
                <a:ea typeface="Arial"/>
                <a:cs typeface="Arial"/>
                <a:sym typeface="Arial"/>
              </a:rPr>
            </a:br>
            <a:br>
              <a:rPr b="0" i="0" lang="en-US" sz="5400" u="none" cap="none" strike="noStrike">
                <a:solidFill>
                  <a:schemeClr val="dk1"/>
                </a:solidFill>
                <a:latin typeface="Arial"/>
                <a:ea typeface="Arial"/>
                <a:cs typeface="Arial"/>
                <a:sym typeface="Arial"/>
              </a:rPr>
            </a:br>
            <a:r>
              <a:rPr b="0" i="0" lang="en-US" sz="5400" u="none" cap="none" strike="noStrike">
                <a:solidFill>
                  <a:schemeClr val="dk1"/>
                </a:solidFill>
                <a:latin typeface="Arial"/>
                <a:ea typeface="Arial"/>
                <a:cs typeface="Arial"/>
                <a:sym typeface="Arial"/>
              </a:rPr>
              <a:t> </a:t>
            </a:r>
            <a:br>
              <a:rPr b="0" i="0" lang="en-US" sz="5400" u="none" cap="none" strike="noStrike">
                <a:solidFill>
                  <a:schemeClr val="dk1"/>
                </a:solidFill>
                <a:latin typeface="Arial"/>
                <a:ea typeface="Arial"/>
                <a:cs typeface="Arial"/>
                <a:sym typeface="Arial"/>
              </a:rPr>
            </a:br>
          </a:p>
        </p:txBody>
      </p:sp>
      <p:sp>
        <p:nvSpPr>
          <p:cNvPr id="216" name="Shape 216"/>
          <p:cNvSpPr txBox="1"/>
          <p:nvPr>
            <p:ph idx="1" type="body"/>
          </p:nvPr>
        </p:nvSpPr>
        <p:spPr>
          <a:xfrm>
            <a:off x="858837" y="6097587"/>
            <a:ext cx="4986337" cy="290512"/>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dk1"/>
              </a:buClr>
              <a:buSzPct val="25000"/>
              <a:buFont typeface="Arial"/>
              <a:buNone/>
            </a:pPr>
            <a:r>
              <a:rPr lang="en-US"/>
              <a:t>March 2016</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2. Lifestyle Images </a:t>
            </a:r>
          </a:p>
        </p:txBody>
      </p:sp>
      <p:sp>
        <p:nvSpPr>
          <p:cNvPr id="293" name="Shape 293"/>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254000" lvl="0" marL="342900" marR="0" rtl="0" algn="l">
              <a:spcBef>
                <a:spcPts val="0"/>
              </a:spcBef>
              <a:spcAft>
                <a:spcPts val="0"/>
              </a:spcAft>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Choose images that represent your life</a:t>
            </a:r>
          </a:p>
          <a:p>
            <a:pPr indent="0" lvl="0" marL="0" marR="0" rtl="0" algn="l">
              <a:spcBef>
                <a:spcPts val="640"/>
              </a:spcBef>
              <a:buClr>
                <a:schemeClr val="dk1"/>
              </a:buClr>
              <a:buSzPct val="25000"/>
              <a:buFont typeface="Arial"/>
              <a:buNone/>
            </a:pPr>
            <a:r>
              <a:t/>
            </a:r>
            <a:endParaRPr b="0" i="0" sz="3200" u="none" cap="none" strike="noStrike">
              <a:solidFill>
                <a:schemeClr val="dk1"/>
              </a:solidFill>
              <a:latin typeface="Calibri"/>
              <a:ea typeface="Calibri"/>
              <a:cs typeface="Calibri"/>
              <a:sym typeface="Calibri"/>
            </a:endParaRPr>
          </a:p>
        </p:txBody>
      </p:sp>
      <p:pic>
        <p:nvPicPr>
          <p:cNvPr id="294" name="Shape 294"/>
          <p:cNvPicPr preferRelativeResize="0"/>
          <p:nvPr/>
        </p:nvPicPr>
        <p:blipFill rotWithShape="1">
          <a:blip r:embed="rId3">
            <a:alphaModFix/>
          </a:blip>
          <a:srcRect b="0" l="0" r="0" t="0"/>
          <a:stretch/>
        </p:blipFill>
        <p:spPr>
          <a:xfrm>
            <a:off x="3103350" y="2118590"/>
            <a:ext cx="2937300" cy="2937300"/>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3. Work Environment</a:t>
            </a:r>
          </a:p>
        </p:txBody>
      </p:sp>
      <p:sp>
        <p:nvSpPr>
          <p:cNvPr id="300" name="Shape 300"/>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254000" lvl="0" marL="342900" marR="0" rtl="0" algn="l">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Choose a picture(s) that best describes your work environment</a:t>
            </a:r>
          </a:p>
        </p:txBody>
      </p:sp>
      <p:pic>
        <p:nvPicPr>
          <p:cNvPr id="301" name="Shape 301"/>
          <p:cNvPicPr preferRelativeResize="0"/>
          <p:nvPr/>
        </p:nvPicPr>
        <p:blipFill rotWithShape="1">
          <a:blip r:embed="rId3">
            <a:alphaModFix/>
          </a:blip>
          <a:srcRect b="0" l="0" r="0" t="0"/>
          <a:stretch/>
        </p:blipFill>
        <p:spPr>
          <a:xfrm>
            <a:off x="3104388" y="2212566"/>
            <a:ext cx="2935200" cy="293520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4. Mood Board</a:t>
            </a:r>
          </a:p>
        </p:txBody>
      </p:sp>
      <p:sp>
        <p:nvSpPr>
          <p:cNvPr id="307" name="Shape 307"/>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254000" lvl="0" marL="342900" marR="0" rtl="0" algn="l">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Choose a picture(s) that resonates with you</a:t>
            </a:r>
          </a:p>
        </p:txBody>
      </p:sp>
      <p:pic>
        <p:nvPicPr>
          <p:cNvPr id="308" name="Shape 308"/>
          <p:cNvPicPr preferRelativeResize="0"/>
          <p:nvPr/>
        </p:nvPicPr>
        <p:blipFill rotWithShape="1">
          <a:blip r:embed="rId3">
            <a:alphaModFix/>
          </a:blip>
          <a:srcRect b="0" l="0" r="0" t="0"/>
          <a:stretch/>
        </p:blipFill>
        <p:spPr>
          <a:xfrm>
            <a:off x="3104388" y="2212575"/>
            <a:ext cx="2935200" cy="293520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sp>
        <p:nvSpPr>
          <p:cNvPr id="313" name="Shape 313"/>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5. Brands</a:t>
            </a:r>
          </a:p>
        </p:txBody>
      </p:sp>
      <p:sp>
        <p:nvSpPr>
          <p:cNvPr id="314" name="Shape 314"/>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254000" lvl="0" marL="342900" marR="0" rtl="0" algn="l">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Choose what brands you shop and/or like</a:t>
            </a:r>
          </a:p>
        </p:txBody>
      </p:sp>
      <p:pic>
        <p:nvPicPr>
          <p:cNvPr id="315" name="Shape 315"/>
          <p:cNvPicPr preferRelativeResize="0"/>
          <p:nvPr/>
        </p:nvPicPr>
        <p:blipFill rotWithShape="1">
          <a:blip r:embed="rId3">
            <a:alphaModFix/>
          </a:blip>
          <a:srcRect b="0" l="0" r="0" t="0"/>
          <a:stretch/>
        </p:blipFill>
        <p:spPr>
          <a:xfrm>
            <a:off x="3104388" y="2148343"/>
            <a:ext cx="2935200" cy="29352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6. Specific Pieces</a:t>
            </a:r>
          </a:p>
        </p:txBody>
      </p:sp>
      <p:sp>
        <p:nvSpPr>
          <p:cNvPr id="321" name="Shape 321"/>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254000" lvl="0" marL="342900" marR="0" rtl="0" algn="l">
              <a:spcBef>
                <a:spcPts val="0"/>
              </a:spcBef>
              <a:buClr>
                <a:schemeClr val="dk1"/>
              </a:buClr>
              <a:buSzPct val="100000"/>
              <a:buFont typeface="Arial"/>
              <a:buChar char="•"/>
            </a:pPr>
            <a:r>
              <a:rPr b="0" i="0" lang="en-US" sz="1800" u="none" cap="none" strike="noStrike">
                <a:solidFill>
                  <a:schemeClr val="dk1"/>
                </a:solidFill>
                <a:latin typeface="Calibri"/>
                <a:ea typeface="Calibri"/>
                <a:cs typeface="Calibri"/>
                <a:sym typeface="Calibri"/>
              </a:rPr>
              <a:t>Choose item(s) that resonate with you</a:t>
            </a:r>
          </a:p>
        </p:txBody>
      </p:sp>
      <p:pic>
        <p:nvPicPr>
          <p:cNvPr id="322" name="Shape 322"/>
          <p:cNvPicPr preferRelativeResize="0"/>
          <p:nvPr/>
        </p:nvPicPr>
        <p:blipFill rotWithShape="1">
          <a:blip r:embed="rId3">
            <a:alphaModFix/>
          </a:blip>
          <a:srcRect b="0" l="0" r="0" t="0"/>
          <a:stretch/>
        </p:blipFill>
        <p:spPr>
          <a:xfrm>
            <a:off x="3104388" y="2121342"/>
            <a:ext cx="2935200" cy="293520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7. Internal Pinterest Page</a:t>
            </a:r>
          </a:p>
        </p:txBody>
      </p:sp>
      <p:pic>
        <p:nvPicPr>
          <p:cNvPr id="328" name="Shape 328"/>
          <p:cNvPicPr preferRelativeResize="0"/>
          <p:nvPr/>
        </p:nvPicPr>
        <p:blipFill>
          <a:blip r:embed="rId3">
            <a:alphaModFix/>
          </a:blip>
          <a:stretch>
            <a:fillRect/>
          </a:stretch>
        </p:blipFill>
        <p:spPr>
          <a:xfrm>
            <a:off x="2569762" y="1518700"/>
            <a:ext cx="4004475" cy="4004475"/>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923925" y="917575"/>
            <a:ext cx="7764600" cy="18414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a:t>Team 2</a:t>
            </a:r>
          </a:p>
          <a:p>
            <a:pPr indent="0" lvl="0" marL="0" marR="0" rtl="0" algn="l">
              <a:lnSpc>
                <a:spcPct val="100000"/>
              </a:lnSpc>
              <a:spcBef>
                <a:spcPts val="0"/>
              </a:spcBef>
              <a:spcAft>
                <a:spcPts val="0"/>
              </a:spcAft>
              <a:buClr>
                <a:schemeClr val="lt1"/>
              </a:buClr>
              <a:buSzPct val="25000"/>
              <a:buFont typeface="Arial"/>
              <a:buNone/>
            </a:pPr>
            <a:r>
              <a:t/>
            </a:r>
            <a:endParaRPr sz="1400"/>
          </a:p>
          <a:p>
            <a:pPr indent="0" lvl="0" marL="0" marR="0" rtl="0" algn="l">
              <a:lnSpc>
                <a:spcPct val="100000"/>
              </a:lnSpc>
              <a:spcBef>
                <a:spcPts val="0"/>
              </a:spcBef>
              <a:spcAft>
                <a:spcPts val="0"/>
              </a:spcAft>
              <a:buClr>
                <a:schemeClr val="lt1"/>
              </a:buClr>
              <a:buSzPct val="25000"/>
              <a:buFont typeface="Arial"/>
              <a:buNone/>
            </a:pPr>
            <a:r>
              <a:rPr lang="en-US" sz="2400"/>
              <a:t>Windy Cumberbatch</a:t>
            </a:r>
          </a:p>
          <a:p>
            <a:pPr indent="0" lvl="0" marL="0" marR="0" rtl="0" algn="l">
              <a:lnSpc>
                <a:spcPct val="100000"/>
              </a:lnSpc>
              <a:spcBef>
                <a:spcPts val="0"/>
              </a:spcBef>
              <a:spcAft>
                <a:spcPts val="0"/>
              </a:spcAft>
              <a:buClr>
                <a:schemeClr val="lt1"/>
              </a:buClr>
              <a:buSzPct val="25000"/>
              <a:buFont typeface="Arial"/>
              <a:buNone/>
            </a:pPr>
            <a:r>
              <a:rPr lang="en-US" sz="2400"/>
              <a:t>Serena Chen</a:t>
            </a:r>
          </a:p>
          <a:p>
            <a:pPr indent="0" lvl="0" marL="0" marR="0" rtl="0" algn="l">
              <a:lnSpc>
                <a:spcPct val="100000"/>
              </a:lnSpc>
              <a:spcBef>
                <a:spcPts val="0"/>
              </a:spcBef>
              <a:spcAft>
                <a:spcPts val="0"/>
              </a:spcAft>
              <a:buClr>
                <a:schemeClr val="lt1"/>
              </a:buClr>
              <a:buSzPct val="25000"/>
              <a:buFont typeface="Arial"/>
              <a:buNone/>
            </a:pPr>
            <a:r>
              <a:rPr lang="en-US" sz="2400"/>
              <a:t>Natalie Wood</a:t>
            </a:r>
          </a:p>
          <a:p>
            <a:pPr indent="0" lvl="0" marL="0" marR="0" rtl="0" algn="l">
              <a:lnSpc>
                <a:spcPct val="100000"/>
              </a:lnSpc>
              <a:spcBef>
                <a:spcPts val="0"/>
              </a:spcBef>
              <a:spcAft>
                <a:spcPts val="0"/>
              </a:spcAft>
              <a:buClr>
                <a:schemeClr val="lt1"/>
              </a:buClr>
              <a:buSzPct val="25000"/>
              <a:buFont typeface="Arial"/>
              <a:buNone/>
            </a:pPr>
            <a:r>
              <a:rPr lang="en-US" sz="2400"/>
              <a:t>Jess Taylor</a:t>
            </a:r>
          </a:p>
          <a:p>
            <a:pPr indent="0" lvl="0" marL="0" marR="0" rtl="0" algn="l">
              <a:lnSpc>
                <a:spcPct val="100000"/>
              </a:lnSpc>
              <a:spcBef>
                <a:spcPts val="0"/>
              </a:spcBef>
              <a:spcAft>
                <a:spcPts val="0"/>
              </a:spcAft>
              <a:buClr>
                <a:schemeClr val="lt1"/>
              </a:buClr>
              <a:buSzPct val="25000"/>
              <a:buFont typeface="Arial"/>
              <a:buNone/>
            </a:pPr>
            <a:r>
              <a:rPr lang="en-US" sz="2400"/>
              <a:t>Laurie Hartt</a:t>
            </a:r>
          </a:p>
          <a:p>
            <a:pPr indent="0" lvl="0" marL="0" marR="0" rtl="0" algn="l">
              <a:lnSpc>
                <a:spcPct val="100000"/>
              </a:lnSpc>
              <a:spcBef>
                <a:spcPts val="0"/>
              </a:spcBef>
              <a:spcAft>
                <a:spcPts val="0"/>
              </a:spcAft>
              <a:buClr>
                <a:schemeClr val="lt1"/>
              </a:buClr>
              <a:buSzPct val="25000"/>
              <a:buFont typeface="Arial"/>
              <a:buNone/>
            </a:pPr>
            <a:r>
              <a:rPr lang="en-US" sz="2400"/>
              <a:t>Cheryl Walker</a:t>
            </a:r>
          </a:p>
          <a:p>
            <a:pPr indent="0" lvl="0" marL="0" marR="0" rtl="0" algn="l">
              <a:lnSpc>
                <a:spcPct val="100000"/>
              </a:lnSpc>
              <a:spcBef>
                <a:spcPts val="0"/>
              </a:spcBef>
              <a:spcAft>
                <a:spcPts val="0"/>
              </a:spcAft>
              <a:buClr>
                <a:schemeClr val="lt1"/>
              </a:buClr>
              <a:buSzPct val="25000"/>
              <a:buFont typeface="Arial"/>
              <a:buNone/>
            </a:pPr>
            <a:r>
              <a:rPr lang="en-US" sz="2400"/>
              <a:t>Kristen Alexander</a:t>
            </a:r>
          </a:p>
          <a:p>
            <a:pPr indent="0" lvl="0" marL="0" marR="0" rtl="0" algn="l">
              <a:lnSpc>
                <a:spcPct val="100000"/>
              </a:lnSpc>
              <a:spcBef>
                <a:spcPts val="0"/>
              </a:spcBef>
              <a:spcAft>
                <a:spcPts val="0"/>
              </a:spcAft>
              <a:buClr>
                <a:schemeClr val="lt1"/>
              </a:buClr>
              <a:buSzPct val="25000"/>
              <a:buFont typeface="Arial"/>
              <a:buNone/>
            </a:pPr>
            <a:r>
              <a:rPr lang="en-US" sz="2400"/>
              <a:t>Dana Stern</a:t>
            </a:r>
          </a:p>
          <a:p>
            <a:pPr indent="0" lvl="0" marL="0" marR="0" rtl="0" algn="l">
              <a:lnSpc>
                <a:spcPct val="100000"/>
              </a:lnSpc>
              <a:spcBef>
                <a:spcPts val="0"/>
              </a:spcBef>
              <a:spcAft>
                <a:spcPts val="0"/>
              </a:spcAft>
              <a:buClr>
                <a:schemeClr val="lt1"/>
              </a:buClr>
              <a:buSzPct val="25000"/>
              <a:buFont typeface="Arial"/>
              <a:buNone/>
            </a:pPr>
            <a:r>
              <a:rPr lang="en-US" sz="2400"/>
              <a:t>Raquel Shank</a:t>
            </a:r>
          </a:p>
        </p:txBody>
      </p:sp>
      <p:sp>
        <p:nvSpPr>
          <p:cNvPr id="334" name="Shape 334"/>
          <p:cNvSpPr txBox="1"/>
          <p:nvPr/>
        </p:nvSpPr>
        <p:spPr>
          <a:xfrm>
            <a:off x="6553200" y="6526212"/>
            <a:ext cx="2133600" cy="95399"/>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192DC"/>
        </a:solidFill>
      </p:bgPr>
    </p:bg>
    <p:spTree>
      <p:nvGrpSpPr>
        <p:cNvPr id="338" name="Shape 338"/>
        <p:cNvGrpSpPr/>
        <p:nvPr/>
      </p:nvGrpSpPr>
      <p:grpSpPr>
        <a:xfrm>
          <a:off x="0" y="0"/>
          <a:ext cx="0" cy="0"/>
          <a:chOff x="0" y="0"/>
          <a:chExt cx="0" cy="0"/>
        </a:xfrm>
      </p:grpSpPr>
      <p:sp>
        <p:nvSpPr>
          <p:cNvPr id="339" name="Shape 339"/>
          <p:cNvSpPr txBox="1"/>
          <p:nvPr>
            <p:ph type="title"/>
          </p:nvPr>
        </p:nvSpPr>
        <p:spPr>
          <a:xfrm>
            <a:off x="311700" y="593366"/>
            <a:ext cx="8520600" cy="763599"/>
          </a:xfrm>
          <a:prstGeom prst="rect">
            <a:avLst/>
          </a:prstGeom>
        </p:spPr>
        <p:txBody>
          <a:bodyPr anchorCtr="0" anchor="t" bIns="91425" lIns="91425" rIns="91425" tIns="91425">
            <a:noAutofit/>
          </a:bodyPr>
          <a:lstStyle/>
          <a:p>
            <a:pPr lvl="0">
              <a:spcBef>
                <a:spcPts val="0"/>
              </a:spcBef>
              <a:buNone/>
            </a:pPr>
            <a:r>
              <a:rPr lang="en-US">
                <a:latin typeface="Cambria"/>
                <a:ea typeface="Cambria"/>
                <a:cs typeface="Cambria"/>
                <a:sym typeface="Cambria"/>
              </a:rPr>
              <a:t>Style Exercise Ideas-</a:t>
            </a:r>
            <a:r>
              <a:rPr lang="en-US"/>
              <a:t> </a:t>
            </a:r>
            <a:r>
              <a:rPr lang="en-US" sz="1200"/>
              <a:t>I</a:t>
            </a:r>
            <a:r>
              <a:rPr lang="en-US" sz="1200">
                <a:latin typeface="Cambria"/>
                <a:ea typeface="Cambria"/>
                <a:cs typeface="Cambria"/>
                <a:sym typeface="Cambria"/>
              </a:rPr>
              <a:t>deas for updating the client profile on the backend (non client facing)</a:t>
            </a:r>
            <a:r>
              <a:rPr lang="en-US"/>
              <a:t>	</a:t>
            </a:r>
          </a:p>
        </p:txBody>
      </p:sp>
      <p:sp>
        <p:nvSpPr>
          <p:cNvPr id="340" name="Shape 340"/>
          <p:cNvSpPr txBox="1"/>
          <p:nvPr>
            <p:ph idx="1" type="body"/>
          </p:nvPr>
        </p:nvSpPr>
        <p:spPr>
          <a:xfrm>
            <a:off x="311700" y="1536633"/>
            <a:ext cx="8520600" cy="4555200"/>
          </a:xfrm>
          <a:prstGeom prst="rect">
            <a:avLst/>
          </a:prstGeom>
        </p:spPr>
        <p:txBody>
          <a:bodyPr anchorCtr="0" anchor="t" bIns="91425" lIns="91425" rIns="91425" tIns="91425">
            <a:noAutofit/>
          </a:bodyPr>
          <a:lstStyle/>
          <a:p>
            <a:pPr lvl="0" rtl="0">
              <a:spcBef>
                <a:spcPts val="0"/>
              </a:spcBef>
              <a:buNone/>
            </a:pPr>
            <a:r>
              <a:rPr lang="en-US"/>
              <a:t>1-	</a:t>
            </a:r>
            <a:r>
              <a:rPr lang="en-US" sz="1400">
                <a:latin typeface="Cambria"/>
                <a:ea typeface="Cambria"/>
                <a:cs typeface="Cambria"/>
                <a:sym typeface="Cambria"/>
              </a:rPr>
              <a:t>At checkout, based on the client’s purchases, the algorithm will suggest pieces for her next Fix.  The client to say yes/no to the suggested options.</a:t>
            </a:r>
          </a:p>
          <a:p>
            <a:pPr lvl="0" rtl="0">
              <a:spcBef>
                <a:spcPts val="0"/>
              </a:spcBef>
              <a:buNone/>
            </a:pPr>
            <a:r>
              <a:rPr lang="en-US" sz="1400">
                <a:latin typeface="Cambria"/>
                <a:ea typeface="Cambria"/>
                <a:cs typeface="Cambria"/>
                <a:sym typeface="Cambria"/>
              </a:rPr>
              <a:t>2-	Allow the client to pin pictures from their Pinterest Board of things they would not wear-to give us a better understanding of their style.</a:t>
            </a:r>
          </a:p>
          <a:p>
            <a:pPr lvl="0">
              <a:spcBef>
                <a:spcPts val="0"/>
              </a:spcBef>
              <a:buNone/>
            </a:pPr>
            <a:r>
              <a:rPr lang="en-US" sz="1400">
                <a:latin typeface="Cambria"/>
                <a:ea typeface="Cambria"/>
                <a:cs typeface="Cambria"/>
                <a:sym typeface="Cambria"/>
              </a:rPr>
              <a:t>3-	At checkout, around every third Fix, add an option that would prompt the client to automatically update their style profile and/or Pinterest.</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593366"/>
            <a:ext cx="8520600" cy="763599"/>
          </a:xfrm>
          <a:prstGeom prst="rect">
            <a:avLst/>
          </a:prstGeom>
        </p:spPr>
        <p:txBody>
          <a:bodyPr anchorCtr="0" anchor="t" bIns="91425" lIns="91425" rIns="91425" tIns="91425">
            <a:noAutofit/>
          </a:bodyPr>
          <a:lstStyle/>
          <a:p>
            <a:pPr lvl="0">
              <a:spcBef>
                <a:spcPts val="0"/>
              </a:spcBef>
              <a:buNone/>
            </a:pPr>
            <a:r>
              <a:rPr lang="en-US">
                <a:latin typeface="Cambria"/>
                <a:ea typeface="Cambria"/>
                <a:cs typeface="Cambria"/>
                <a:sym typeface="Cambria"/>
              </a:rPr>
              <a:t>Denim Styles</a:t>
            </a:r>
          </a:p>
        </p:txBody>
      </p:sp>
      <p:sp>
        <p:nvSpPr>
          <p:cNvPr id="346" name="Shape 346"/>
          <p:cNvSpPr txBox="1"/>
          <p:nvPr>
            <p:ph idx="1" type="body"/>
          </p:nvPr>
        </p:nvSpPr>
        <p:spPr>
          <a:xfrm>
            <a:off x="311700" y="1536633"/>
            <a:ext cx="8520600" cy="4555200"/>
          </a:xfrm>
          <a:prstGeom prst="rect">
            <a:avLst/>
          </a:prstGeom>
        </p:spPr>
        <p:txBody>
          <a:bodyPr anchorCtr="0" anchor="t" bIns="91425" lIns="91425" rIns="91425" tIns="91425">
            <a:noAutofit/>
          </a:bodyPr>
          <a:lstStyle/>
          <a:p>
            <a:pPr lvl="0" rtl="0">
              <a:spcBef>
                <a:spcPts val="0"/>
              </a:spcBef>
              <a:buNone/>
            </a:pPr>
            <a:r>
              <a:rPr lang="en-US">
                <a:latin typeface="Cambria"/>
                <a:ea typeface="Cambria"/>
                <a:cs typeface="Cambria"/>
                <a:sym typeface="Cambria"/>
              </a:rPr>
              <a:t>Which of these denim styles are you most likely to wear: </a:t>
            </a:r>
            <a:r>
              <a:rPr lang="en-US" sz="1400">
                <a:latin typeface="Cambria"/>
                <a:ea typeface="Cambria"/>
                <a:cs typeface="Cambria"/>
                <a:sym typeface="Cambria"/>
              </a:rPr>
              <a:t>(Check all that apply)</a:t>
            </a:r>
          </a:p>
          <a:p>
            <a:pPr lvl="0" rtl="0">
              <a:spcBef>
                <a:spcPts val="0"/>
              </a:spcBef>
              <a:buNone/>
            </a:pPr>
            <a:r>
              <a:t/>
            </a:r>
            <a:endParaRPr/>
          </a:p>
          <a:p>
            <a:pPr lvl="0">
              <a:spcBef>
                <a:spcPts val="0"/>
              </a:spcBef>
              <a:buNone/>
            </a:pPr>
            <a:r>
              <a:rPr lang="en-US"/>
              <a:t>	</a:t>
            </a:r>
          </a:p>
        </p:txBody>
      </p:sp>
      <p:pic>
        <p:nvPicPr>
          <p:cNvPr id="347" name="Shape 347"/>
          <p:cNvPicPr preferRelativeResize="0"/>
          <p:nvPr/>
        </p:nvPicPr>
        <p:blipFill>
          <a:blip r:embed="rId3">
            <a:alphaModFix/>
          </a:blip>
          <a:stretch>
            <a:fillRect/>
          </a:stretch>
        </p:blipFill>
        <p:spPr>
          <a:xfrm>
            <a:off x="432074" y="2084833"/>
            <a:ext cx="966950" cy="1426465"/>
          </a:xfrm>
          <a:prstGeom prst="rect">
            <a:avLst/>
          </a:prstGeom>
          <a:noFill/>
          <a:ln>
            <a:noFill/>
          </a:ln>
        </p:spPr>
      </p:pic>
      <p:sp>
        <p:nvSpPr>
          <p:cNvPr id="348" name="Shape 348"/>
          <p:cNvSpPr txBox="1"/>
          <p:nvPr/>
        </p:nvSpPr>
        <p:spPr>
          <a:xfrm>
            <a:off x="1399025" y="2180833"/>
            <a:ext cx="5925300" cy="921600"/>
          </a:xfrm>
          <a:prstGeom prst="rect">
            <a:avLst/>
          </a:prstGeom>
          <a:noFill/>
          <a:ln>
            <a:noFill/>
          </a:ln>
        </p:spPr>
        <p:txBody>
          <a:bodyPr anchorCtr="0" anchor="t" bIns="91425" lIns="91425" rIns="91425" tIns="91425">
            <a:noAutofit/>
          </a:bodyPr>
          <a:lstStyle/>
          <a:p>
            <a:pPr lvl="0">
              <a:spcBef>
                <a:spcPts val="0"/>
              </a:spcBef>
              <a:buNone/>
            </a:pPr>
            <a:r>
              <a:rPr lang="en-US"/>
              <a:t>Skinny</a:t>
            </a:r>
            <a:r>
              <a:rPr lang="en-US"/>
              <a:t> </a:t>
            </a:r>
          </a:p>
        </p:txBody>
      </p:sp>
      <p:sp>
        <p:nvSpPr>
          <p:cNvPr id="349" name="Shape 349"/>
          <p:cNvSpPr/>
          <p:nvPr/>
        </p:nvSpPr>
        <p:spPr>
          <a:xfrm>
            <a:off x="2078000" y="2288400"/>
            <a:ext cx="288000" cy="331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50" name="Shape 350"/>
          <p:cNvPicPr preferRelativeResize="0"/>
          <p:nvPr/>
        </p:nvPicPr>
        <p:blipFill>
          <a:blip r:embed="rId4">
            <a:alphaModFix/>
          </a:blip>
          <a:stretch>
            <a:fillRect/>
          </a:stretch>
        </p:blipFill>
        <p:spPr>
          <a:xfrm>
            <a:off x="401212" y="3926300"/>
            <a:ext cx="1028674" cy="1663865"/>
          </a:xfrm>
          <a:prstGeom prst="rect">
            <a:avLst/>
          </a:prstGeom>
          <a:noFill/>
          <a:ln>
            <a:noFill/>
          </a:ln>
        </p:spPr>
      </p:pic>
      <p:sp>
        <p:nvSpPr>
          <p:cNvPr id="351" name="Shape 351"/>
          <p:cNvSpPr txBox="1"/>
          <p:nvPr/>
        </p:nvSpPr>
        <p:spPr>
          <a:xfrm>
            <a:off x="1399025" y="4118350"/>
            <a:ext cx="5925300" cy="921600"/>
          </a:xfrm>
          <a:prstGeom prst="rect">
            <a:avLst/>
          </a:prstGeom>
          <a:noFill/>
          <a:ln>
            <a:noFill/>
          </a:ln>
        </p:spPr>
        <p:txBody>
          <a:bodyPr anchorCtr="0" anchor="t" bIns="91425" lIns="91425" rIns="91425" tIns="91425">
            <a:noAutofit/>
          </a:bodyPr>
          <a:lstStyle/>
          <a:p>
            <a:pPr lvl="0">
              <a:spcBef>
                <a:spcPts val="0"/>
              </a:spcBef>
              <a:buNone/>
            </a:pPr>
            <a:r>
              <a:rPr lang="en-US"/>
              <a:t>Bootcut </a:t>
            </a:r>
          </a:p>
        </p:txBody>
      </p:sp>
      <p:sp>
        <p:nvSpPr>
          <p:cNvPr id="352" name="Shape 352"/>
          <p:cNvSpPr/>
          <p:nvPr/>
        </p:nvSpPr>
        <p:spPr>
          <a:xfrm>
            <a:off x="2211700" y="4181300"/>
            <a:ext cx="288000" cy="411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53" name="Shape 353"/>
          <p:cNvPicPr preferRelativeResize="0"/>
          <p:nvPr/>
        </p:nvPicPr>
        <p:blipFill>
          <a:blip r:embed="rId5">
            <a:alphaModFix/>
          </a:blip>
          <a:stretch>
            <a:fillRect/>
          </a:stretch>
        </p:blipFill>
        <p:spPr>
          <a:xfrm>
            <a:off x="3615875" y="2024433"/>
            <a:ext cx="792099" cy="1426466"/>
          </a:xfrm>
          <a:prstGeom prst="rect">
            <a:avLst/>
          </a:prstGeom>
          <a:noFill/>
          <a:ln>
            <a:noFill/>
          </a:ln>
        </p:spPr>
      </p:pic>
      <p:sp>
        <p:nvSpPr>
          <p:cNvPr id="354" name="Shape 354"/>
          <p:cNvSpPr txBox="1"/>
          <p:nvPr/>
        </p:nvSpPr>
        <p:spPr>
          <a:xfrm>
            <a:off x="4793750" y="2564900"/>
            <a:ext cx="5925300" cy="921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355" name="Shape 355"/>
          <p:cNvSpPr txBox="1"/>
          <p:nvPr/>
        </p:nvSpPr>
        <p:spPr>
          <a:xfrm>
            <a:off x="4454275" y="2180833"/>
            <a:ext cx="5925300" cy="921600"/>
          </a:xfrm>
          <a:prstGeom prst="rect">
            <a:avLst/>
          </a:prstGeom>
          <a:noFill/>
          <a:ln>
            <a:noFill/>
          </a:ln>
        </p:spPr>
        <p:txBody>
          <a:bodyPr anchorCtr="0" anchor="t" bIns="91425" lIns="91425" rIns="91425" tIns="91425">
            <a:noAutofit/>
          </a:bodyPr>
          <a:lstStyle/>
          <a:p>
            <a:pPr lvl="0">
              <a:spcBef>
                <a:spcPts val="0"/>
              </a:spcBef>
              <a:buNone/>
            </a:pPr>
            <a:r>
              <a:rPr lang="en-US"/>
              <a:t>Distressed</a:t>
            </a:r>
          </a:p>
        </p:txBody>
      </p:sp>
      <p:sp>
        <p:nvSpPr>
          <p:cNvPr id="356" name="Shape 356"/>
          <p:cNvSpPr/>
          <p:nvPr/>
        </p:nvSpPr>
        <p:spPr>
          <a:xfrm>
            <a:off x="5513850" y="2248200"/>
            <a:ext cx="329100" cy="411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57" name="Shape 357"/>
          <p:cNvPicPr preferRelativeResize="0"/>
          <p:nvPr/>
        </p:nvPicPr>
        <p:blipFill>
          <a:blip r:embed="rId6">
            <a:alphaModFix/>
          </a:blip>
          <a:stretch>
            <a:fillRect/>
          </a:stretch>
        </p:blipFill>
        <p:spPr>
          <a:xfrm>
            <a:off x="3549425" y="3926300"/>
            <a:ext cx="924999" cy="1663866"/>
          </a:xfrm>
          <a:prstGeom prst="rect">
            <a:avLst/>
          </a:prstGeom>
          <a:noFill/>
          <a:ln>
            <a:noFill/>
          </a:ln>
        </p:spPr>
      </p:pic>
      <p:sp>
        <p:nvSpPr>
          <p:cNvPr id="358" name="Shape 358"/>
          <p:cNvSpPr txBox="1"/>
          <p:nvPr/>
        </p:nvSpPr>
        <p:spPr>
          <a:xfrm>
            <a:off x="4454275" y="4032533"/>
            <a:ext cx="5925300" cy="921600"/>
          </a:xfrm>
          <a:prstGeom prst="rect">
            <a:avLst/>
          </a:prstGeom>
          <a:noFill/>
          <a:ln>
            <a:noFill/>
          </a:ln>
        </p:spPr>
        <p:txBody>
          <a:bodyPr anchorCtr="0" anchor="t" bIns="91425" lIns="91425" rIns="91425" tIns="91425">
            <a:noAutofit/>
          </a:bodyPr>
          <a:lstStyle/>
          <a:p>
            <a:pPr lvl="0">
              <a:spcBef>
                <a:spcPts val="0"/>
              </a:spcBef>
              <a:buNone/>
            </a:pPr>
            <a:r>
              <a:rPr lang="en-US"/>
              <a:t>Boyfriend </a:t>
            </a:r>
          </a:p>
        </p:txBody>
      </p:sp>
      <p:sp>
        <p:nvSpPr>
          <p:cNvPr id="359" name="Shape 359"/>
          <p:cNvSpPr/>
          <p:nvPr/>
        </p:nvSpPr>
        <p:spPr>
          <a:xfrm>
            <a:off x="5380075" y="4118366"/>
            <a:ext cx="288000" cy="411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60" name="Shape 360"/>
          <p:cNvPicPr preferRelativeResize="0"/>
          <p:nvPr/>
        </p:nvPicPr>
        <p:blipFill>
          <a:blip r:embed="rId7">
            <a:alphaModFix/>
          </a:blip>
          <a:stretch>
            <a:fillRect/>
          </a:stretch>
        </p:blipFill>
        <p:spPr>
          <a:xfrm>
            <a:off x="6502300" y="2084849"/>
            <a:ext cx="835807" cy="1581566"/>
          </a:xfrm>
          <a:prstGeom prst="rect">
            <a:avLst/>
          </a:prstGeom>
          <a:noFill/>
          <a:ln>
            <a:noFill/>
          </a:ln>
        </p:spPr>
      </p:pic>
      <p:sp>
        <p:nvSpPr>
          <p:cNvPr id="361" name="Shape 361"/>
          <p:cNvSpPr txBox="1"/>
          <p:nvPr/>
        </p:nvSpPr>
        <p:spPr>
          <a:xfrm>
            <a:off x="7416950" y="2180816"/>
            <a:ext cx="5925300" cy="921600"/>
          </a:xfrm>
          <a:prstGeom prst="rect">
            <a:avLst/>
          </a:prstGeom>
          <a:noFill/>
          <a:ln>
            <a:noFill/>
          </a:ln>
        </p:spPr>
        <p:txBody>
          <a:bodyPr anchorCtr="0" anchor="t" bIns="91425" lIns="91425" rIns="91425" tIns="91425">
            <a:noAutofit/>
          </a:bodyPr>
          <a:lstStyle/>
          <a:p>
            <a:pPr lvl="0">
              <a:spcBef>
                <a:spcPts val="0"/>
              </a:spcBef>
              <a:buNone/>
            </a:pPr>
            <a:r>
              <a:rPr lang="en-US"/>
              <a:t>Straight</a:t>
            </a:r>
          </a:p>
        </p:txBody>
      </p:sp>
      <p:sp>
        <p:nvSpPr>
          <p:cNvPr id="362" name="Shape 362"/>
          <p:cNvSpPr/>
          <p:nvPr/>
        </p:nvSpPr>
        <p:spPr>
          <a:xfrm>
            <a:off x="8219325" y="2248200"/>
            <a:ext cx="329100" cy="411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63" name="Shape 363"/>
          <p:cNvPicPr preferRelativeResize="0"/>
          <p:nvPr/>
        </p:nvPicPr>
        <p:blipFill>
          <a:blip r:embed="rId8">
            <a:alphaModFix/>
          </a:blip>
          <a:stretch>
            <a:fillRect/>
          </a:stretch>
        </p:blipFill>
        <p:spPr>
          <a:xfrm>
            <a:off x="6436725" y="3852983"/>
            <a:ext cx="966949" cy="1810500"/>
          </a:xfrm>
          <a:prstGeom prst="rect">
            <a:avLst/>
          </a:prstGeom>
          <a:noFill/>
          <a:ln>
            <a:noFill/>
          </a:ln>
        </p:spPr>
      </p:pic>
      <p:sp>
        <p:nvSpPr>
          <p:cNvPr id="364" name="Shape 364"/>
          <p:cNvSpPr txBox="1"/>
          <p:nvPr/>
        </p:nvSpPr>
        <p:spPr>
          <a:xfrm>
            <a:off x="7416950" y="4118366"/>
            <a:ext cx="5925300" cy="921600"/>
          </a:xfrm>
          <a:prstGeom prst="rect">
            <a:avLst/>
          </a:prstGeom>
          <a:noFill/>
          <a:ln>
            <a:noFill/>
          </a:ln>
        </p:spPr>
        <p:txBody>
          <a:bodyPr anchorCtr="0" anchor="t" bIns="91425" lIns="91425" rIns="91425" tIns="91425">
            <a:noAutofit/>
          </a:bodyPr>
          <a:lstStyle/>
          <a:p>
            <a:pPr lvl="0">
              <a:spcBef>
                <a:spcPts val="0"/>
              </a:spcBef>
              <a:buNone/>
            </a:pPr>
            <a:r>
              <a:rPr lang="en-US"/>
              <a:t>Flare</a:t>
            </a:r>
          </a:p>
        </p:txBody>
      </p:sp>
      <p:sp>
        <p:nvSpPr>
          <p:cNvPr id="365" name="Shape 365"/>
          <p:cNvSpPr/>
          <p:nvPr/>
        </p:nvSpPr>
        <p:spPr>
          <a:xfrm>
            <a:off x="8034150" y="4147100"/>
            <a:ext cx="329100" cy="480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6" name="Shape 366"/>
          <p:cNvSpPr txBox="1"/>
          <p:nvPr/>
        </p:nvSpPr>
        <p:spPr>
          <a:xfrm>
            <a:off x="1399025" y="5707433"/>
            <a:ext cx="5925300" cy="9216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sp>
        <p:nvSpPr>
          <p:cNvPr id="371" name="Shape 371"/>
          <p:cNvSpPr txBox="1"/>
          <p:nvPr>
            <p:ph type="title"/>
          </p:nvPr>
        </p:nvSpPr>
        <p:spPr>
          <a:xfrm>
            <a:off x="311700" y="593366"/>
            <a:ext cx="8520600" cy="763599"/>
          </a:xfrm>
          <a:prstGeom prst="rect">
            <a:avLst/>
          </a:prstGeom>
        </p:spPr>
        <p:txBody>
          <a:bodyPr anchorCtr="0" anchor="t" bIns="91425" lIns="91425" rIns="91425" tIns="91425">
            <a:noAutofit/>
          </a:bodyPr>
          <a:lstStyle/>
          <a:p>
            <a:pPr lvl="0" rtl="0">
              <a:spcBef>
                <a:spcPts val="0"/>
              </a:spcBef>
              <a:buNone/>
            </a:pPr>
            <a:r>
              <a:rPr lang="en-US">
                <a:latin typeface="Cambria"/>
                <a:ea typeface="Cambria"/>
                <a:cs typeface="Cambria"/>
                <a:sym typeface="Cambria"/>
              </a:rPr>
              <a:t>Seasonal Trends	- </a:t>
            </a:r>
            <a:r>
              <a:rPr lang="en-US" sz="1200">
                <a:latin typeface="Cambria"/>
                <a:ea typeface="Cambria"/>
                <a:cs typeface="Cambria"/>
                <a:sym typeface="Cambria"/>
              </a:rPr>
              <a:t>Which of these trends are you most likely to wear?  (To be updated seasonally)</a:t>
            </a:r>
          </a:p>
          <a:p>
            <a:pPr lvl="0">
              <a:spcBef>
                <a:spcPts val="0"/>
              </a:spcBef>
              <a:buNone/>
            </a:pPr>
            <a:r>
              <a:t/>
            </a:r>
            <a:endParaRPr/>
          </a:p>
        </p:txBody>
      </p:sp>
      <p:sp>
        <p:nvSpPr>
          <p:cNvPr id="372" name="Shape 372"/>
          <p:cNvSpPr txBox="1"/>
          <p:nvPr>
            <p:ph idx="1" type="body"/>
          </p:nvPr>
        </p:nvSpPr>
        <p:spPr>
          <a:xfrm>
            <a:off x="175800" y="1453900"/>
            <a:ext cx="8792400" cy="5211900"/>
          </a:xfrm>
          <a:prstGeom prst="rect">
            <a:avLst/>
          </a:prstGeom>
        </p:spPr>
        <p:txBody>
          <a:bodyPr anchorCtr="0" anchor="t" bIns="91425" lIns="91425" rIns="91425" tIns="91425">
            <a:noAutofit/>
          </a:bodyPr>
          <a:lstStyle/>
          <a:p>
            <a:pPr lvl="0" rtl="0">
              <a:spcBef>
                <a:spcPts val="0"/>
              </a:spcBef>
              <a:buNone/>
            </a:pPr>
            <a:r>
              <a:t/>
            </a:r>
            <a:endParaRPr/>
          </a:p>
          <a:p>
            <a:pPr lvl="0">
              <a:spcBef>
                <a:spcPts val="0"/>
              </a:spcBef>
              <a:buNone/>
            </a:pPr>
            <a:r>
              <a:t/>
            </a:r>
            <a:endParaRPr/>
          </a:p>
        </p:txBody>
      </p:sp>
      <p:pic>
        <p:nvPicPr>
          <p:cNvPr id="373" name="Shape 373"/>
          <p:cNvPicPr preferRelativeResize="0"/>
          <p:nvPr/>
        </p:nvPicPr>
        <p:blipFill>
          <a:blip r:embed="rId3">
            <a:alphaModFix/>
          </a:blip>
          <a:stretch>
            <a:fillRect/>
          </a:stretch>
        </p:blipFill>
        <p:spPr>
          <a:xfrm>
            <a:off x="492099" y="1798133"/>
            <a:ext cx="2633225" cy="1762475"/>
          </a:xfrm>
          <a:prstGeom prst="rect">
            <a:avLst/>
          </a:prstGeom>
          <a:noFill/>
          <a:ln>
            <a:noFill/>
          </a:ln>
        </p:spPr>
      </p:pic>
      <p:pic>
        <p:nvPicPr>
          <p:cNvPr id="374" name="Shape 374"/>
          <p:cNvPicPr preferRelativeResize="0"/>
          <p:nvPr/>
        </p:nvPicPr>
        <p:blipFill>
          <a:blip r:embed="rId4">
            <a:alphaModFix/>
          </a:blip>
          <a:stretch>
            <a:fillRect/>
          </a:stretch>
        </p:blipFill>
        <p:spPr>
          <a:xfrm>
            <a:off x="3224400" y="1729533"/>
            <a:ext cx="2507749" cy="3235799"/>
          </a:xfrm>
          <a:prstGeom prst="rect">
            <a:avLst/>
          </a:prstGeom>
          <a:noFill/>
          <a:ln>
            <a:noFill/>
          </a:ln>
        </p:spPr>
      </p:pic>
      <p:pic>
        <p:nvPicPr>
          <p:cNvPr id="375" name="Shape 375"/>
          <p:cNvPicPr preferRelativeResize="0"/>
          <p:nvPr/>
        </p:nvPicPr>
        <p:blipFill>
          <a:blip r:embed="rId5">
            <a:alphaModFix/>
          </a:blip>
          <a:stretch>
            <a:fillRect/>
          </a:stretch>
        </p:blipFill>
        <p:spPr>
          <a:xfrm>
            <a:off x="5831224" y="1798133"/>
            <a:ext cx="3097899" cy="2446300"/>
          </a:xfrm>
          <a:prstGeom prst="rect">
            <a:avLst/>
          </a:prstGeom>
          <a:noFill/>
          <a:ln>
            <a:noFill/>
          </a:ln>
        </p:spPr>
      </p:pic>
      <p:sp>
        <p:nvSpPr>
          <p:cNvPr id="376" name="Shape 376"/>
          <p:cNvSpPr txBox="1"/>
          <p:nvPr/>
        </p:nvSpPr>
        <p:spPr>
          <a:xfrm>
            <a:off x="819525" y="3599100"/>
            <a:ext cx="5925300" cy="921600"/>
          </a:xfrm>
          <a:prstGeom prst="rect">
            <a:avLst/>
          </a:prstGeom>
          <a:noFill/>
          <a:ln>
            <a:noFill/>
          </a:ln>
        </p:spPr>
        <p:txBody>
          <a:bodyPr anchorCtr="0" anchor="t" bIns="91425" lIns="91425" rIns="91425" tIns="91425">
            <a:noAutofit/>
          </a:bodyPr>
          <a:lstStyle/>
          <a:p>
            <a:pPr lvl="0">
              <a:spcBef>
                <a:spcPts val="0"/>
              </a:spcBef>
              <a:buNone/>
            </a:pPr>
            <a:r>
              <a:rPr lang="en-US"/>
              <a:t>Indigo</a:t>
            </a:r>
          </a:p>
        </p:txBody>
      </p:sp>
      <p:sp>
        <p:nvSpPr>
          <p:cNvPr id="377" name="Shape 377"/>
          <p:cNvSpPr txBox="1"/>
          <p:nvPr/>
        </p:nvSpPr>
        <p:spPr>
          <a:xfrm>
            <a:off x="3337525" y="4850179"/>
            <a:ext cx="5874000" cy="866700"/>
          </a:xfrm>
          <a:prstGeom prst="rect">
            <a:avLst/>
          </a:prstGeom>
          <a:noFill/>
          <a:ln>
            <a:noFill/>
          </a:ln>
        </p:spPr>
        <p:txBody>
          <a:bodyPr anchorCtr="0" anchor="t" bIns="91425" lIns="91425" rIns="91425" tIns="91425">
            <a:noAutofit/>
          </a:bodyPr>
          <a:lstStyle/>
          <a:p>
            <a:pPr lvl="0">
              <a:spcBef>
                <a:spcPts val="0"/>
              </a:spcBef>
              <a:buNone/>
            </a:pPr>
            <a:r>
              <a:rPr lang="en-US"/>
              <a:t>Desert Safari</a:t>
            </a:r>
          </a:p>
        </p:txBody>
      </p:sp>
      <p:sp>
        <p:nvSpPr>
          <p:cNvPr id="378" name="Shape 378"/>
          <p:cNvSpPr/>
          <p:nvPr/>
        </p:nvSpPr>
        <p:spPr>
          <a:xfrm>
            <a:off x="1477925" y="3706950"/>
            <a:ext cx="288000" cy="294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79" name="Shape 379"/>
          <p:cNvSpPr/>
          <p:nvPr/>
        </p:nvSpPr>
        <p:spPr>
          <a:xfrm>
            <a:off x="4663450" y="4965325"/>
            <a:ext cx="288000" cy="294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0" name="Shape 380"/>
          <p:cNvSpPr/>
          <p:nvPr/>
        </p:nvSpPr>
        <p:spPr>
          <a:xfrm>
            <a:off x="7485500" y="4400150"/>
            <a:ext cx="288000" cy="294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81" name="Shape 381"/>
          <p:cNvSpPr txBox="1"/>
          <p:nvPr/>
        </p:nvSpPr>
        <p:spPr>
          <a:xfrm>
            <a:off x="6309350" y="4338025"/>
            <a:ext cx="7900500" cy="921600"/>
          </a:xfrm>
          <a:prstGeom prst="rect">
            <a:avLst/>
          </a:prstGeom>
          <a:noFill/>
          <a:ln>
            <a:noFill/>
          </a:ln>
        </p:spPr>
        <p:txBody>
          <a:bodyPr anchorCtr="0" anchor="t" bIns="91425" lIns="91425" rIns="91425" tIns="91425">
            <a:noAutofit/>
          </a:bodyPr>
          <a:lstStyle/>
          <a:p>
            <a:pPr lvl="0">
              <a:spcBef>
                <a:spcPts val="0"/>
              </a:spcBef>
              <a:buNone/>
            </a:pPr>
            <a:r>
              <a:rPr lang="en-US"/>
              <a:t>Boho Bliss</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765175" y="1385887"/>
            <a:ext cx="7764462" cy="18414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a:t>Your Task</a:t>
            </a:r>
          </a:p>
        </p:txBody>
      </p:sp>
      <p:sp>
        <p:nvSpPr>
          <p:cNvPr id="222" name="Shape 222"/>
          <p:cNvSpPr txBox="1"/>
          <p:nvPr/>
        </p:nvSpPr>
        <p:spPr>
          <a:xfrm>
            <a:off x="6553200" y="6526212"/>
            <a:ext cx="2133599" cy="95250"/>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x="0" y="0"/>
          <a:ext cx="0" cy="0"/>
          <a:chOff x="0" y="0"/>
          <a:chExt cx="0" cy="0"/>
        </a:xfrm>
      </p:grpSpPr>
      <p:sp>
        <p:nvSpPr>
          <p:cNvPr id="386" name="Shape 386"/>
          <p:cNvSpPr txBox="1"/>
          <p:nvPr>
            <p:ph type="title"/>
          </p:nvPr>
        </p:nvSpPr>
        <p:spPr>
          <a:xfrm>
            <a:off x="311700" y="593366"/>
            <a:ext cx="8520600" cy="763599"/>
          </a:xfrm>
          <a:prstGeom prst="rect">
            <a:avLst/>
          </a:prstGeom>
        </p:spPr>
        <p:txBody>
          <a:bodyPr anchorCtr="0" anchor="t" bIns="91425" lIns="91425" rIns="91425" tIns="91425">
            <a:noAutofit/>
          </a:bodyPr>
          <a:lstStyle/>
          <a:p>
            <a:pPr lvl="0">
              <a:spcBef>
                <a:spcPts val="0"/>
              </a:spcBef>
              <a:buNone/>
            </a:pPr>
            <a:r>
              <a:rPr lang="en-US">
                <a:latin typeface="Cambria"/>
                <a:ea typeface="Cambria"/>
                <a:cs typeface="Cambria"/>
                <a:sym typeface="Cambria"/>
              </a:rPr>
              <a:t>Lifestyle- </a:t>
            </a:r>
            <a:r>
              <a:rPr lang="en-US" sz="1100">
                <a:latin typeface="Cambria"/>
                <a:ea typeface="Cambria"/>
                <a:cs typeface="Cambria"/>
                <a:sym typeface="Cambria"/>
              </a:rPr>
              <a:t>To better understand your style, please tell us which you are mostly likely to wear.  (Check all that apply)</a:t>
            </a:r>
          </a:p>
        </p:txBody>
      </p:sp>
      <p:sp>
        <p:nvSpPr>
          <p:cNvPr id="387" name="Shape 387"/>
          <p:cNvSpPr txBox="1"/>
          <p:nvPr>
            <p:ph idx="1" type="body"/>
          </p:nvPr>
        </p:nvSpPr>
        <p:spPr>
          <a:xfrm>
            <a:off x="311700" y="1536633"/>
            <a:ext cx="8520600" cy="5156800"/>
          </a:xfrm>
          <a:prstGeom prst="rect">
            <a:avLst/>
          </a:prstGeom>
        </p:spPr>
        <p:txBody>
          <a:bodyPr anchorCtr="0" anchor="t" bIns="91425" lIns="91425" rIns="91425" tIns="91425">
            <a:noAutofit/>
          </a:bodyPr>
          <a:lstStyle/>
          <a:p>
            <a:pPr lvl="0">
              <a:spcBef>
                <a:spcPts val="0"/>
              </a:spcBef>
              <a:buNone/>
            </a:pPr>
            <a:r>
              <a:t/>
            </a:r>
            <a:endParaRPr sz="1200"/>
          </a:p>
        </p:txBody>
      </p:sp>
      <p:pic>
        <p:nvPicPr>
          <p:cNvPr id="388" name="Shape 388"/>
          <p:cNvPicPr preferRelativeResize="0"/>
          <p:nvPr/>
        </p:nvPicPr>
        <p:blipFill>
          <a:blip r:embed="rId3">
            <a:alphaModFix/>
          </a:blip>
          <a:stretch>
            <a:fillRect/>
          </a:stretch>
        </p:blipFill>
        <p:spPr>
          <a:xfrm>
            <a:off x="413662" y="1563383"/>
            <a:ext cx="3228624" cy="1834549"/>
          </a:xfrm>
          <a:prstGeom prst="rect">
            <a:avLst/>
          </a:prstGeom>
          <a:noFill/>
          <a:ln>
            <a:noFill/>
          </a:ln>
        </p:spPr>
      </p:pic>
      <p:pic>
        <p:nvPicPr>
          <p:cNvPr id="389" name="Shape 389"/>
          <p:cNvPicPr preferRelativeResize="0"/>
          <p:nvPr/>
        </p:nvPicPr>
        <p:blipFill>
          <a:blip r:embed="rId4">
            <a:alphaModFix/>
          </a:blip>
          <a:stretch>
            <a:fillRect/>
          </a:stretch>
        </p:blipFill>
        <p:spPr>
          <a:xfrm>
            <a:off x="4894549" y="1600166"/>
            <a:ext cx="3319134" cy="1882199"/>
          </a:xfrm>
          <a:prstGeom prst="rect">
            <a:avLst/>
          </a:prstGeom>
          <a:noFill/>
          <a:ln>
            <a:noFill/>
          </a:ln>
        </p:spPr>
      </p:pic>
      <p:pic>
        <p:nvPicPr>
          <p:cNvPr id="390" name="Shape 390"/>
          <p:cNvPicPr preferRelativeResize="0"/>
          <p:nvPr/>
        </p:nvPicPr>
        <p:blipFill>
          <a:blip r:embed="rId5">
            <a:alphaModFix/>
          </a:blip>
          <a:stretch>
            <a:fillRect/>
          </a:stretch>
        </p:blipFill>
        <p:spPr>
          <a:xfrm>
            <a:off x="483875" y="4215850"/>
            <a:ext cx="3158400" cy="2331100"/>
          </a:xfrm>
          <a:prstGeom prst="rect">
            <a:avLst/>
          </a:prstGeom>
          <a:noFill/>
          <a:ln>
            <a:noFill/>
          </a:ln>
        </p:spPr>
      </p:pic>
      <p:pic>
        <p:nvPicPr>
          <p:cNvPr id="391" name="Shape 391"/>
          <p:cNvPicPr preferRelativeResize="0"/>
          <p:nvPr/>
        </p:nvPicPr>
        <p:blipFill>
          <a:blip r:embed="rId6">
            <a:alphaModFix/>
          </a:blip>
          <a:stretch>
            <a:fillRect/>
          </a:stretch>
        </p:blipFill>
        <p:spPr>
          <a:xfrm>
            <a:off x="4919524" y="4212600"/>
            <a:ext cx="3319124" cy="233760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5" name="Shape 395"/>
        <p:cNvGrpSpPr/>
        <p:nvPr/>
      </p:nvGrpSpPr>
      <p:grpSpPr>
        <a:xfrm>
          <a:off x="0" y="0"/>
          <a:ext cx="0" cy="0"/>
          <a:chOff x="0" y="0"/>
          <a:chExt cx="0" cy="0"/>
        </a:xfrm>
      </p:grpSpPr>
      <p:sp>
        <p:nvSpPr>
          <p:cNvPr id="396" name="Shape 396"/>
          <p:cNvSpPr txBox="1"/>
          <p:nvPr>
            <p:ph type="title"/>
          </p:nvPr>
        </p:nvSpPr>
        <p:spPr>
          <a:xfrm>
            <a:off x="311700" y="593366"/>
            <a:ext cx="8520600" cy="763599"/>
          </a:xfrm>
          <a:prstGeom prst="rect">
            <a:avLst/>
          </a:prstGeom>
        </p:spPr>
        <p:txBody>
          <a:bodyPr anchorCtr="0" anchor="t" bIns="91425" lIns="91425" rIns="91425" tIns="91425">
            <a:noAutofit/>
          </a:bodyPr>
          <a:lstStyle/>
          <a:p>
            <a:pPr lvl="0">
              <a:spcBef>
                <a:spcPts val="0"/>
              </a:spcBef>
              <a:buNone/>
            </a:pPr>
            <a:r>
              <a:rPr lang="en-US">
                <a:latin typeface="Cambria"/>
                <a:ea typeface="Cambria"/>
                <a:cs typeface="Cambria"/>
                <a:sym typeface="Cambria"/>
              </a:rPr>
              <a:t>Fit Preference	</a:t>
            </a:r>
          </a:p>
        </p:txBody>
      </p:sp>
      <p:sp>
        <p:nvSpPr>
          <p:cNvPr id="397" name="Shape 397"/>
          <p:cNvSpPr txBox="1"/>
          <p:nvPr>
            <p:ph idx="1" type="body"/>
          </p:nvPr>
        </p:nvSpPr>
        <p:spPr>
          <a:xfrm>
            <a:off x="311700" y="1536633"/>
            <a:ext cx="8520600" cy="4555200"/>
          </a:xfrm>
          <a:prstGeom prst="rect">
            <a:avLst/>
          </a:prstGeom>
        </p:spPr>
        <p:txBody>
          <a:bodyPr anchorCtr="0" anchor="t" bIns="91425" lIns="91425" rIns="91425" tIns="91425">
            <a:noAutofit/>
          </a:bodyPr>
          <a:lstStyle/>
          <a:p>
            <a:pPr lvl="0" rtl="0">
              <a:spcBef>
                <a:spcPts val="0"/>
              </a:spcBef>
              <a:buNone/>
            </a:pPr>
            <a:r>
              <a:rPr lang="en-US">
                <a:latin typeface="Cambria"/>
                <a:ea typeface="Cambria"/>
                <a:cs typeface="Cambria"/>
                <a:sym typeface="Cambria"/>
              </a:rPr>
              <a:t>To better understand your fit preference, please indicate which option you’re most likely to wear in a blouse or top:</a:t>
            </a:r>
          </a:p>
          <a:p>
            <a:pPr lvl="0" rtl="0">
              <a:spcBef>
                <a:spcPts val="0"/>
              </a:spcBef>
              <a:buNone/>
            </a:pPr>
            <a:r>
              <a:rPr lang="en-US"/>
              <a:t> 							</a:t>
            </a:r>
            <a:r>
              <a:rPr lang="en-US">
                <a:latin typeface="Cambria"/>
                <a:ea typeface="Cambria"/>
                <a:cs typeface="Cambria"/>
                <a:sym typeface="Cambria"/>
              </a:rPr>
              <a:t>Tight 🔽</a:t>
            </a:r>
          </a:p>
          <a:p>
            <a:pPr lvl="0" rtl="0">
              <a:spcBef>
                <a:spcPts val="0"/>
              </a:spcBef>
              <a:buNone/>
            </a:pPr>
            <a:r>
              <a:rPr lang="en-US" sz="1200">
                <a:latin typeface="Cambria"/>
                <a:ea typeface="Cambria"/>
                <a:cs typeface="Cambria"/>
                <a:sym typeface="Cambria"/>
              </a:rPr>
              <a:t>                          					             </a:t>
            </a:r>
            <a:r>
              <a:rPr lang="en-US">
                <a:latin typeface="Cambria"/>
                <a:ea typeface="Cambria"/>
                <a:cs typeface="Cambria"/>
                <a:sym typeface="Cambria"/>
              </a:rPr>
              <a:t>Fitted 🔽</a:t>
            </a:r>
          </a:p>
          <a:p>
            <a:pPr lvl="0" rtl="0">
              <a:spcBef>
                <a:spcPts val="0"/>
              </a:spcBef>
              <a:buNone/>
            </a:pPr>
            <a:r>
              <a:rPr lang="en-US">
                <a:latin typeface="Cambria"/>
                <a:ea typeface="Cambria"/>
                <a:cs typeface="Cambria"/>
                <a:sym typeface="Cambria"/>
              </a:rPr>
              <a:t>							Regular/Straight 🔽</a:t>
            </a:r>
          </a:p>
          <a:p>
            <a:pPr lvl="0" rtl="0">
              <a:spcBef>
                <a:spcPts val="0"/>
              </a:spcBef>
              <a:buNone/>
            </a:pPr>
            <a:r>
              <a:rPr lang="en-US">
                <a:latin typeface="Cambria"/>
                <a:ea typeface="Cambria"/>
                <a:cs typeface="Cambria"/>
                <a:sym typeface="Cambria"/>
              </a:rPr>
              <a:t>							Loose/Oversized 🔽</a:t>
            </a:r>
          </a:p>
          <a:p>
            <a:pPr indent="457200" lvl="0" marL="2743200" rtl="0">
              <a:spcBef>
                <a:spcPts val="0"/>
              </a:spcBef>
              <a:buNone/>
            </a:pPr>
            <a:r>
              <a:rPr lang="en-US">
                <a:latin typeface="Cambria"/>
                <a:ea typeface="Cambria"/>
                <a:cs typeface="Cambria"/>
                <a:sym typeface="Cambria"/>
              </a:rPr>
              <a:t> 	 </a:t>
            </a:r>
          </a:p>
          <a:p>
            <a:pPr lvl="0" rtl="0">
              <a:spcBef>
                <a:spcPts val="0"/>
              </a:spcBef>
              <a:buNone/>
            </a:pPr>
            <a:r>
              <a:t/>
            </a:r>
            <a:endParaRPr/>
          </a:p>
          <a:p>
            <a:pPr lvl="0" rtl="0">
              <a:spcBef>
                <a:spcPts val="0"/>
              </a:spcBef>
              <a:buNone/>
            </a:pPr>
            <a:r>
              <a:t/>
            </a:r>
            <a:endParaRPr/>
          </a:p>
          <a:p>
            <a:pPr lvl="0">
              <a:spcBef>
                <a:spcPts val="0"/>
              </a:spcBef>
              <a:buNone/>
            </a:pPr>
            <a:r>
              <a:rPr lang="en-US"/>
              <a:t> </a:t>
            </a:r>
          </a:p>
        </p:txBody>
      </p:sp>
      <p:sp>
        <p:nvSpPr>
          <p:cNvPr id="398" name="Shape 398"/>
          <p:cNvSpPr txBox="1"/>
          <p:nvPr/>
        </p:nvSpPr>
        <p:spPr>
          <a:xfrm>
            <a:off x="3497600" y="2701641"/>
            <a:ext cx="5925300" cy="425100"/>
          </a:xfrm>
          <a:prstGeom prst="rect">
            <a:avLst/>
          </a:prstGeom>
          <a:noFill/>
          <a:ln>
            <a:noFill/>
          </a:ln>
        </p:spPr>
        <p:txBody>
          <a:bodyPr anchorCtr="0" anchor="t" bIns="91425" lIns="91425" rIns="91425" tIns="91425">
            <a:noAutofit/>
          </a:bodyPr>
          <a:lstStyle/>
          <a:p>
            <a:pPr lvl="0">
              <a:spcBef>
                <a:spcPts val="0"/>
              </a:spcBef>
              <a:buNone/>
            </a:pPr>
            <a:r>
              <a:rPr lang="en-US" sz="1100"/>
              <a:t>Tight, compressive fit</a:t>
            </a:r>
          </a:p>
        </p:txBody>
      </p:sp>
      <p:sp>
        <p:nvSpPr>
          <p:cNvPr id="399" name="Shape 399"/>
          <p:cNvSpPr txBox="1"/>
          <p:nvPr/>
        </p:nvSpPr>
        <p:spPr>
          <a:xfrm>
            <a:off x="3497600" y="3264391"/>
            <a:ext cx="5925300" cy="921600"/>
          </a:xfrm>
          <a:prstGeom prst="rect">
            <a:avLst/>
          </a:prstGeom>
          <a:noFill/>
          <a:ln>
            <a:noFill/>
          </a:ln>
        </p:spPr>
        <p:txBody>
          <a:bodyPr anchorCtr="0" anchor="t" bIns="91425" lIns="91425" rIns="91425" tIns="91425">
            <a:noAutofit/>
          </a:bodyPr>
          <a:lstStyle/>
          <a:p>
            <a:pPr lvl="0">
              <a:spcBef>
                <a:spcPts val="0"/>
              </a:spcBef>
              <a:buNone/>
            </a:pPr>
            <a:r>
              <a:rPr lang="en-US" sz="1100"/>
              <a:t>Body skimming fit, not compressive</a:t>
            </a:r>
          </a:p>
        </p:txBody>
      </p:sp>
      <p:sp>
        <p:nvSpPr>
          <p:cNvPr id="400" name="Shape 400"/>
          <p:cNvSpPr txBox="1"/>
          <p:nvPr/>
        </p:nvSpPr>
        <p:spPr>
          <a:xfrm>
            <a:off x="3497600" y="3736537"/>
            <a:ext cx="5925300" cy="921600"/>
          </a:xfrm>
          <a:prstGeom prst="rect">
            <a:avLst/>
          </a:prstGeom>
          <a:noFill/>
          <a:ln>
            <a:noFill/>
          </a:ln>
        </p:spPr>
        <p:txBody>
          <a:bodyPr anchorCtr="0" anchor="t" bIns="91425" lIns="91425" rIns="91425" tIns="91425">
            <a:noAutofit/>
          </a:bodyPr>
          <a:lstStyle/>
          <a:p>
            <a:pPr lvl="0">
              <a:spcBef>
                <a:spcPts val="0"/>
              </a:spcBef>
              <a:buNone/>
            </a:pPr>
            <a:r>
              <a:rPr lang="en-US" sz="1100"/>
              <a:t>Comfortable professional fit. Neither slim or oversized.</a:t>
            </a:r>
          </a:p>
        </p:txBody>
      </p:sp>
      <p:sp>
        <p:nvSpPr>
          <p:cNvPr id="401" name="Shape 401"/>
          <p:cNvSpPr txBox="1"/>
          <p:nvPr/>
        </p:nvSpPr>
        <p:spPr>
          <a:xfrm>
            <a:off x="3497600" y="4185991"/>
            <a:ext cx="5925300" cy="921600"/>
          </a:xfrm>
          <a:prstGeom prst="rect">
            <a:avLst/>
          </a:prstGeom>
          <a:noFill/>
          <a:ln>
            <a:noFill/>
          </a:ln>
        </p:spPr>
        <p:txBody>
          <a:bodyPr anchorCtr="0" anchor="t" bIns="91425" lIns="91425" rIns="91425" tIns="91425">
            <a:noAutofit/>
          </a:bodyPr>
          <a:lstStyle/>
          <a:p>
            <a:pPr lvl="0">
              <a:spcBef>
                <a:spcPts val="0"/>
              </a:spcBef>
              <a:buNone/>
            </a:pPr>
            <a:r>
              <a:rPr lang="en-US" sz="1100"/>
              <a:t>Generous, comfortable fit.</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311700" y="593366"/>
            <a:ext cx="8520600" cy="763599"/>
          </a:xfrm>
          <a:prstGeom prst="rect">
            <a:avLst/>
          </a:prstGeom>
        </p:spPr>
        <p:txBody>
          <a:bodyPr anchorCtr="0" anchor="t" bIns="91425" lIns="91425" rIns="91425" tIns="91425">
            <a:noAutofit/>
          </a:bodyPr>
          <a:lstStyle/>
          <a:p>
            <a:pPr lvl="0">
              <a:spcBef>
                <a:spcPts val="0"/>
              </a:spcBef>
              <a:buNone/>
            </a:pPr>
            <a:r>
              <a:rPr lang="en-US">
                <a:latin typeface="Cambria"/>
                <a:ea typeface="Cambria"/>
                <a:cs typeface="Cambria"/>
                <a:sym typeface="Cambria"/>
              </a:rPr>
              <a:t>Pattern Play-</a:t>
            </a:r>
            <a:r>
              <a:rPr lang="en-US" sz="1100">
                <a:latin typeface="Cambria"/>
                <a:ea typeface="Cambria"/>
                <a:cs typeface="Cambria"/>
                <a:sym typeface="Cambria"/>
              </a:rPr>
              <a:t> </a:t>
            </a:r>
            <a:r>
              <a:rPr lang="en-US" sz="1400">
                <a:latin typeface="Cambria"/>
                <a:ea typeface="Cambria"/>
                <a:cs typeface="Cambria"/>
                <a:sym typeface="Cambria"/>
              </a:rPr>
              <a:t>What patterns are you most likely to wear?  (Check all that apply)</a:t>
            </a:r>
          </a:p>
        </p:txBody>
      </p:sp>
      <p:sp>
        <p:nvSpPr>
          <p:cNvPr id="407" name="Shape 407"/>
          <p:cNvSpPr txBox="1"/>
          <p:nvPr>
            <p:ph idx="1" type="body"/>
          </p:nvPr>
        </p:nvSpPr>
        <p:spPr>
          <a:xfrm>
            <a:off x="311700" y="1536633"/>
            <a:ext cx="8520600" cy="4978400"/>
          </a:xfrm>
          <a:prstGeom prst="rect">
            <a:avLst/>
          </a:prstGeom>
        </p:spPr>
        <p:txBody>
          <a:bodyPr anchorCtr="0" anchor="t" bIns="91425" lIns="91425" rIns="91425" tIns="91425">
            <a:noAutofit/>
          </a:bodyPr>
          <a:lstStyle/>
          <a:p>
            <a:pPr lvl="0">
              <a:spcBef>
                <a:spcPts val="0"/>
              </a:spcBef>
              <a:buNone/>
            </a:pPr>
            <a:r>
              <a:t/>
            </a:r>
            <a:endParaRPr/>
          </a:p>
        </p:txBody>
      </p:sp>
      <p:pic>
        <p:nvPicPr>
          <p:cNvPr id="408" name="Shape 408"/>
          <p:cNvPicPr preferRelativeResize="0"/>
          <p:nvPr/>
        </p:nvPicPr>
        <p:blipFill>
          <a:blip r:embed="rId3">
            <a:alphaModFix/>
          </a:blip>
          <a:stretch>
            <a:fillRect/>
          </a:stretch>
        </p:blipFill>
        <p:spPr>
          <a:xfrm>
            <a:off x="411475" y="1602733"/>
            <a:ext cx="2510024" cy="1765100"/>
          </a:xfrm>
          <a:prstGeom prst="rect">
            <a:avLst/>
          </a:prstGeom>
          <a:noFill/>
          <a:ln>
            <a:noFill/>
          </a:ln>
        </p:spPr>
      </p:pic>
      <p:pic>
        <p:nvPicPr>
          <p:cNvPr id="409" name="Shape 409"/>
          <p:cNvPicPr preferRelativeResize="0"/>
          <p:nvPr/>
        </p:nvPicPr>
        <p:blipFill>
          <a:blip r:embed="rId4">
            <a:alphaModFix/>
          </a:blip>
          <a:stretch>
            <a:fillRect/>
          </a:stretch>
        </p:blipFill>
        <p:spPr>
          <a:xfrm>
            <a:off x="2995850" y="1592300"/>
            <a:ext cx="2731525" cy="1765099"/>
          </a:xfrm>
          <a:prstGeom prst="rect">
            <a:avLst/>
          </a:prstGeom>
          <a:noFill/>
          <a:ln>
            <a:noFill/>
          </a:ln>
        </p:spPr>
      </p:pic>
      <p:pic>
        <p:nvPicPr>
          <p:cNvPr id="410" name="Shape 410"/>
          <p:cNvPicPr preferRelativeResize="0"/>
          <p:nvPr/>
        </p:nvPicPr>
        <p:blipFill>
          <a:blip r:embed="rId5">
            <a:alphaModFix/>
          </a:blip>
          <a:stretch>
            <a:fillRect/>
          </a:stretch>
        </p:blipFill>
        <p:spPr>
          <a:xfrm>
            <a:off x="5796249" y="1602733"/>
            <a:ext cx="2731525" cy="1798799"/>
          </a:xfrm>
          <a:prstGeom prst="rect">
            <a:avLst/>
          </a:prstGeom>
          <a:noFill/>
          <a:ln>
            <a:noFill/>
          </a:ln>
        </p:spPr>
      </p:pic>
      <p:pic>
        <p:nvPicPr>
          <p:cNvPr id="411" name="Shape 411"/>
          <p:cNvPicPr preferRelativeResize="0"/>
          <p:nvPr/>
        </p:nvPicPr>
        <p:blipFill>
          <a:blip r:embed="rId6">
            <a:alphaModFix/>
          </a:blip>
          <a:stretch>
            <a:fillRect/>
          </a:stretch>
        </p:blipFill>
        <p:spPr>
          <a:xfrm>
            <a:off x="411475" y="3679066"/>
            <a:ext cx="2584374" cy="2526467"/>
          </a:xfrm>
          <a:prstGeom prst="rect">
            <a:avLst/>
          </a:prstGeom>
          <a:noFill/>
          <a:ln>
            <a:noFill/>
          </a:ln>
        </p:spPr>
      </p:pic>
      <p:pic>
        <p:nvPicPr>
          <p:cNvPr id="412" name="Shape 412"/>
          <p:cNvPicPr preferRelativeResize="0"/>
          <p:nvPr/>
        </p:nvPicPr>
        <p:blipFill>
          <a:blip r:embed="rId7">
            <a:alphaModFix/>
          </a:blip>
          <a:stretch>
            <a:fillRect/>
          </a:stretch>
        </p:blipFill>
        <p:spPr>
          <a:xfrm>
            <a:off x="3079725" y="3700066"/>
            <a:ext cx="2658100" cy="2484467"/>
          </a:xfrm>
          <a:prstGeom prst="rect">
            <a:avLst/>
          </a:prstGeom>
          <a:noFill/>
          <a:ln>
            <a:noFill/>
          </a:ln>
        </p:spPr>
      </p:pic>
      <p:pic>
        <p:nvPicPr>
          <p:cNvPr id="413" name="Shape 413"/>
          <p:cNvPicPr preferRelativeResize="0"/>
          <p:nvPr/>
        </p:nvPicPr>
        <p:blipFill>
          <a:blip r:embed="rId8">
            <a:alphaModFix/>
          </a:blip>
          <a:stretch>
            <a:fillRect/>
          </a:stretch>
        </p:blipFill>
        <p:spPr>
          <a:xfrm>
            <a:off x="5796250" y="3742066"/>
            <a:ext cx="2807125" cy="2484466"/>
          </a:xfrm>
          <a:prstGeom prst="rect">
            <a:avLst/>
          </a:prstGeom>
          <a:noFill/>
          <a:ln>
            <a:noFill/>
          </a:ln>
        </p:spPr>
      </p:pic>
      <p:sp>
        <p:nvSpPr>
          <p:cNvPr id="414" name="Shape 414"/>
          <p:cNvSpPr txBox="1"/>
          <p:nvPr/>
        </p:nvSpPr>
        <p:spPr>
          <a:xfrm>
            <a:off x="1049300" y="3278066"/>
            <a:ext cx="5925300" cy="921600"/>
          </a:xfrm>
          <a:prstGeom prst="rect">
            <a:avLst/>
          </a:prstGeom>
          <a:noFill/>
          <a:ln>
            <a:noFill/>
          </a:ln>
        </p:spPr>
        <p:txBody>
          <a:bodyPr anchorCtr="0" anchor="t" bIns="91425" lIns="91425" rIns="91425" tIns="91425">
            <a:noAutofit/>
          </a:bodyPr>
          <a:lstStyle/>
          <a:p>
            <a:pPr lvl="0">
              <a:spcBef>
                <a:spcPts val="0"/>
              </a:spcBef>
              <a:buNone/>
            </a:pPr>
            <a:r>
              <a:rPr lang="en-US" sz="1200">
                <a:latin typeface="Lobster"/>
                <a:ea typeface="Lobster"/>
                <a:cs typeface="Lobster"/>
                <a:sym typeface="Lobster"/>
              </a:rPr>
              <a:t>Polka Dots</a:t>
            </a:r>
          </a:p>
        </p:txBody>
      </p:sp>
      <p:sp>
        <p:nvSpPr>
          <p:cNvPr id="415" name="Shape 415"/>
          <p:cNvSpPr txBox="1"/>
          <p:nvPr/>
        </p:nvSpPr>
        <p:spPr>
          <a:xfrm>
            <a:off x="4053100" y="3278050"/>
            <a:ext cx="5925300" cy="921600"/>
          </a:xfrm>
          <a:prstGeom prst="rect">
            <a:avLst/>
          </a:prstGeom>
          <a:noFill/>
          <a:ln>
            <a:noFill/>
          </a:ln>
        </p:spPr>
        <p:txBody>
          <a:bodyPr anchorCtr="0" anchor="t" bIns="91425" lIns="91425" rIns="91425" tIns="91425">
            <a:noAutofit/>
          </a:bodyPr>
          <a:lstStyle/>
          <a:p>
            <a:pPr lvl="0">
              <a:spcBef>
                <a:spcPts val="0"/>
              </a:spcBef>
              <a:buNone/>
            </a:pPr>
            <a:r>
              <a:rPr lang="en-US" sz="1200">
                <a:latin typeface="Lobster"/>
                <a:ea typeface="Lobster"/>
                <a:cs typeface="Lobster"/>
                <a:sym typeface="Lobster"/>
              </a:rPr>
              <a:t>Animal </a:t>
            </a:r>
          </a:p>
        </p:txBody>
      </p:sp>
      <p:sp>
        <p:nvSpPr>
          <p:cNvPr id="416" name="Shape 416"/>
          <p:cNvSpPr txBox="1"/>
          <p:nvPr/>
        </p:nvSpPr>
        <p:spPr>
          <a:xfrm>
            <a:off x="6619200" y="3357400"/>
            <a:ext cx="5925300" cy="921600"/>
          </a:xfrm>
          <a:prstGeom prst="rect">
            <a:avLst/>
          </a:prstGeom>
          <a:noFill/>
          <a:ln>
            <a:noFill/>
          </a:ln>
        </p:spPr>
        <p:txBody>
          <a:bodyPr anchorCtr="0" anchor="t" bIns="91425" lIns="91425" rIns="91425" tIns="91425">
            <a:noAutofit/>
          </a:bodyPr>
          <a:lstStyle/>
          <a:p>
            <a:pPr lvl="0">
              <a:spcBef>
                <a:spcPts val="0"/>
              </a:spcBef>
              <a:buNone/>
            </a:pPr>
            <a:r>
              <a:rPr lang="en-US" sz="1200">
                <a:latin typeface="Lobster"/>
                <a:ea typeface="Lobster"/>
                <a:cs typeface="Lobster"/>
                <a:sym typeface="Lobster"/>
              </a:rPr>
              <a:t>Paisley</a:t>
            </a:r>
          </a:p>
        </p:txBody>
      </p:sp>
      <p:sp>
        <p:nvSpPr>
          <p:cNvPr id="417" name="Shape 417"/>
          <p:cNvSpPr txBox="1"/>
          <p:nvPr/>
        </p:nvSpPr>
        <p:spPr>
          <a:xfrm>
            <a:off x="1049300" y="6120766"/>
            <a:ext cx="5925300" cy="921599"/>
          </a:xfrm>
          <a:prstGeom prst="rect">
            <a:avLst/>
          </a:prstGeom>
          <a:noFill/>
          <a:ln>
            <a:noFill/>
          </a:ln>
        </p:spPr>
        <p:txBody>
          <a:bodyPr anchorCtr="0" anchor="t" bIns="91425" lIns="91425" rIns="91425" tIns="91425">
            <a:noAutofit/>
          </a:bodyPr>
          <a:lstStyle/>
          <a:p>
            <a:pPr lvl="0">
              <a:spcBef>
                <a:spcPts val="0"/>
              </a:spcBef>
              <a:buNone/>
            </a:pPr>
            <a:r>
              <a:rPr lang="en-US" sz="1200">
                <a:latin typeface="Lobster"/>
                <a:ea typeface="Lobster"/>
                <a:cs typeface="Lobster"/>
                <a:sym typeface="Lobster"/>
              </a:rPr>
              <a:t>   </a:t>
            </a:r>
            <a:r>
              <a:rPr lang="en-US" sz="1200">
                <a:latin typeface="Lobster"/>
                <a:ea typeface="Lobster"/>
                <a:cs typeface="Lobster"/>
                <a:sym typeface="Lobster"/>
              </a:rPr>
              <a:t>Floral</a:t>
            </a:r>
          </a:p>
        </p:txBody>
      </p:sp>
      <p:sp>
        <p:nvSpPr>
          <p:cNvPr id="418" name="Shape 418"/>
          <p:cNvSpPr txBox="1"/>
          <p:nvPr/>
        </p:nvSpPr>
        <p:spPr>
          <a:xfrm>
            <a:off x="3775350" y="6120750"/>
            <a:ext cx="5925300" cy="921600"/>
          </a:xfrm>
          <a:prstGeom prst="rect">
            <a:avLst/>
          </a:prstGeom>
          <a:noFill/>
          <a:ln>
            <a:noFill/>
          </a:ln>
        </p:spPr>
        <p:txBody>
          <a:bodyPr anchorCtr="0" anchor="t" bIns="91425" lIns="91425" rIns="91425" tIns="91425">
            <a:noAutofit/>
          </a:bodyPr>
          <a:lstStyle/>
          <a:p>
            <a:pPr lvl="0">
              <a:spcBef>
                <a:spcPts val="0"/>
              </a:spcBef>
              <a:buNone/>
            </a:pPr>
            <a:r>
              <a:rPr lang="en-US" sz="1200">
                <a:latin typeface="Lobster"/>
                <a:ea typeface="Lobster"/>
                <a:cs typeface="Lobster"/>
                <a:sym typeface="Lobster"/>
              </a:rPr>
              <a:t>   </a:t>
            </a:r>
            <a:r>
              <a:rPr lang="en-US" sz="1200">
                <a:latin typeface="Lobster"/>
                <a:ea typeface="Lobster"/>
                <a:cs typeface="Lobster"/>
                <a:sym typeface="Lobster"/>
              </a:rPr>
              <a:t>Stripes</a:t>
            </a:r>
          </a:p>
        </p:txBody>
      </p:sp>
      <p:sp>
        <p:nvSpPr>
          <p:cNvPr id="419" name="Shape 419"/>
          <p:cNvSpPr txBox="1"/>
          <p:nvPr/>
        </p:nvSpPr>
        <p:spPr>
          <a:xfrm>
            <a:off x="6619200" y="6120766"/>
            <a:ext cx="5925300" cy="921599"/>
          </a:xfrm>
          <a:prstGeom prst="rect">
            <a:avLst/>
          </a:prstGeom>
          <a:noFill/>
          <a:ln>
            <a:noFill/>
          </a:ln>
        </p:spPr>
        <p:txBody>
          <a:bodyPr anchorCtr="0" anchor="t" bIns="91425" lIns="91425" rIns="91425" tIns="91425">
            <a:noAutofit/>
          </a:bodyPr>
          <a:lstStyle/>
          <a:p>
            <a:pPr lvl="0">
              <a:spcBef>
                <a:spcPts val="0"/>
              </a:spcBef>
              <a:buNone/>
            </a:pPr>
            <a:r>
              <a:rPr lang="en-US" sz="1200">
                <a:latin typeface="Lobster"/>
                <a:ea typeface="Lobster"/>
                <a:cs typeface="Lobster"/>
                <a:sym typeface="Lobster"/>
              </a:rPr>
              <a:t>Critter</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923925" y="917575"/>
            <a:ext cx="7764600" cy="48417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a:t>Team 3</a:t>
            </a:r>
          </a:p>
          <a:p>
            <a:pPr indent="0" lvl="0" marL="457200" marR="0" rtl="0" algn="l">
              <a:lnSpc>
                <a:spcPct val="100000"/>
              </a:lnSpc>
              <a:spcBef>
                <a:spcPts val="0"/>
              </a:spcBef>
              <a:spcAft>
                <a:spcPts val="0"/>
              </a:spcAft>
              <a:buClr>
                <a:schemeClr val="lt1"/>
              </a:buClr>
              <a:buSzPct val="25000"/>
              <a:buFont typeface="Arial"/>
              <a:buNone/>
            </a:pPr>
            <a:r>
              <a:rPr lang="en-US" sz="2400"/>
              <a:t>Sarah Richardson</a:t>
            </a:r>
          </a:p>
          <a:p>
            <a:pPr indent="0" lvl="0" marL="457200" marR="0" rtl="0" algn="l">
              <a:lnSpc>
                <a:spcPct val="100000"/>
              </a:lnSpc>
              <a:spcBef>
                <a:spcPts val="0"/>
              </a:spcBef>
              <a:spcAft>
                <a:spcPts val="0"/>
              </a:spcAft>
              <a:buClr>
                <a:schemeClr val="lt1"/>
              </a:buClr>
              <a:buSzPct val="25000"/>
              <a:buFont typeface="Arial"/>
              <a:buNone/>
            </a:pPr>
            <a:r>
              <a:rPr lang="en-US" sz="2400"/>
              <a:t>Ashley Roos</a:t>
            </a:r>
          </a:p>
          <a:p>
            <a:pPr indent="0" lvl="0" marL="457200" marR="0" rtl="0" algn="l">
              <a:lnSpc>
                <a:spcPct val="100000"/>
              </a:lnSpc>
              <a:spcBef>
                <a:spcPts val="0"/>
              </a:spcBef>
              <a:spcAft>
                <a:spcPts val="0"/>
              </a:spcAft>
              <a:buClr>
                <a:schemeClr val="lt1"/>
              </a:buClr>
              <a:buSzPct val="25000"/>
              <a:buFont typeface="Arial"/>
              <a:buNone/>
            </a:pPr>
            <a:r>
              <a:rPr lang="en-US" sz="2400"/>
              <a:t>Jodi Inkenbrandt</a:t>
            </a:r>
          </a:p>
          <a:p>
            <a:pPr indent="0" lvl="0" marL="457200" marR="0" rtl="0" algn="l">
              <a:lnSpc>
                <a:spcPct val="100000"/>
              </a:lnSpc>
              <a:spcBef>
                <a:spcPts val="0"/>
              </a:spcBef>
              <a:spcAft>
                <a:spcPts val="0"/>
              </a:spcAft>
              <a:buClr>
                <a:schemeClr val="lt1"/>
              </a:buClr>
              <a:buSzPct val="25000"/>
              <a:buFont typeface="Arial"/>
              <a:buNone/>
            </a:pPr>
            <a:r>
              <a:rPr lang="en-US" sz="2400"/>
              <a:t>Alyssa Ramirez</a:t>
            </a:r>
          </a:p>
          <a:p>
            <a:pPr indent="0" lvl="0" marL="457200" marR="0" rtl="0" algn="l">
              <a:lnSpc>
                <a:spcPct val="100000"/>
              </a:lnSpc>
              <a:spcBef>
                <a:spcPts val="0"/>
              </a:spcBef>
              <a:spcAft>
                <a:spcPts val="0"/>
              </a:spcAft>
              <a:buClr>
                <a:schemeClr val="lt1"/>
              </a:buClr>
              <a:buSzPct val="25000"/>
              <a:buFont typeface="Arial"/>
              <a:buNone/>
            </a:pPr>
            <a:r>
              <a:rPr lang="en-US" sz="2400"/>
              <a:t>Alison Bendis</a:t>
            </a:r>
          </a:p>
          <a:p>
            <a:pPr indent="0" lvl="0" marL="457200" marR="0" rtl="0" algn="l">
              <a:lnSpc>
                <a:spcPct val="100000"/>
              </a:lnSpc>
              <a:spcBef>
                <a:spcPts val="0"/>
              </a:spcBef>
              <a:spcAft>
                <a:spcPts val="0"/>
              </a:spcAft>
              <a:buClr>
                <a:schemeClr val="lt1"/>
              </a:buClr>
              <a:buSzPct val="25000"/>
              <a:buFont typeface="Arial"/>
              <a:buNone/>
            </a:pPr>
            <a:r>
              <a:rPr lang="en-US" sz="2400"/>
              <a:t>Tanya Scott</a:t>
            </a:r>
          </a:p>
          <a:p>
            <a:pPr indent="0" lvl="0" marL="457200" marR="0" rtl="0" algn="l">
              <a:lnSpc>
                <a:spcPct val="100000"/>
              </a:lnSpc>
              <a:spcBef>
                <a:spcPts val="0"/>
              </a:spcBef>
              <a:spcAft>
                <a:spcPts val="0"/>
              </a:spcAft>
              <a:buClr>
                <a:schemeClr val="lt1"/>
              </a:buClr>
              <a:buSzPct val="25000"/>
              <a:buFont typeface="Arial"/>
              <a:buNone/>
            </a:pPr>
            <a:r>
              <a:rPr lang="en-US" sz="2400"/>
              <a:t>Heather Michaels</a:t>
            </a:r>
          </a:p>
          <a:p>
            <a:pPr indent="0" lvl="0" marL="457200" marR="0" rtl="0" algn="l">
              <a:lnSpc>
                <a:spcPct val="100000"/>
              </a:lnSpc>
              <a:spcBef>
                <a:spcPts val="0"/>
              </a:spcBef>
              <a:spcAft>
                <a:spcPts val="0"/>
              </a:spcAft>
              <a:buClr>
                <a:schemeClr val="lt1"/>
              </a:buClr>
              <a:buSzPct val="25000"/>
              <a:buFont typeface="Arial"/>
              <a:buNone/>
            </a:pPr>
            <a:r>
              <a:rPr lang="en-US" sz="2400"/>
              <a:t>Alicia Vigil</a:t>
            </a:r>
          </a:p>
          <a:p>
            <a:pPr indent="0" lvl="0" marL="457200" marR="0" rtl="0" algn="l">
              <a:lnSpc>
                <a:spcPct val="100000"/>
              </a:lnSpc>
              <a:spcBef>
                <a:spcPts val="0"/>
              </a:spcBef>
              <a:spcAft>
                <a:spcPts val="0"/>
              </a:spcAft>
              <a:buClr>
                <a:schemeClr val="lt1"/>
              </a:buClr>
              <a:buSzPct val="25000"/>
              <a:buFont typeface="Arial"/>
              <a:buNone/>
            </a:pPr>
            <a:r>
              <a:rPr lang="en-US" sz="2400"/>
              <a:t>Megan Wheeler</a:t>
            </a:r>
          </a:p>
          <a:p>
            <a:pPr indent="0" lvl="0" marL="457200" marR="0" rtl="0" algn="l">
              <a:lnSpc>
                <a:spcPct val="100000"/>
              </a:lnSpc>
              <a:spcBef>
                <a:spcPts val="0"/>
              </a:spcBef>
              <a:spcAft>
                <a:spcPts val="0"/>
              </a:spcAft>
              <a:buClr>
                <a:schemeClr val="lt1"/>
              </a:buClr>
              <a:buSzPct val="25000"/>
              <a:buFont typeface="Arial"/>
              <a:buNone/>
            </a:pPr>
            <a:r>
              <a:rPr lang="en-US" sz="2400"/>
              <a:t>Kelly Reber</a:t>
            </a:r>
          </a:p>
          <a:p>
            <a:pPr indent="0" lvl="0" marL="457200" marR="0" rtl="0" algn="l">
              <a:lnSpc>
                <a:spcPct val="100000"/>
              </a:lnSpc>
              <a:spcBef>
                <a:spcPts val="0"/>
              </a:spcBef>
              <a:spcAft>
                <a:spcPts val="0"/>
              </a:spcAft>
              <a:buClr>
                <a:schemeClr val="lt1"/>
              </a:buClr>
              <a:buSzPct val="25000"/>
              <a:buFont typeface="Arial"/>
              <a:buNone/>
            </a:pPr>
            <a:r>
              <a:rPr lang="en-US" sz="2400"/>
              <a:t>Michele Glassman</a:t>
            </a:r>
          </a:p>
        </p:txBody>
      </p:sp>
      <p:sp>
        <p:nvSpPr>
          <p:cNvPr id="425" name="Shape 425"/>
          <p:cNvSpPr txBox="1"/>
          <p:nvPr/>
        </p:nvSpPr>
        <p:spPr>
          <a:xfrm>
            <a:off x="6553200" y="6526212"/>
            <a:ext cx="2133600" cy="95399"/>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 name="Shape 429"/>
        <p:cNvGrpSpPr/>
        <p:nvPr/>
      </p:nvGrpSpPr>
      <p:grpSpPr>
        <a:xfrm>
          <a:off x="0" y="0"/>
          <a:ext cx="0" cy="0"/>
          <a:chOff x="0" y="0"/>
          <a:chExt cx="0" cy="0"/>
        </a:xfrm>
      </p:grpSpPr>
      <p:sp>
        <p:nvSpPr>
          <p:cNvPr id="430" name="Shape 430"/>
          <p:cNvSpPr txBox="1"/>
          <p:nvPr>
            <p:ph type="ctrTitle"/>
          </p:nvPr>
        </p:nvSpPr>
        <p:spPr>
          <a:xfrm>
            <a:off x="311700" y="439466"/>
            <a:ext cx="8520600" cy="1220100"/>
          </a:xfrm>
          <a:prstGeom prst="rect">
            <a:avLst/>
          </a:prstGeom>
        </p:spPr>
        <p:txBody>
          <a:bodyPr anchorCtr="0" anchor="b" bIns="91425" lIns="91425" rIns="91425" tIns="91425">
            <a:noAutofit/>
          </a:bodyPr>
          <a:lstStyle/>
          <a:p>
            <a:pPr lvl="0" rtl="0">
              <a:spcBef>
                <a:spcPts val="0"/>
              </a:spcBef>
              <a:buNone/>
            </a:pPr>
            <a:r>
              <a:rPr lang="en-US" sz="4800"/>
              <a:t>Team 3</a:t>
            </a:r>
          </a:p>
        </p:txBody>
      </p:sp>
      <p:sp>
        <p:nvSpPr>
          <p:cNvPr id="431" name="Shape 431"/>
          <p:cNvSpPr txBox="1"/>
          <p:nvPr>
            <p:ph idx="1" type="subTitle"/>
          </p:nvPr>
        </p:nvSpPr>
        <p:spPr>
          <a:xfrm>
            <a:off x="311700" y="1543833"/>
            <a:ext cx="8520600" cy="632100"/>
          </a:xfrm>
          <a:prstGeom prst="rect">
            <a:avLst/>
          </a:prstGeom>
        </p:spPr>
        <p:txBody>
          <a:bodyPr anchorCtr="0" anchor="t" bIns="91425" lIns="91425" rIns="91425" tIns="91425">
            <a:noAutofit/>
          </a:bodyPr>
          <a:lstStyle/>
          <a:p>
            <a:pPr lvl="0" rtl="0">
              <a:spcBef>
                <a:spcPts val="0"/>
              </a:spcBef>
              <a:buNone/>
            </a:pPr>
            <a:r>
              <a:rPr lang="en-US" sz="2400"/>
              <a:t>Style Exercise</a:t>
            </a:r>
          </a:p>
        </p:txBody>
      </p:sp>
      <p:sp>
        <p:nvSpPr>
          <p:cNvPr id="432" name="Shape 432"/>
          <p:cNvSpPr txBox="1"/>
          <p:nvPr/>
        </p:nvSpPr>
        <p:spPr>
          <a:xfrm>
            <a:off x="1746450" y="2291466"/>
            <a:ext cx="5651100" cy="948000"/>
          </a:xfrm>
          <a:prstGeom prst="rect">
            <a:avLst/>
          </a:prstGeom>
          <a:noFill/>
          <a:ln>
            <a:noFill/>
          </a:ln>
        </p:spPr>
        <p:txBody>
          <a:bodyPr anchorCtr="0" anchor="t" bIns="91425" lIns="91425" rIns="91425" tIns="91425">
            <a:noAutofit/>
          </a:bodyPr>
          <a:lstStyle/>
          <a:p>
            <a:pPr lvl="0" rtl="0" algn="ctr">
              <a:spcBef>
                <a:spcPts val="0"/>
              </a:spcBef>
              <a:buNone/>
            </a:pPr>
            <a:r>
              <a:t/>
            </a:r>
            <a:endParaRPr sz="1200"/>
          </a:p>
        </p:txBody>
      </p:sp>
      <p:sp>
        <p:nvSpPr>
          <p:cNvPr id="433" name="Shape 433"/>
          <p:cNvSpPr txBox="1"/>
          <p:nvPr/>
        </p:nvSpPr>
        <p:spPr>
          <a:xfrm>
            <a:off x="2108750" y="3822800"/>
            <a:ext cx="5472000" cy="1434000"/>
          </a:xfrm>
          <a:prstGeom prst="rect">
            <a:avLst/>
          </a:prstGeom>
          <a:noFill/>
          <a:ln>
            <a:noFill/>
          </a:ln>
        </p:spPr>
        <p:txBody>
          <a:bodyPr anchorCtr="0" anchor="t" bIns="91425" lIns="91425" rIns="91425" tIns="91425">
            <a:noAutofit/>
          </a:bodyPr>
          <a:lstStyle/>
          <a:p>
            <a:pPr lvl="0" rtl="0">
              <a:spcBef>
                <a:spcPts val="0"/>
              </a:spcBef>
              <a:buNone/>
            </a:pPr>
            <a:r>
              <a:rPr lang="en-US" sz="1800"/>
              <a:t>Top Three Ideas:</a:t>
            </a:r>
          </a:p>
          <a:p>
            <a:pPr indent="-342900" lvl="0" marL="457200" rtl="0">
              <a:spcBef>
                <a:spcPts val="0"/>
              </a:spcBef>
              <a:buSzPct val="100000"/>
              <a:buChar char="●"/>
            </a:pPr>
            <a:r>
              <a:rPr lang="en-US" sz="1800"/>
              <a:t>An Internal Pin Board</a:t>
            </a:r>
          </a:p>
          <a:p>
            <a:pPr indent="-342900" lvl="0" marL="457200" rtl="0">
              <a:spcBef>
                <a:spcPts val="0"/>
              </a:spcBef>
              <a:buSzPct val="100000"/>
              <a:buChar char="●"/>
            </a:pPr>
            <a:r>
              <a:rPr lang="en-US" sz="1800"/>
              <a:t>Less Text, More Images</a:t>
            </a:r>
          </a:p>
          <a:p>
            <a:pPr indent="-342900" lvl="0" marL="457200" rtl="0">
              <a:spcBef>
                <a:spcPts val="0"/>
              </a:spcBef>
              <a:buSzPct val="100000"/>
              <a:buChar char="●"/>
            </a:pPr>
            <a:r>
              <a:rPr lang="en-US" sz="1800"/>
              <a:t>Text Questions Focused On Client’s Best Self</a:t>
            </a:r>
          </a:p>
        </p:txBody>
      </p:sp>
      <p:sp>
        <p:nvSpPr>
          <p:cNvPr id="434" name="Shape 434"/>
          <p:cNvSpPr txBox="1"/>
          <p:nvPr/>
        </p:nvSpPr>
        <p:spPr>
          <a:xfrm>
            <a:off x="2074050" y="2342516"/>
            <a:ext cx="4995900" cy="1434000"/>
          </a:xfrm>
          <a:prstGeom prst="rect">
            <a:avLst/>
          </a:prstGeom>
          <a:noFill/>
          <a:ln>
            <a:noFill/>
          </a:ln>
        </p:spPr>
        <p:txBody>
          <a:bodyPr anchorCtr="0" anchor="t" bIns="91425" lIns="91425" rIns="91425" tIns="91425">
            <a:noAutofit/>
          </a:bodyPr>
          <a:lstStyle/>
          <a:p>
            <a:pPr lvl="0" rtl="0">
              <a:spcBef>
                <a:spcPts val="0"/>
              </a:spcBef>
              <a:buNone/>
            </a:pPr>
            <a:r>
              <a:rPr lang="en-US" sz="1800"/>
              <a:t>Question:</a:t>
            </a:r>
          </a:p>
          <a:p>
            <a:pPr lvl="0" rtl="0">
              <a:spcBef>
                <a:spcPts val="0"/>
              </a:spcBef>
              <a:buNone/>
            </a:pPr>
            <a:r>
              <a:rPr b="1" i="1" lang="en-US" sz="1800">
                <a:solidFill>
                  <a:srgbClr val="51C0C3"/>
                </a:solidFill>
              </a:rPr>
              <a:t>How can we improve the Style Profile to get to know our Client’s style better?</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sp>
        <p:nvSpPr>
          <p:cNvPr id="439" name="Shape 439"/>
          <p:cNvSpPr txBox="1"/>
          <p:nvPr>
            <p:ph type="title"/>
          </p:nvPr>
        </p:nvSpPr>
        <p:spPr>
          <a:xfrm>
            <a:off x="311700" y="593366"/>
            <a:ext cx="8520600" cy="763500"/>
          </a:xfrm>
          <a:prstGeom prst="rect">
            <a:avLst/>
          </a:prstGeom>
        </p:spPr>
        <p:txBody>
          <a:bodyPr anchorCtr="0" anchor="t" bIns="91425" lIns="91425" rIns="91425" tIns="91425">
            <a:noAutofit/>
          </a:bodyPr>
          <a:lstStyle/>
          <a:p>
            <a:pPr lvl="0" rtl="0" algn="ctr">
              <a:spcBef>
                <a:spcPts val="0"/>
              </a:spcBef>
              <a:buNone/>
            </a:pPr>
            <a:r>
              <a:rPr lang="en-US"/>
              <a:t>Examples</a:t>
            </a:r>
          </a:p>
        </p:txBody>
      </p:sp>
      <p:pic>
        <p:nvPicPr>
          <p:cNvPr id="440" name="Shape 440"/>
          <p:cNvPicPr preferRelativeResize="0"/>
          <p:nvPr/>
        </p:nvPicPr>
        <p:blipFill>
          <a:blip r:embed="rId3">
            <a:alphaModFix/>
          </a:blip>
          <a:stretch>
            <a:fillRect/>
          </a:stretch>
        </p:blipFill>
        <p:spPr>
          <a:xfrm>
            <a:off x="2968874" y="1536635"/>
            <a:ext cx="3206250" cy="32062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type="title"/>
          </p:nvPr>
        </p:nvSpPr>
        <p:spPr>
          <a:xfrm>
            <a:off x="311700" y="343533"/>
            <a:ext cx="8520600" cy="763500"/>
          </a:xfrm>
          <a:prstGeom prst="rect">
            <a:avLst/>
          </a:prstGeom>
        </p:spPr>
        <p:txBody>
          <a:bodyPr anchorCtr="0" anchor="t" bIns="91425" lIns="91425" rIns="91425" tIns="91425">
            <a:noAutofit/>
          </a:bodyPr>
          <a:lstStyle/>
          <a:p>
            <a:pPr lvl="0" rtl="0" algn="ctr">
              <a:spcBef>
                <a:spcPts val="0"/>
              </a:spcBef>
              <a:buNone/>
            </a:pPr>
            <a:r>
              <a:rPr lang="en-US"/>
              <a:t>Internal Pin Board</a:t>
            </a:r>
          </a:p>
        </p:txBody>
      </p:sp>
      <p:sp>
        <p:nvSpPr>
          <p:cNvPr id="446" name="Shape 446"/>
          <p:cNvSpPr txBox="1"/>
          <p:nvPr/>
        </p:nvSpPr>
        <p:spPr>
          <a:xfrm>
            <a:off x="755550" y="1107133"/>
            <a:ext cx="7632900" cy="5238900"/>
          </a:xfrm>
          <a:prstGeom prst="rect">
            <a:avLst/>
          </a:prstGeom>
          <a:noFill/>
          <a:ln>
            <a:noFill/>
          </a:ln>
        </p:spPr>
        <p:txBody>
          <a:bodyPr anchorCtr="0" anchor="t" bIns="91425" lIns="91425" rIns="91425" tIns="91425">
            <a:noAutofit/>
          </a:bodyPr>
          <a:lstStyle/>
          <a:p>
            <a:pPr lvl="0" rtl="0">
              <a:spcBef>
                <a:spcPts val="0"/>
              </a:spcBef>
              <a:buNone/>
            </a:pPr>
            <a:r>
              <a:rPr b="1" lang="en-US"/>
              <a:t>Current:</a:t>
            </a:r>
          </a:p>
          <a:p>
            <a:pPr lvl="0" rtl="0">
              <a:spcBef>
                <a:spcPts val="0"/>
              </a:spcBef>
              <a:buNone/>
            </a:pPr>
            <a:r>
              <a:rPr lang="en-US"/>
              <a:t>Stylists only see a visual representation of the Client’s style if she includes a Pinterest board.</a:t>
            </a:r>
          </a:p>
          <a:p>
            <a:pPr lvl="0" rtl="0">
              <a:spcBef>
                <a:spcPts val="0"/>
              </a:spcBef>
              <a:buNone/>
            </a:pPr>
            <a:r>
              <a:rPr lang="en-US"/>
              <a:t>The “style photos” the Clients rank in the current profile are too extreme.</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solidFill>
                <a:srgbClr val="FF0000"/>
              </a:solidFill>
            </a:endParaRPr>
          </a:p>
          <a:p>
            <a:pPr lvl="0" rtl="0">
              <a:spcBef>
                <a:spcPts val="0"/>
              </a:spcBef>
              <a:buNone/>
            </a:pPr>
            <a:r>
              <a:t/>
            </a:r>
            <a:endParaRPr>
              <a:solidFill>
                <a:srgbClr val="FF0000"/>
              </a:solidFill>
            </a:endParaRPr>
          </a:p>
          <a:p>
            <a:pPr lvl="0" rtl="0">
              <a:spcBef>
                <a:spcPts val="0"/>
              </a:spcBef>
              <a:buNone/>
            </a:pPr>
            <a:r>
              <a:t/>
            </a:r>
            <a:endParaRPr>
              <a:solidFill>
                <a:srgbClr val="FF0000"/>
              </a:solidFill>
            </a:endParaRPr>
          </a:p>
          <a:p>
            <a:pPr lvl="0" rtl="0">
              <a:spcBef>
                <a:spcPts val="0"/>
              </a:spcBef>
              <a:buNone/>
            </a:pPr>
            <a:r>
              <a:t/>
            </a:r>
            <a:endParaRPr>
              <a:solidFill>
                <a:srgbClr val="FF0000"/>
              </a:solidFill>
            </a:endParaRPr>
          </a:p>
          <a:p>
            <a:pPr lvl="0" rtl="0">
              <a:spcBef>
                <a:spcPts val="0"/>
              </a:spcBef>
              <a:buNone/>
            </a:pPr>
            <a:r>
              <a:rPr b="1" lang="en-US"/>
              <a:t>Our Idea:</a:t>
            </a:r>
          </a:p>
          <a:p>
            <a:pPr lvl="0" rtl="0">
              <a:spcBef>
                <a:spcPts val="0"/>
              </a:spcBef>
              <a:buNone/>
            </a:pPr>
            <a:r>
              <a:rPr lang="en-US"/>
              <a:t>A Client would build her own internal pin board using our merchandise/inspiration gallery.</a:t>
            </a:r>
          </a:p>
          <a:p>
            <a:pPr lvl="0" rtl="0">
              <a:spcBef>
                <a:spcPts val="0"/>
              </a:spcBef>
              <a:buNone/>
            </a:pPr>
            <a:r>
              <a:rPr lang="en-US"/>
              <a:t>Stylists would access this using a link/tab in Minx</a:t>
            </a:r>
          </a:p>
          <a:p>
            <a:pPr lvl="0" rtl="0">
              <a:spcBef>
                <a:spcPts val="0"/>
              </a:spcBef>
              <a:buNone/>
            </a:pPr>
            <a:r>
              <a:rPr lang="en-US"/>
              <a:t>Internal pin board could be separated by Occasion ie: casual, work, special occasion</a:t>
            </a:r>
          </a:p>
          <a:p>
            <a:pPr lvl="0" rtl="0">
              <a:spcBef>
                <a:spcPts val="0"/>
              </a:spcBef>
              <a:buNone/>
            </a:pPr>
            <a:r>
              <a:t/>
            </a:r>
            <a:endParaRPr/>
          </a:p>
          <a:p>
            <a:pPr lvl="0" rtl="0">
              <a:spcBef>
                <a:spcPts val="0"/>
              </a:spcBef>
              <a:buNone/>
            </a:pPr>
            <a:r>
              <a:t/>
            </a:r>
            <a:endParaRPr/>
          </a:p>
          <a:p>
            <a:pPr lvl="0" rtl="0">
              <a:spcBef>
                <a:spcPts val="0"/>
              </a:spcBef>
              <a:buNone/>
            </a:pPr>
            <a:r>
              <a:t/>
            </a:r>
            <a:endParaRPr>
              <a:solidFill>
                <a:srgbClr val="FF0000"/>
              </a:solidFill>
            </a:endParaRPr>
          </a:p>
        </p:txBody>
      </p:sp>
      <p:pic>
        <p:nvPicPr>
          <p:cNvPr id="447" name="Shape 447"/>
          <p:cNvPicPr preferRelativeResize="0"/>
          <p:nvPr/>
        </p:nvPicPr>
        <p:blipFill>
          <a:blip r:embed="rId3">
            <a:alphaModFix/>
          </a:blip>
          <a:stretch>
            <a:fillRect/>
          </a:stretch>
        </p:blipFill>
        <p:spPr>
          <a:xfrm>
            <a:off x="2420512" y="2218485"/>
            <a:ext cx="2526800" cy="1030424"/>
          </a:xfrm>
          <a:prstGeom prst="rect">
            <a:avLst/>
          </a:prstGeom>
          <a:noFill/>
          <a:ln>
            <a:noFill/>
          </a:ln>
        </p:spPr>
      </p:pic>
      <p:pic>
        <p:nvPicPr>
          <p:cNvPr id="448" name="Shape 448"/>
          <p:cNvPicPr preferRelativeResize="0"/>
          <p:nvPr/>
        </p:nvPicPr>
        <p:blipFill>
          <a:blip r:embed="rId4">
            <a:alphaModFix/>
          </a:blip>
          <a:stretch>
            <a:fillRect/>
          </a:stretch>
        </p:blipFill>
        <p:spPr>
          <a:xfrm>
            <a:off x="853941" y="2523633"/>
            <a:ext cx="1322664" cy="572700"/>
          </a:xfrm>
          <a:prstGeom prst="rect">
            <a:avLst/>
          </a:prstGeom>
          <a:noFill/>
          <a:ln>
            <a:noFill/>
          </a:ln>
        </p:spPr>
      </p:pic>
      <p:pic>
        <p:nvPicPr>
          <p:cNvPr id="449" name="Shape 449"/>
          <p:cNvPicPr preferRelativeResize="0"/>
          <p:nvPr/>
        </p:nvPicPr>
        <p:blipFill>
          <a:blip r:embed="rId5">
            <a:alphaModFix/>
          </a:blip>
          <a:stretch>
            <a:fillRect/>
          </a:stretch>
        </p:blipFill>
        <p:spPr>
          <a:xfrm>
            <a:off x="5191228" y="2187733"/>
            <a:ext cx="2891296" cy="1076549"/>
          </a:xfrm>
          <a:prstGeom prst="rect">
            <a:avLst/>
          </a:prstGeom>
          <a:noFill/>
          <a:ln>
            <a:noFill/>
          </a:ln>
        </p:spPr>
      </p:pic>
      <p:pic>
        <p:nvPicPr>
          <p:cNvPr id="450" name="Shape 450"/>
          <p:cNvPicPr preferRelativeResize="0"/>
          <p:nvPr/>
        </p:nvPicPr>
        <p:blipFill>
          <a:blip r:embed="rId6">
            <a:alphaModFix/>
          </a:blip>
          <a:stretch>
            <a:fillRect/>
          </a:stretch>
        </p:blipFill>
        <p:spPr>
          <a:xfrm>
            <a:off x="1977600" y="4647823"/>
            <a:ext cx="1521651" cy="1521651"/>
          </a:xfrm>
          <a:prstGeom prst="rect">
            <a:avLst/>
          </a:prstGeom>
          <a:noFill/>
          <a:ln>
            <a:noFill/>
          </a:ln>
        </p:spPr>
      </p:pic>
      <p:pic>
        <p:nvPicPr>
          <p:cNvPr id="451" name="Shape 451"/>
          <p:cNvPicPr preferRelativeResize="0"/>
          <p:nvPr/>
        </p:nvPicPr>
        <p:blipFill>
          <a:blip r:embed="rId7">
            <a:alphaModFix/>
          </a:blip>
          <a:stretch>
            <a:fillRect/>
          </a:stretch>
        </p:blipFill>
        <p:spPr>
          <a:xfrm>
            <a:off x="3711675" y="4647823"/>
            <a:ext cx="1521651" cy="1521651"/>
          </a:xfrm>
          <a:prstGeom prst="rect">
            <a:avLst/>
          </a:prstGeom>
          <a:noFill/>
          <a:ln>
            <a:noFill/>
          </a:ln>
        </p:spPr>
      </p:pic>
      <p:pic>
        <p:nvPicPr>
          <p:cNvPr id="452" name="Shape 452"/>
          <p:cNvPicPr preferRelativeResize="0"/>
          <p:nvPr/>
        </p:nvPicPr>
        <p:blipFill>
          <a:blip r:embed="rId8">
            <a:alphaModFix/>
          </a:blip>
          <a:stretch>
            <a:fillRect/>
          </a:stretch>
        </p:blipFill>
        <p:spPr>
          <a:xfrm>
            <a:off x="5445750" y="4647823"/>
            <a:ext cx="1521651" cy="1521651"/>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 name="Shape 456"/>
        <p:cNvGrpSpPr/>
        <p:nvPr/>
      </p:nvGrpSpPr>
      <p:grpSpPr>
        <a:xfrm>
          <a:off x="0" y="0"/>
          <a:ext cx="0" cy="0"/>
          <a:chOff x="0" y="0"/>
          <a:chExt cx="0" cy="0"/>
        </a:xfrm>
      </p:grpSpPr>
      <p:sp>
        <p:nvSpPr>
          <p:cNvPr id="457" name="Shape 457"/>
          <p:cNvSpPr txBox="1"/>
          <p:nvPr>
            <p:ph type="title"/>
          </p:nvPr>
        </p:nvSpPr>
        <p:spPr>
          <a:xfrm>
            <a:off x="311700" y="593366"/>
            <a:ext cx="8520600" cy="763500"/>
          </a:xfrm>
          <a:prstGeom prst="rect">
            <a:avLst/>
          </a:prstGeom>
        </p:spPr>
        <p:txBody>
          <a:bodyPr anchorCtr="0" anchor="t" bIns="91425" lIns="91425" rIns="91425" tIns="91425">
            <a:noAutofit/>
          </a:bodyPr>
          <a:lstStyle/>
          <a:p>
            <a:pPr lvl="0" rtl="0" algn="ctr">
              <a:spcBef>
                <a:spcPts val="0"/>
              </a:spcBef>
              <a:buNone/>
            </a:pPr>
            <a:r>
              <a:rPr lang="en-US"/>
              <a:t>Less Text, More Images</a:t>
            </a:r>
          </a:p>
        </p:txBody>
      </p:sp>
      <p:sp>
        <p:nvSpPr>
          <p:cNvPr id="458" name="Shape 458"/>
          <p:cNvSpPr txBox="1"/>
          <p:nvPr/>
        </p:nvSpPr>
        <p:spPr>
          <a:xfrm>
            <a:off x="503075" y="1815700"/>
            <a:ext cx="8329200" cy="46377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459" name="Shape 459"/>
          <p:cNvSpPr txBox="1"/>
          <p:nvPr/>
        </p:nvSpPr>
        <p:spPr>
          <a:xfrm>
            <a:off x="946350" y="1356875"/>
            <a:ext cx="7251300" cy="5096400"/>
          </a:xfrm>
          <a:prstGeom prst="rect">
            <a:avLst/>
          </a:prstGeom>
          <a:noFill/>
          <a:ln>
            <a:noFill/>
          </a:ln>
        </p:spPr>
        <p:txBody>
          <a:bodyPr anchorCtr="0" anchor="t" bIns="91425" lIns="91425" rIns="91425" tIns="91425">
            <a:noAutofit/>
          </a:bodyPr>
          <a:lstStyle/>
          <a:p>
            <a:pPr lvl="0" rtl="0">
              <a:spcBef>
                <a:spcPts val="0"/>
              </a:spcBef>
              <a:buNone/>
            </a:pPr>
            <a:r>
              <a:rPr b="1" lang="en-US"/>
              <a:t>Currently, Clients answer text questions:</a:t>
            </a:r>
          </a:p>
          <a:p>
            <a:pPr lvl="0" rtl="0">
              <a:spcBef>
                <a:spcPts val="0"/>
              </a:spcBef>
              <a:buNone/>
            </a:pPr>
            <a:r>
              <a:t/>
            </a:r>
            <a:endParaRPr>
              <a:solidFill>
                <a:srgbClr val="FF0000"/>
              </a:solidFill>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b="1"/>
          </a:p>
          <a:p>
            <a:pPr lvl="0" rtl="0">
              <a:spcBef>
                <a:spcPts val="0"/>
              </a:spcBef>
              <a:buNone/>
            </a:pPr>
            <a:r>
              <a:t/>
            </a:r>
            <a:endParaRPr b="1"/>
          </a:p>
          <a:p>
            <a:pPr lvl="0" rtl="0">
              <a:spcBef>
                <a:spcPts val="0"/>
              </a:spcBef>
              <a:buNone/>
            </a:pPr>
            <a:r>
              <a:rPr b="1" lang="en-US"/>
              <a:t>Our Idea is to ask the client to select the following images:</a:t>
            </a:r>
          </a:p>
          <a:p>
            <a:pPr lvl="0" rtl="0">
              <a:spcBef>
                <a:spcPts val="0"/>
              </a:spcBef>
              <a:buNone/>
            </a:pPr>
            <a:r>
              <a:t/>
            </a:r>
            <a:endParaRPr>
              <a:solidFill>
                <a:srgbClr val="FF0000"/>
              </a:solidFill>
            </a:endParaRPr>
          </a:p>
        </p:txBody>
      </p:sp>
      <p:pic>
        <p:nvPicPr>
          <p:cNvPr id="460" name="Shape 460"/>
          <p:cNvPicPr preferRelativeResize="0"/>
          <p:nvPr/>
        </p:nvPicPr>
        <p:blipFill>
          <a:blip r:embed="rId3">
            <a:alphaModFix/>
          </a:blip>
          <a:stretch>
            <a:fillRect/>
          </a:stretch>
        </p:blipFill>
        <p:spPr>
          <a:xfrm>
            <a:off x="311699" y="1966024"/>
            <a:ext cx="4398124" cy="1278828"/>
          </a:xfrm>
          <a:prstGeom prst="rect">
            <a:avLst/>
          </a:prstGeom>
          <a:noFill/>
          <a:ln>
            <a:noFill/>
          </a:ln>
        </p:spPr>
      </p:pic>
      <p:pic>
        <p:nvPicPr>
          <p:cNvPr id="461" name="Shape 461"/>
          <p:cNvPicPr preferRelativeResize="0"/>
          <p:nvPr/>
        </p:nvPicPr>
        <p:blipFill>
          <a:blip r:embed="rId4">
            <a:alphaModFix/>
          </a:blip>
          <a:stretch>
            <a:fillRect/>
          </a:stretch>
        </p:blipFill>
        <p:spPr>
          <a:xfrm>
            <a:off x="4784974" y="1688475"/>
            <a:ext cx="3812299" cy="1479774"/>
          </a:xfrm>
          <a:prstGeom prst="rect">
            <a:avLst/>
          </a:prstGeom>
          <a:noFill/>
          <a:ln>
            <a:noFill/>
          </a:ln>
        </p:spPr>
      </p:pic>
      <p:pic>
        <p:nvPicPr>
          <p:cNvPr id="462" name="Shape 462"/>
          <p:cNvPicPr preferRelativeResize="0"/>
          <p:nvPr/>
        </p:nvPicPr>
        <p:blipFill>
          <a:blip r:embed="rId5">
            <a:alphaModFix/>
          </a:blip>
          <a:stretch>
            <a:fillRect/>
          </a:stretch>
        </p:blipFill>
        <p:spPr>
          <a:xfrm>
            <a:off x="4265100" y="4259732"/>
            <a:ext cx="3908375" cy="1066899"/>
          </a:xfrm>
          <a:prstGeom prst="rect">
            <a:avLst/>
          </a:prstGeom>
          <a:noFill/>
          <a:ln>
            <a:noFill/>
          </a:ln>
        </p:spPr>
      </p:pic>
      <p:pic>
        <p:nvPicPr>
          <p:cNvPr id="463" name="Shape 463"/>
          <p:cNvPicPr preferRelativeResize="0"/>
          <p:nvPr/>
        </p:nvPicPr>
        <p:blipFill>
          <a:blip r:embed="rId6">
            <a:alphaModFix/>
          </a:blip>
          <a:stretch>
            <a:fillRect/>
          </a:stretch>
        </p:blipFill>
        <p:spPr>
          <a:xfrm>
            <a:off x="624500" y="4063500"/>
            <a:ext cx="3027699" cy="1818750"/>
          </a:xfrm>
          <a:prstGeom prst="rect">
            <a:avLst/>
          </a:prstGeom>
          <a:noFill/>
          <a:ln>
            <a:noFill/>
          </a:ln>
        </p:spPr>
      </p:pic>
      <p:pic>
        <p:nvPicPr>
          <p:cNvPr id="464" name="Shape 464"/>
          <p:cNvPicPr preferRelativeResize="0"/>
          <p:nvPr/>
        </p:nvPicPr>
        <p:blipFill>
          <a:blip r:embed="rId7">
            <a:alphaModFix/>
          </a:blip>
          <a:stretch>
            <a:fillRect/>
          </a:stretch>
        </p:blipFill>
        <p:spPr>
          <a:xfrm>
            <a:off x="3841298" y="5326630"/>
            <a:ext cx="679425" cy="679425"/>
          </a:xfrm>
          <a:prstGeom prst="rect">
            <a:avLst/>
          </a:prstGeom>
          <a:noFill/>
          <a:ln>
            <a:noFill/>
          </a:ln>
        </p:spPr>
      </p:pic>
      <p:pic>
        <p:nvPicPr>
          <p:cNvPr id="465" name="Shape 465"/>
          <p:cNvPicPr preferRelativeResize="0"/>
          <p:nvPr/>
        </p:nvPicPr>
        <p:blipFill>
          <a:blip r:embed="rId8">
            <a:alphaModFix/>
          </a:blip>
          <a:stretch>
            <a:fillRect/>
          </a:stretch>
        </p:blipFill>
        <p:spPr>
          <a:xfrm>
            <a:off x="4520724" y="5336630"/>
            <a:ext cx="679425" cy="664438"/>
          </a:xfrm>
          <a:prstGeom prst="rect">
            <a:avLst/>
          </a:prstGeom>
          <a:noFill/>
          <a:ln>
            <a:noFill/>
          </a:ln>
        </p:spPr>
      </p:pic>
      <p:pic>
        <p:nvPicPr>
          <p:cNvPr id="466" name="Shape 466"/>
          <p:cNvPicPr preferRelativeResize="0"/>
          <p:nvPr/>
        </p:nvPicPr>
        <p:blipFill>
          <a:blip r:embed="rId9">
            <a:alphaModFix/>
          </a:blip>
          <a:stretch>
            <a:fillRect/>
          </a:stretch>
        </p:blipFill>
        <p:spPr>
          <a:xfrm>
            <a:off x="5200141" y="5346588"/>
            <a:ext cx="679425" cy="679425"/>
          </a:xfrm>
          <a:prstGeom prst="rect">
            <a:avLst/>
          </a:prstGeom>
          <a:noFill/>
          <a:ln>
            <a:noFill/>
          </a:ln>
        </p:spPr>
      </p:pic>
      <p:pic>
        <p:nvPicPr>
          <p:cNvPr id="467" name="Shape 467"/>
          <p:cNvPicPr preferRelativeResize="0"/>
          <p:nvPr/>
        </p:nvPicPr>
        <p:blipFill>
          <a:blip r:embed="rId10">
            <a:alphaModFix/>
          </a:blip>
          <a:stretch>
            <a:fillRect/>
          </a:stretch>
        </p:blipFill>
        <p:spPr>
          <a:xfrm>
            <a:off x="5879574" y="5346598"/>
            <a:ext cx="679425" cy="679425"/>
          </a:xfrm>
          <a:prstGeom prst="rect">
            <a:avLst/>
          </a:prstGeom>
          <a:noFill/>
          <a:ln>
            <a:noFill/>
          </a:ln>
        </p:spPr>
      </p:pic>
      <p:pic>
        <p:nvPicPr>
          <p:cNvPr id="468" name="Shape 468"/>
          <p:cNvPicPr preferRelativeResize="0"/>
          <p:nvPr/>
        </p:nvPicPr>
        <p:blipFill>
          <a:blip r:embed="rId11">
            <a:alphaModFix/>
          </a:blip>
          <a:stretch>
            <a:fillRect/>
          </a:stretch>
        </p:blipFill>
        <p:spPr>
          <a:xfrm>
            <a:off x="6559000" y="5346599"/>
            <a:ext cx="679425" cy="679425"/>
          </a:xfrm>
          <a:prstGeom prst="rect">
            <a:avLst/>
          </a:prstGeom>
          <a:noFill/>
          <a:ln>
            <a:noFill/>
          </a:ln>
        </p:spPr>
      </p:pic>
      <p:pic>
        <p:nvPicPr>
          <p:cNvPr id="469" name="Shape 469"/>
          <p:cNvPicPr preferRelativeResize="0"/>
          <p:nvPr/>
        </p:nvPicPr>
        <p:blipFill>
          <a:blip r:embed="rId12">
            <a:alphaModFix/>
          </a:blip>
          <a:stretch>
            <a:fillRect/>
          </a:stretch>
        </p:blipFill>
        <p:spPr>
          <a:xfrm>
            <a:off x="7238416" y="5346588"/>
            <a:ext cx="679425" cy="679425"/>
          </a:xfrm>
          <a:prstGeom prst="rect">
            <a:avLst/>
          </a:prstGeom>
          <a:noFill/>
          <a:ln>
            <a:noFill/>
          </a:ln>
        </p:spPr>
      </p:pic>
      <p:pic>
        <p:nvPicPr>
          <p:cNvPr id="470" name="Shape 470"/>
          <p:cNvPicPr preferRelativeResize="0"/>
          <p:nvPr/>
        </p:nvPicPr>
        <p:blipFill>
          <a:blip r:embed="rId13">
            <a:alphaModFix/>
          </a:blip>
          <a:stretch>
            <a:fillRect/>
          </a:stretch>
        </p:blipFill>
        <p:spPr>
          <a:xfrm>
            <a:off x="7917850" y="5346600"/>
            <a:ext cx="679424" cy="679425"/>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4" name="Shape 474"/>
        <p:cNvGrpSpPr/>
        <p:nvPr/>
      </p:nvGrpSpPr>
      <p:grpSpPr>
        <a:xfrm>
          <a:off x="0" y="0"/>
          <a:ext cx="0" cy="0"/>
          <a:chOff x="0" y="0"/>
          <a:chExt cx="0" cy="0"/>
        </a:xfrm>
      </p:grpSpPr>
      <p:sp>
        <p:nvSpPr>
          <p:cNvPr id="475" name="Shape 475"/>
          <p:cNvSpPr txBox="1"/>
          <p:nvPr>
            <p:ph type="title"/>
          </p:nvPr>
        </p:nvSpPr>
        <p:spPr>
          <a:xfrm>
            <a:off x="311700" y="593366"/>
            <a:ext cx="8520600" cy="763500"/>
          </a:xfrm>
          <a:prstGeom prst="rect">
            <a:avLst/>
          </a:prstGeom>
        </p:spPr>
        <p:txBody>
          <a:bodyPr anchorCtr="0" anchor="t" bIns="91425" lIns="91425" rIns="91425" tIns="91425">
            <a:noAutofit/>
          </a:bodyPr>
          <a:lstStyle/>
          <a:p>
            <a:pPr lvl="0" rtl="0" algn="ctr">
              <a:spcBef>
                <a:spcPts val="0"/>
              </a:spcBef>
              <a:buNone/>
            </a:pPr>
            <a:r>
              <a:rPr lang="en-US"/>
              <a:t>Text Questions Focused On Client’s Best Self</a:t>
            </a:r>
          </a:p>
        </p:txBody>
      </p:sp>
      <p:sp>
        <p:nvSpPr>
          <p:cNvPr id="476" name="Shape 476"/>
          <p:cNvSpPr txBox="1"/>
          <p:nvPr/>
        </p:nvSpPr>
        <p:spPr>
          <a:xfrm>
            <a:off x="758875" y="1447166"/>
            <a:ext cx="7555800" cy="5121600"/>
          </a:xfrm>
          <a:prstGeom prst="rect">
            <a:avLst/>
          </a:prstGeom>
          <a:noFill/>
          <a:ln>
            <a:noFill/>
          </a:ln>
        </p:spPr>
        <p:txBody>
          <a:bodyPr anchorCtr="0" anchor="t" bIns="91425" lIns="91425" rIns="91425" tIns="91425">
            <a:noAutofit/>
          </a:bodyPr>
          <a:lstStyle/>
          <a:p>
            <a:pPr lvl="0" rtl="0">
              <a:spcBef>
                <a:spcPts val="0"/>
              </a:spcBef>
              <a:buNone/>
            </a:pPr>
            <a:r>
              <a:rPr b="1" lang="en-US" sz="1600"/>
              <a:t>Current:</a:t>
            </a:r>
          </a:p>
          <a:p>
            <a:pPr lvl="0" rtl="0">
              <a:spcBef>
                <a:spcPts val="0"/>
              </a:spcBef>
              <a:buNone/>
            </a:pPr>
            <a:r>
              <a:t/>
            </a:r>
            <a:endParaRPr b="1"/>
          </a:p>
          <a:p>
            <a:pPr lvl="0" rtl="0">
              <a:spcBef>
                <a:spcPts val="0"/>
              </a:spcBef>
              <a:buNone/>
            </a:pPr>
            <a:r>
              <a:t/>
            </a:r>
            <a:endParaRPr b="1"/>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b="1"/>
          </a:p>
          <a:p>
            <a:pPr lvl="0" rtl="0">
              <a:spcBef>
                <a:spcPts val="0"/>
              </a:spcBef>
              <a:buNone/>
            </a:pPr>
            <a:r>
              <a:t/>
            </a:r>
            <a:endParaRPr b="1"/>
          </a:p>
          <a:p>
            <a:pPr lvl="0" rtl="0">
              <a:spcBef>
                <a:spcPts val="0"/>
              </a:spcBef>
              <a:buNone/>
            </a:pPr>
            <a:r>
              <a:t/>
            </a:r>
            <a:endParaRPr b="1"/>
          </a:p>
          <a:p>
            <a:pPr lvl="0" rtl="0">
              <a:spcBef>
                <a:spcPts val="0"/>
              </a:spcBef>
              <a:buNone/>
            </a:pPr>
            <a:r>
              <a:t/>
            </a:r>
            <a:endParaRPr b="1"/>
          </a:p>
          <a:p>
            <a:pPr lvl="0" rtl="0">
              <a:spcBef>
                <a:spcPts val="0"/>
              </a:spcBef>
              <a:buNone/>
            </a:pPr>
            <a:r>
              <a:t/>
            </a:r>
            <a:endParaRPr b="1"/>
          </a:p>
          <a:p>
            <a:pPr lvl="0" rtl="0">
              <a:spcBef>
                <a:spcPts val="0"/>
              </a:spcBef>
              <a:buNone/>
            </a:pPr>
            <a:r>
              <a:rPr b="1" lang="en-US" sz="1600"/>
              <a:t>Our Idea:</a:t>
            </a:r>
          </a:p>
          <a:p>
            <a:pPr lvl="0" rtl="0">
              <a:spcBef>
                <a:spcPts val="0"/>
              </a:spcBef>
              <a:buNone/>
            </a:pPr>
            <a:r>
              <a:rPr lang="en-US" sz="1600"/>
              <a:t>Tying these sections more closely to our idea of the client’s Best Self, while learning more about her.</a:t>
            </a:r>
          </a:p>
          <a:p>
            <a:pPr indent="-330200" lvl="0" marL="914400" rtl="0">
              <a:spcBef>
                <a:spcPts val="0"/>
              </a:spcBef>
              <a:buSzPct val="100000"/>
              <a:buChar char="●"/>
            </a:pPr>
            <a:r>
              <a:rPr lang="en-US" sz="1600"/>
              <a:t>I feel my best when I’m wearing… [free text response]</a:t>
            </a:r>
          </a:p>
          <a:p>
            <a:pPr indent="-330200" lvl="0" marL="914400" rtl="0">
              <a:spcBef>
                <a:spcPts val="0"/>
              </a:spcBef>
              <a:buSzPct val="100000"/>
              <a:buChar char="●"/>
            </a:pPr>
            <a:r>
              <a:rPr lang="en-US" sz="1600"/>
              <a:t>My best features are… [tick boxes, also include eyes, hair, etc]</a:t>
            </a:r>
          </a:p>
          <a:p>
            <a:pPr indent="-330200" lvl="0" marL="914400" rtl="0">
              <a:spcBef>
                <a:spcPts val="0"/>
              </a:spcBef>
              <a:buSzPct val="100000"/>
              <a:buChar char="●"/>
            </a:pPr>
            <a:r>
              <a:rPr lang="en-US" sz="1600"/>
              <a:t>I feel less comfortable showing off my… [tick boxes]</a:t>
            </a:r>
          </a:p>
          <a:p>
            <a:pPr indent="-330200" lvl="0" marL="914400" rtl="0">
              <a:spcBef>
                <a:spcPts val="0"/>
              </a:spcBef>
              <a:buSzPct val="100000"/>
              <a:buChar char="●"/>
            </a:pPr>
            <a:r>
              <a:rPr lang="en-US" sz="1600"/>
              <a:t>I feel most comfortable in these materials… [tick boxes]</a:t>
            </a:r>
          </a:p>
          <a:p>
            <a:pPr indent="-330200" lvl="0" marL="914400" rtl="0">
              <a:spcBef>
                <a:spcPts val="0"/>
              </a:spcBef>
              <a:buSzPct val="100000"/>
              <a:buChar char="●"/>
            </a:pPr>
            <a:r>
              <a:rPr lang="en-US" sz="1600"/>
              <a:t>I feel less comfortable in these materials… [tick boxes]</a:t>
            </a:r>
          </a:p>
        </p:txBody>
      </p:sp>
      <p:pic>
        <p:nvPicPr>
          <p:cNvPr id="477" name="Shape 477"/>
          <p:cNvPicPr preferRelativeResize="0"/>
          <p:nvPr/>
        </p:nvPicPr>
        <p:blipFill>
          <a:blip r:embed="rId3">
            <a:alphaModFix/>
          </a:blip>
          <a:stretch>
            <a:fillRect/>
          </a:stretch>
        </p:blipFill>
        <p:spPr>
          <a:xfrm>
            <a:off x="1947222" y="1356874"/>
            <a:ext cx="4741852" cy="1823425"/>
          </a:xfrm>
          <a:prstGeom prst="rect">
            <a:avLst/>
          </a:prstGeom>
          <a:noFill/>
          <a:ln>
            <a:noFill/>
          </a:ln>
        </p:spPr>
      </p:pic>
      <p:pic>
        <p:nvPicPr>
          <p:cNvPr id="478" name="Shape 478"/>
          <p:cNvPicPr preferRelativeResize="0"/>
          <p:nvPr/>
        </p:nvPicPr>
        <p:blipFill>
          <a:blip r:embed="rId4">
            <a:alphaModFix/>
          </a:blip>
          <a:stretch>
            <a:fillRect/>
          </a:stretch>
        </p:blipFill>
        <p:spPr>
          <a:xfrm>
            <a:off x="4139875" y="3180300"/>
            <a:ext cx="4174799" cy="683287"/>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title"/>
          </p:nvPr>
        </p:nvSpPr>
        <p:spPr>
          <a:xfrm>
            <a:off x="923925" y="917575"/>
            <a:ext cx="7764600" cy="1841400"/>
          </a:xfrm>
          <a:prstGeom prst="rect">
            <a:avLst/>
          </a:prstGeom>
          <a:noFill/>
          <a:ln cap="flat" cmpd="sng" w="9525">
            <a:solidFill>
              <a:srgbClr val="FFFFFF"/>
            </a:solidFill>
            <a:prstDash val="solid"/>
            <a:round/>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a:t>Team 4</a:t>
            </a:r>
          </a:p>
          <a:p>
            <a:pPr lvl="0" rtl="0">
              <a:spcBef>
                <a:spcPts val="0"/>
              </a:spcBef>
              <a:buClr>
                <a:srgbClr val="000000"/>
              </a:buClr>
              <a:buSzPct val="45833"/>
              <a:buFont typeface="Arial"/>
              <a:buNone/>
            </a:pPr>
            <a:r>
              <a:rPr lang="en-US" sz="2400"/>
              <a:t>Ashlee Duran</a:t>
            </a:r>
          </a:p>
          <a:p>
            <a:pPr lvl="0" rtl="0">
              <a:spcBef>
                <a:spcPts val="0"/>
              </a:spcBef>
              <a:buClr>
                <a:srgbClr val="000000"/>
              </a:buClr>
              <a:buSzPct val="45833"/>
              <a:buFont typeface="Arial"/>
              <a:buNone/>
            </a:pPr>
            <a:r>
              <a:rPr lang="en-US" sz="2400"/>
              <a:t>Caitlin Mell </a:t>
            </a:r>
          </a:p>
          <a:p>
            <a:pPr lvl="0" rtl="0">
              <a:spcBef>
                <a:spcPts val="0"/>
              </a:spcBef>
              <a:buClr>
                <a:srgbClr val="000000"/>
              </a:buClr>
              <a:buSzPct val="45833"/>
              <a:buFont typeface="Arial"/>
              <a:buNone/>
            </a:pPr>
            <a:r>
              <a:rPr lang="en-US" sz="2400"/>
              <a:t>Cody Warren </a:t>
            </a:r>
          </a:p>
          <a:p>
            <a:pPr lvl="0" rtl="0">
              <a:spcBef>
                <a:spcPts val="0"/>
              </a:spcBef>
              <a:buClr>
                <a:srgbClr val="000000"/>
              </a:buClr>
              <a:buSzPct val="45833"/>
              <a:buFont typeface="Arial"/>
              <a:buNone/>
            </a:pPr>
            <a:r>
              <a:rPr lang="en-US" sz="2400"/>
              <a:t>Edith Denning</a:t>
            </a:r>
          </a:p>
          <a:p>
            <a:pPr lvl="0" rtl="0">
              <a:spcBef>
                <a:spcPts val="0"/>
              </a:spcBef>
              <a:buClr>
                <a:srgbClr val="000000"/>
              </a:buClr>
              <a:buSzPct val="45833"/>
              <a:buFont typeface="Arial"/>
              <a:buNone/>
            </a:pPr>
            <a:r>
              <a:rPr lang="en-US" sz="2400"/>
              <a:t>Layla Katz </a:t>
            </a:r>
          </a:p>
          <a:p>
            <a:pPr lvl="0" rtl="0">
              <a:spcBef>
                <a:spcPts val="0"/>
              </a:spcBef>
              <a:buClr>
                <a:srgbClr val="000000"/>
              </a:buClr>
              <a:buSzPct val="45833"/>
              <a:buFont typeface="Arial"/>
              <a:buNone/>
            </a:pPr>
            <a:r>
              <a:rPr lang="en-US" sz="2400"/>
              <a:t>Lindsay Varney </a:t>
            </a:r>
          </a:p>
          <a:p>
            <a:pPr lvl="0" rtl="0">
              <a:spcBef>
                <a:spcPts val="0"/>
              </a:spcBef>
              <a:buClr>
                <a:srgbClr val="000000"/>
              </a:buClr>
              <a:buSzPct val="45833"/>
              <a:buFont typeface="Arial"/>
              <a:buNone/>
            </a:pPr>
            <a:r>
              <a:rPr lang="en-US" sz="2400"/>
              <a:t>Lindsey Beesley</a:t>
            </a:r>
          </a:p>
          <a:p>
            <a:pPr lvl="0" rtl="0">
              <a:spcBef>
                <a:spcPts val="0"/>
              </a:spcBef>
              <a:buClr>
                <a:srgbClr val="000000"/>
              </a:buClr>
              <a:buSzPct val="45833"/>
              <a:buFont typeface="Arial"/>
              <a:buNone/>
            </a:pPr>
            <a:r>
              <a:rPr lang="en-US" sz="2400"/>
              <a:t>Lori Eason </a:t>
            </a:r>
          </a:p>
          <a:p>
            <a:pPr lvl="0" rtl="0">
              <a:spcBef>
                <a:spcPts val="0"/>
              </a:spcBef>
              <a:buClr>
                <a:srgbClr val="000000"/>
              </a:buClr>
              <a:buSzPct val="45833"/>
              <a:buFont typeface="Arial"/>
              <a:buNone/>
            </a:pPr>
            <a:r>
              <a:rPr lang="en-US" sz="2400"/>
              <a:t>Lucy Chen </a:t>
            </a:r>
          </a:p>
          <a:p>
            <a:pPr lvl="0" rtl="0">
              <a:spcBef>
                <a:spcPts val="0"/>
              </a:spcBef>
              <a:buClr>
                <a:srgbClr val="000000"/>
              </a:buClr>
              <a:buSzPct val="45833"/>
              <a:buFont typeface="Arial"/>
              <a:buNone/>
            </a:pPr>
            <a:r>
              <a:rPr lang="en-US" sz="2400"/>
              <a:t>Meredith O'Brien </a:t>
            </a:r>
          </a:p>
          <a:p>
            <a:pPr lvl="0" rtl="0">
              <a:spcBef>
                <a:spcPts val="0"/>
              </a:spcBef>
              <a:buClr>
                <a:srgbClr val="000000"/>
              </a:buClr>
              <a:buSzPct val="45833"/>
              <a:buFont typeface="Arial"/>
              <a:buNone/>
            </a:pPr>
            <a:r>
              <a:rPr lang="en-US" sz="2400"/>
              <a:t>Mishelle Boutwell-Schmidt </a:t>
            </a:r>
          </a:p>
          <a:p>
            <a:pPr lvl="0" rtl="0">
              <a:spcBef>
                <a:spcPts val="0"/>
              </a:spcBef>
              <a:buClr>
                <a:srgbClr val="000000"/>
              </a:buClr>
              <a:buSzPct val="45833"/>
              <a:buFont typeface="Arial"/>
              <a:buNone/>
            </a:pPr>
            <a:r>
              <a:rPr lang="en-US" sz="2400"/>
              <a:t>Sally Wright</a:t>
            </a:r>
          </a:p>
          <a:p>
            <a:pPr lvl="0" rtl="0">
              <a:spcBef>
                <a:spcPts val="0"/>
              </a:spcBef>
              <a:buClr>
                <a:srgbClr val="000000"/>
              </a:buClr>
              <a:buSzPct val="45833"/>
              <a:buFont typeface="Arial"/>
              <a:buNone/>
            </a:pPr>
            <a:r>
              <a:t/>
            </a:r>
            <a:endParaRPr sz="2400"/>
          </a:p>
          <a:p>
            <a:pPr lvl="0" rtl="0">
              <a:spcBef>
                <a:spcPts val="0"/>
              </a:spcBef>
              <a:buClr>
                <a:srgbClr val="000000"/>
              </a:buClr>
              <a:buSzPct val="45833"/>
              <a:buFont typeface="Arial"/>
              <a:buNone/>
            </a:pPr>
            <a:r>
              <a:t/>
            </a:r>
            <a:endParaRPr sz="2400"/>
          </a:p>
        </p:txBody>
      </p:sp>
      <p:sp>
        <p:nvSpPr>
          <p:cNvPr id="484" name="Shape 484"/>
          <p:cNvSpPr txBox="1"/>
          <p:nvPr/>
        </p:nvSpPr>
        <p:spPr>
          <a:xfrm>
            <a:off x="6553200" y="6526212"/>
            <a:ext cx="2133600" cy="95399"/>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228" name="Shape 228"/>
          <p:cNvSpPr txBox="1"/>
          <p:nvPr>
            <p:ph idx="1" type="body"/>
          </p:nvPr>
        </p:nvSpPr>
        <p:spPr>
          <a:xfrm>
            <a:off x="457200" y="6236054"/>
            <a:ext cx="8229600" cy="217200"/>
          </a:xfrm>
          <a:prstGeom prst="rect">
            <a:avLst/>
          </a:prstGeom>
          <a:noFill/>
          <a:ln>
            <a:noFill/>
          </a:ln>
        </p:spPr>
        <p:txBody>
          <a:bodyPr anchorCtr="0" anchor="ctr" bIns="0" lIns="0" rIns="0" tIns="0">
            <a:noAutofit/>
          </a:bodyPr>
          <a:lstStyle/>
          <a:p>
            <a:pPr indent="0" lvl="0" marL="0" marR="0" rtl="0" algn="l">
              <a:lnSpc>
                <a:spcPct val="100000"/>
              </a:lnSpc>
              <a:spcBef>
                <a:spcPts val="0"/>
              </a:spcBef>
              <a:buClr>
                <a:schemeClr val="dk1"/>
              </a:buClr>
              <a:buSzPct val="25000"/>
              <a:buFont typeface="Arial"/>
              <a:buNone/>
            </a:pPr>
            <a:r>
              <a:t/>
            </a:r>
            <a:endParaRPr b="0" i="0" sz="800" u="none" cap="none" strike="noStrike">
              <a:solidFill>
                <a:schemeClr val="dk1"/>
              </a:solidFill>
              <a:latin typeface="Arial"/>
              <a:ea typeface="Arial"/>
              <a:cs typeface="Arial"/>
              <a:sym typeface="Arial"/>
            </a:endParaRPr>
          </a:p>
        </p:txBody>
      </p:sp>
      <p:sp>
        <p:nvSpPr>
          <p:cNvPr id="229" name="Shape 229"/>
          <p:cNvSpPr txBox="1"/>
          <p:nvPr>
            <p:ph idx="4294967295" type="title"/>
          </p:nvPr>
        </p:nvSpPr>
        <p:spPr>
          <a:xfrm>
            <a:off x="1379537" y="402166"/>
            <a:ext cx="7764600" cy="823200"/>
          </a:xfrm>
          <a:prstGeom prst="rect">
            <a:avLst/>
          </a:prstGeom>
          <a:noFill/>
          <a:ln>
            <a:noFill/>
          </a:ln>
        </p:spPr>
        <p:txBody>
          <a:bodyPr anchorCtr="0" anchor="t" bIns="0" lIns="0" rIns="0" tIns="0">
            <a:noAutofit/>
          </a:bodyPr>
          <a:lstStyle/>
          <a:p>
            <a:pPr indent="0" lvl="0" marL="0" marR="0" rtl="0" algn="l">
              <a:lnSpc>
                <a:spcPct val="100000"/>
              </a:lnSpc>
              <a:spcBef>
                <a:spcPts val="0"/>
              </a:spcBef>
              <a:buClr>
                <a:schemeClr val="lt1"/>
              </a:buClr>
              <a:buSzPct val="25000"/>
              <a:buFont typeface="Arial"/>
              <a:buNone/>
            </a:pPr>
            <a:r>
              <a:rPr b="0" i="0" lang="en-US" sz="2400" u="none" cap="none" strike="noStrike">
                <a:solidFill>
                  <a:srgbClr val="453635"/>
                </a:solidFill>
                <a:latin typeface="Arial"/>
                <a:ea typeface="Arial"/>
                <a:cs typeface="Arial"/>
                <a:sym typeface="Arial"/>
              </a:rPr>
              <a:t>What’s happening “out there”... </a:t>
            </a:r>
          </a:p>
        </p:txBody>
      </p:sp>
      <p:sp>
        <p:nvSpPr>
          <p:cNvPr id="230" name="Shape 230"/>
          <p:cNvSpPr txBox="1"/>
          <p:nvPr/>
        </p:nvSpPr>
        <p:spPr>
          <a:xfrm>
            <a:off x="830016" y="1028755"/>
            <a:ext cx="7318200" cy="18120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1400" u="none" cap="none" strike="noStrike">
                <a:solidFill>
                  <a:srgbClr val="453635"/>
                </a:solidFill>
                <a:latin typeface="Arial"/>
                <a:ea typeface="Arial"/>
                <a:cs typeface="Arial"/>
                <a:sym typeface="Arial"/>
              </a:rPr>
              <a:t>Competitors:</a:t>
            </a:r>
          </a:p>
          <a:p>
            <a:pPr indent="-171450" lvl="0" marL="171450" marR="0" rtl="0" algn="l">
              <a:spcBef>
                <a:spcPts val="0"/>
              </a:spcBef>
              <a:buClr>
                <a:srgbClr val="453635"/>
              </a:buClr>
              <a:buSzPct val="100000"/>
              <a:buFont typeface="Arial"/>
              <a:buChar char="•"/>
            </a:pPr>
            <a:r>
              <a:rPr b="0" i="0" lang="en-US" sz="1400" u="none" cap="none" strike="noStrike">
                <a:solidFill>
                  <a:srgbClr val="453635"/>
                </a:solidFill>
                <a:latin typeface="Arial"/>
                <a:ea typeface="Arial"/>
                <a:cs typeface="Arial"/>
                <a:sym typeface="Arial"/>
              </a:rPr>
              <a:t>More and more “me too” business models are popping up, and they are “Shamelessly Stealing” our historical external look, feel and messaging. </a:t>
            </a:r>
          </a:p>
          <a:p>
            <a:pPr indent="0" lvl="0" marL="0" marR="0" rtl="0" algn="l">
              <a:spcBef>
                <a:spcPts val="0"/>
              </a:spcBef>
              <a:buSzPct val="25000"/>
              <a:buNone/>
            </a:pPr>
            <a:r>
              <a:rPr b="1" i="0" lang="en-US" sz="1400" u="none" cap="none" strike="noStrike">
                <a:solidFill>
                  <a:srgbClr val="453635"/>
                </a:solidFill>
                <a:latin typeface="Arial"/>
                <a:ea typeface="Arial"/>
                <a:cs typeface="Arial"/>
                <a:sym typeface="Arial"/>
              </a:rPr>
              <a:t>Our challenge:</a:t>
            </a:r>
          </a:p>
          <a:p>
            <a:pPr indent="-171450" lvl="0" marL="171450" marR="0" rtl="0" algn="l">
              <a:spcBef>
                <a:spcPts val="0"/>
              </a:spcBef>
              <a:buClr>
                <a:srgbClr val="453635"/>
              </a:buClr>
              <a:buSzPct val="100000"/>
              <a:buFont typeface="Arial"/>
              <a:buChar char="•"/>
            </a:pPr>
            <a:r>
              <a:rPr b="0" i="0" lang="en-US" sz="1400" u="none" cap="none" strike="noStrike">
                <a:solidFill>
                  <a:srgbClr val="453635"/>
                </a:solidFill>
                <a:latin typeface="Arial"/>
                <a:ea typeface="Arial"/>
                <a:cs typeface="Arial"/>
                <a:sym typeface="Arial"/>
              </a:rPr>
              <a:t>How can we evolve and grow so that Stitch Fix shows up as a differentiated, superior brand that speaks to a wide range of women? </a:t>
            </a:r>
          </a:p>
          <a:p>
            <a:pPr indent="0" lvl="0" marL="0" marR="0" rtl="0" algn="l">
              <a:spcBef>
                <a:spcPts val="0"/>
              </a:spcBef>
              <a:buNone/>
            </a:pPr>
            <a:r>
              <a:t/>
            </a:r>
            <a:endParaRPr b="0" i="0" sz="12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0" sz="12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0" sz="12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0" sz="12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1" sz="12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1" sz="18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1" sz="18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1" sz="18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0" sz="18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0" sz="1800" u="none" cap="none" strike="noStrike">
              <a:solidFill>
                <a:srgbClr val="FEFAF7"/>
              </a:solidFill>
              <a:latin typeface="Calibri"/>
              <a:ea typeface="Calibri"/>
              <a:cs typeface="Calibri"/>
              <a:sym typeface="Calibri"/>
            </a:endParaRPr>
          </a:p>
        </p:txBody>
      </p:sp>
      <p:sp>
        <p:nvSpPr>
          <p:cNvPr id="231" name="Shape 231"/>
          <p:cNvSpPr txBox="1"/>
          <p:nvPr/>
        </p:nvSpPr>
        <p:spPr>
          <a:xfrm>
            <a:off x="924550" y="2651609"/>
            <a:ext cx="7763700" cy="498300"/>
          </a:xfrm>
          <a:prstGeom prst="rect">
            <a:avLst/>
          </a:prstGeom>
          <a:noFill/>
          <a:ln>
            <a:noFill/>
          </a:ln>
        </p:spPr>
        <p:txBody>
          <a:bodyPr anchorCtr="0" anchor="t" bIns="0" lIns="0" rIns="0" tIns="0">
            <a:noAutofit/>
          </a:bodyPr>
          <a:lstStyle/>
          <a:p>
            <a:pPr indent="0" lvl="0" marL="0" marR="0" rtl="0" algn="l">
              <a:spcBef>
                <a:spcPts val="0"/>
              </a:spcBef>
              <a:buClr>
                <a:srgbClr val="FEFAF7"/>
              </a:buClr>
              <a:buFont typeface="Arial"/>
              <a:buNone/>
            </a:pPr>
            <a:r>
              <a:t/>
            </a:r>
            <a:endParaRPr b="0" i="0" sz="4400" u="none" cap="none" strike="noStrike">
              <a:solidFill>
                <a:srgbClr val="FEFAF7"/>
              </a:solidFill>
              <a:latin typeface="Arial"/>
              <a:ea typeface="Arial"/>
              <a:cs typeface="Arial"/>
              <a:sym typeface="Arial"/>
            </a:endParaRPr>
          </a:p>
        </p:txBody>
      </p:sp>
      <p:pic>
        <p:nvPicPr>
          <p:cNvPr id="232" name="Shape 232"/>
          <p:cNvPicPr preferRelativeResize="0"/>
          <p:nvPr/>
        </p:nvPicPr>
        <p:blipFill rotWithShape="1">
          <a:blip r:embed="rId3">
            <a:alphaModFix/>
          </a:blip>
          <a:srcRect b="0" l="0" r="0" t="0"/>
          <a:stretch/>
        </p:blipFill>
        <p:spPr>
          <a:xfrm>
            <a:off x="396950" y="2974000"/>
            <a:ext cx="1619100" cy="1657200"/>
          </a:xfrm>
          <a:prstGeom prst="rect">
            <a:avLst/>
          </a:prstGeom>
          <a:noFill/>
          <a:ln>
            <a:noFill/>
          </a:ln>
        </p:spPr>
      </p:pic>
      <p:pic>
        <p:nvPicPr>
          <p:cNvPr id="233" name="Shape 233"/>
          <p:cNvPicPr preferRelativeResize="0"/>
          <p:nvPr/>
        </p:nvPicPr>
        <p:blipFill rotWithShape="1">
          <a:blip r:embed="rId4">
            <a:alphaModFix/>
          </a:blip>
          <a:srcRect b="0" l="0" r="0" t="0"/>
          <a:stretch/>
        </p:blipFill>
        <p:spPr>
          <a:xfrm>
            <a:off x="2270627" y="2974001"/>
            <a:ext cx="1838399" cy="1971600"/>
          </a:xfrm>
          <a:prstGeom prst="rect">
            <a:avLst/>
          </a:prstGeom>
          <a:noFill/>
          <a:ln>
            <a:noFill/>
          </a:ln>
        </p:spPr>
      </p:pic>
      <p:pic>
        <p:nvPicPr>
          <p:cNvPr id="234" name="Shape 234"/>
          <p:cNvPicPr preferRelativeResize="0"/>
          <p:nvPr/>
        </p:nvPicPr>
        <p:blipFill rotWithShape="1">
          <a:blip r:embed="rId5">
            <a:alphaModFix/>
          </a:blip>
          <a:srcRect b="0" l="0" r="0" t="0"/>
          <a:stretch/>
        </p:blipFill>
        <p:spPr>
          <a:xfrm>
            <a:off x="2246825" y="5102025"/>
            <a:ext cx="1886100" cy="1676400"/>
          </a:xfrm>
          <a:prstGeom prst="rect">
            <a:avLst/>
          </a:prstGeom>
          <a:noFill/>
          <a:ln>
            <a:noFill/>
          </a:ln>
        </p:spPr>
      </p:pic>
      <p:pic>
        <p:nvPicPr>
          <p:cNvPr id="235" name="Shape 235"/>
          <p:cNvPicPr preferRelativeResize="0"/>
          <p:nvPr/>
        </p:nvPicPr>
        <p:blipFill rotWithShape="1">
          <a:blip r:embed="rId6">
            <a:alphaModFix/>
          </a:blip>
          <a:srcRect b="0" l="0" r="0" t="0"/>
          <a:stretch/>
        </p:blipFill>
        <p:spPr>
          <a:xfrm>
            <a:off x="248903" y="5206650"/>
            <a:ext cx="1767300" cy="1528800"/>
          </a:xfrm>
          <a:prstGeom prst="rect">
            <a:avLst/>
          </a:prstGeom>
          <a:noFill/>
          <a:ln>
            <a:noFill/>
          </a:ln>
        </p:spPr>
      </p:pic>
      <p:pic>
        <p:nvPicPr>
          <p:cNvPr id="236" name="Shape 236"/>
          <p:cNvPicPr preferRelativeResize="0"/>
          <p:nvPr/>
        </p:nvPicPr>
        <p:blipFill rotWithShape="1">
          <a:blip r:embed="rId7">
            <a:alphaModFix/>
          </a:blip>
          <a:srcRect b="0" l="0" r="0" t="0"/>
          <a:stretch/>
        </p:blipFill>
        <p:spPr>
          <a:xfrm>
            <a:off x="1330525" y="4297150"/>
            <a:ext cx="1257300" cy="1276500"/>
          </a:xfrm>
          <a:prstGeom prst="rect">
            <a:avLst/>
          </a:prstGeom>
          <a:noFill/>
          <a:ln>
            <a:noFill/>
          </a:ln>
        </p:spPr>
      </p:pic>
      <p:pic>
        <p:nvPicPr>
          <p:cNvPr id="237" name="Shape 237"/>
          <p:cNvPicPr preferRelativeResize="0"/>
          <p:nvPr/>
        </p:nvPicPr>
        <p:blipFill rotWithShape="1">
          <a:blip r:embed="rId8">
            <a:alphaModFix/>
          </a:blip>
          <a:srcRect b="0" l="0" r="0" t="0"/>
          <a:stretch/>
        </p:blipFill>
        <p:spPr>
          <a:xfrm>
            <a:off x="4363375" y="3717540"/>
            <a:ext cx="4589100" cy="2241300"/>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9" name="Shape 489"/>
        <p:cNvGrpSpPr/>
        <p:nvPr/>
      </p:nvGrpSpPr>
      <p:grpSpPr>
        <a:xfrm>
          <a:off x="0" y="0"/>
          <a:ext cx="0" cy="0"/>
          <a:chOff x="0" y="0"/>
          <a:chExt cx="0" cy="0"/>
        </a:xfrm>
      </p:grpSpPr>
      <p:sp>
        <p:nvSpPr>
          <p:cNvPr id="490" name="Shape 490"/>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Key Ideas	</a:t>
            </a:r>
          </a:p>
        </p:txBody>
      </p:sp>
      <p:sp>
        <p:nvSpPr>
          <p:cNvPr id="491" name="Shape 491"/>
          <p:cNvSpPr txBox="1"/>
          <p:nvPr>
            <p:ph idx="1" type="body"/>
          </p:nvPr>
        </p:nvSpPr>
        <p:spPr>
          <a:xfrm>
            <a:off x="457200" y="1600200"/>
            <a:ext cx="8229600" cy="4526100"/>
          </a:xfrm>
          <a:prstGeom prst="rect">
            <a:avLst/>
          </a:prstGeom>
        </p:spPr>
        <p:txBody>
          <a:bodyPr anchorCtr="0" anchor="t" bIns="91425" lIns="91425" rIns="91425" tIns="91425">
            <a:noAutofit/>
          </a:bodyPr>
          <a:lstStyle/>
          <a:p>
            <a:pPr lvl="0" rtl="0">
              <a:spcBef>
                <a:spcPts val="0"/>
              </a:spcBef>
              <a:buNone/>
            </a:pPr>
            <a:r>
              <a:rPr lang="en-US"/>
              <a:t>A/B Image Test</a:t>
            </a:r>
          </a:p>
          <a:p>
            <a:pPr lvl="0" rtl="0">
              <a:spcBef>
                <a:spcPts val="0"/>
              </a:spcBef>
              <a:buNone/>
            </a:pPr>
            <a:r>
              <a:rPr lang="en-US"/>
              <a:t>Internal Pinterest Board</a:t>
            </a:r>
          </a:p>
          <a:p>
            <a:pPr lvl="0" rtl="0">
              <a:spcBef>
                <a:spcPts val="0"/>
              </a:spcBef>
              <a:buNone/>
            </a:pPr>
            <a:r>
              <a:rPr lang="en-US"/>
              <a:t>Probing Lifestyle Questions</a:t>
            </a:r>
          </a:p>
          <a:p>
            <a:pPr lvl="0" rtl="0">
              <a:spcBef>
                <a:spcPts val="0"/>
              </a:spcBef>
              <a:buNone/>
            </a:pPr>
            <a:r>
              <a:rPr lang="en-US"/>
              <a:t>A different way to present style categories</a:t>
            </a:r>
          </a:p>
          <a:p>
            <a:pPr lvl="0">
              <a:spcBef>
                <a:spcPts val="0"/>
              </a:spcBef>
              <a:buNone/>
            </a:pPr>
            <a:r>
              <a:rPr lang="en-US"/>
              <a:t>“Tinder” for Style &amp; Client Avatar</a:t>
            </a:r>
          </a:p>
        </p:txBody>
      </p:sp>
      <p:sp>
        <p:nvSpPr>
          <p:cNvPr id="492" name="Shape 492"/>
          <p:cNvSpPr txBox="1"/>
          <p:nvPr>
            <p:ph idx="12" type="sldNum"/>
          </p:nvPr>
        </p:nvSpPr>
        <p:spPr>
          <a:xfrm>
            <a:off x="6553200" y="6356350"/>
            <a:ext cx="21336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x="0" y="0"/>
          <a:ext cx="0" cy="0"/>
          <a:chOff x="0" y="0"/>
          <a:chExt cx="0" cy="0"/>
        </a:xfrm>
      </p:grpSpPr>
      <p:sp>
        <p:nvSpPr>
          <p:cNvPr id="498" name="Shape 498"/>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A/B Image Test</a:t>
            </a:r>
          </a:p>
        </p:txBody>
      </p:sp>
      <p:sp>
        <p:nvSpPr>
          <p:cNvPr id="499" name="Shape 499"/>
          <p:cNvSpPr txBox="1"/>
          <p:nvPr>
            <p:ph idx="1" type="body"/>
          </p:nvPr>
        </p:nvSpPr>
        <p:spPr>
          <a:xfrm>
            <a:off x="457200" y="1600200"/>
            <a:ext cx="8229600" cy="4526100"/>
          </a:xfrm>
          <a:prstGeom prst="rect">
            <a:avLst/>
          </a:prstGeom>
        </p:spPr>
        <p:txBody>
          <a:bodyPr anchorCtr="0" anchor="t" bIns="91425" lIns="91425" rIns="91425" tIns="91425">
            <a:noAutofit/>
          </a:bodyPr>
          <a:lstStyle/>
          <a:p>
            <a:pPr indent="-298450" lvl="0" marL="457200" rtl="0">
              <a:lnSpc>
                <a:spcPct val="115000"/>
              </a:lnSpc>
              <a:spcBef>
                <a:spcPts val="0"/>
              </a:spcBef>
              <a:buSzPct val="100000"/>
            </a:pPr>
            <a:r>
              <a:rPr b="1" lang="en-US" sz="1100">
                <a:latin typeface="Arial"/>
                <a:ea typeface="Arial"/>
                <a:cs typeface="Arial"/>
                <a:sym typeface="Arial"/>
              </a:rPr>
              <a:t>A/B Test in survey to have clients choose one of two looks like they like (either whole outfits or pieces of apparel from two different style categories)</a:t>
            </a:r>
          </a:p>
          <a:p>
            <a:pPr indent="-298450" lvl="1" marL="914400" rtl="0">
              <a:lnSpc>
                <a:spcPct val="115000"/>
              </a:lnSpc>
              <a:spcBef>
                <a:spcPts val="0"/>
              </a:spcBef>
              <a:buSzPct val="100000"/>
              <a:buFont typeface="Arial"/>
            </a:pPr>
            <a:r>
              <a:rPr lang="en-US" sz="1100">
                <a:latin typeface="Arial"/>
                <a:ea typeface="Arial"/>
                <a:cs typeface="Arial"/>
                <a:sym typeface="Arial"/>
              </a:rPr>
              <a:t>Examples:</a:t>
            </a: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rPr lang="en-US" sz="1100">
                <a:latin typeface="Arial"/>
                <a:ea typeface="Arial"/>
                <a:cs typeface="Arial"/>
                <a:sym typeface="Arial"/>
              </a:rPr>
              <a:t>1.</a:t>
            </a: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rPr lang="en-US" sz="1100">
                <a:latin typeface="Arial"/>
                <a:ea typeface="Arial"/>
                <a:cs typeface="Arial"/>
                <a:sym typeface="Arial"/>
              </a:rPr>
              <a:t>2.</a:t>
            </a: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marR="0" rtl="0" algn="l">
              <a:lnSpc>
                <a:spcPct val="115000"/>
              </a:lnSpc>
              <a:spcBef>
                <a:spcPts val="0"/>
              </a:spcBef>
              <a:spcAft>
                <a:spcPts val="0"/>
              </a:spcAft>
              <a:buNone/>
            </a:pPr>
            <a:r>
              <a:t/>
            </a:r>
            <a:endParaRPr sz="1100">
              <a:latin typeface="Arial"/>
              <a:ea typeface="Arial"/>
              <a:cs typeface="Arial"/>
              <a:sym typeface="Arial"/>
            </a:endParaRPr>
          </a:p>
          <a:p>
            <a:pPr indent="0" lvl="0" marL="0">
              <a:lnSpc>
                <a:spcPct val="115000"/>
              </a:lnSpc>
              <a:spcBef>
                <a:spcPts val="0"/>
              </a:spcBef>
              <a:buNone/>
            </a:pPr>
            <a:r>
              <a:t/>
            </a:r>
            <a:endParaRPr/>
          </a:p>
        </p:txBody>
      </p:sp>
      <p:sp>
        <p:nvSpPr>
          <p:cNvPr id="500" name="Shape 500"/>
          <p:cNvSpPr txBox="1"/>
          <p:nvPr>
            <p:ph idx="12" type="sldNum"/>
          </p:nvPr>
        </p:nvSpPr>
        <p:spPr>
          <a:xfrm>
            <a:off x="6553200" y="6356350"/>
            <a:ext cx="21336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501" name="Shape 501"/>
          <p:cNvPicPr preferRelativeResize="0"/>
          <p:nvPr/>
        </p:nvPicPr>
        <p:blipFill>
          <a:blip r:embed="rId3">
            <a:alphaModFix/>
          </a:blip>
          <a:stretch>
            <a:fillRect/>
          </a:stretch>
        </p:blipFill>
        <p:spPr>
          <a:xfrm>
            <a:off x="1654975" y="2335674"/>
            <a:ext cx="1773399" cy="1773399"/>
          </a:xfrm>
          <a:prstGeom prst="rect">
            <a:avLst/>
          </a:prstGeom>
          <a:noFill/>
          <a:ln>
            <a:noFill/>
          </a:ln>
        </p:spPr>
      </p:pic>
      <p:pic>
        <p:nvPicPr>
          <p:cNvPr id="502" name="Shape 502"/>
          <p:cNvPicPr preferRelativeResize="0"/>
          <p:nvPr/>
        </p:nvPicPr>
        <p:blipFill>
          <a:blip r:embed="rId4">
            <a:alphaModFix/>
          </a:blip>
          <a:stretch>
            <a:fillRect/>
          </a:stretch>
        </p:blipFill>
        <p:spPr>
          <a:xfrm>
            <a:off x="4297975" y="2247700"/>
            <a:ext cx="1773399" cy="1773399"/>
          </a:xfrm>
          <a:prstGeom prst="rect">
            <a:avLst/>
          </a:prstGeom>
          <a:noFill/>
          <a:ln>
            <a:noFill/>
          </a:ln>
        </p:spPr>
      </p:pic>
      <p:sp>
        <p:nvSpPr>
          <p:cNvPr id="503" name="Shape 503"/>
          <p:cNvSpPr txBox="1"/>
          <p:nvPr/>
        </p:nvSpPr>
        <p:spPr>
          <a:xfrm>
            <a:off x="3292875" y="2823825"/>
            <a:ext cx="1140600" cy="797100"/>
          </a:xfrm>
          <a:prstGeom prst="rect">
            <a:avLst/>
          </a:prstGeom>
          <a:noFill/>
          <a:ln>
            <a:noFill/>
          </a:ln>
        </p:spPr>
        <p:txBody>
          <a:bodyPr anchorCtr="0" anchor="t" bIns="91425" lIns="91425" rIns="91425" tIns="91425">
            <a:noAutofit/>
          </a:bodyPr>
          <a:lstStyle/>
          <a:p>
            <a:pPr lvl="0" algn="ctr">
              <a:spcBef>
                <a:spcPts val="0"/>
              </a:spcBef>
              <a:buNone/>
            </a:pPr>
            <a:r>
              <a:rPr lang="en-US"/>
              <a:t>OR</a:t>
            </a:r>
          </a:p>
        </p:txBody>
      </p:sp>
      <p:pic>
        <p:nvPicPr>
          <p:cNvPr id="504" name="Shape 504"/>
          <p:cNvPicPr preferRelativeResize="0"/>
          <p:nvPr/>
        </p:nvPicPr>
        <p:blipFill>
          <a:blip r:embed="rId5">
            <a:alphaModFix/>
          </a:blip>
          <a:stretch>
            <a:fillRect/>
          </a:stretch>
        </p:blipFill>
        <p:spPr>
          <a:xfrm>
            <a:off x="1654974" y="4231000"/>
            <a:ext cx="1773399" cy="1719925"/>
          </a:xfrm>
          <a:prstGeom prst="rect">
            <a:avLst/>
          </a:prstGeom>
          <a:noFill/>
          <a:ln>
            <a:noFill/>
          </a:ln>
        </p:spPr>
      </p:pic>
      <p:pic>
        <p:nvPicPr>
          <p:cNvPr id="505" name="Shape 505"/>
          <p:cNvPicPr preferRelativeResize="0"/>
          <p:nvPr/>
        </p:nvPicPr>
        <p:blipFill>
          <a:blip r:embed="rId6">
            <a:alphaModFix/>
          </a:blip>
          <a:stretch>
            <a:fillRect/>
          </a:stretch>
        </p:blipFill>
        <p:spPr>
          <a:xfrm>
            <a:off x="4297975" y="4230990"/>
            <a:ext cx="1773399" cy="1719934"/>
          </a:xfrm>
          <a:prstGeom prst="rect">
            <a:avLst/>
          </a:prstGeom>
          <a:noFill/>
          <a:ln>
            <a:noFill/>
          </a:ln>
        </p:spPr>
      </p:pic>
      <p:sp>
        <p:nvSpPr>
          <p:cNvPr id="506" name="Shape 506"/>
          <p:cNvSpPr txBox="1"/>
          <p:nvPr/>
        </p:nvSpPr>
        <p:spPr>
          <a:xfrm>
            <a:off x="3564075" y="4647775"/>
            <a:ext cx="598200" cy="517800"/>
          </a:xfrm>
          <a:prstGeom prst="rect">
            <a:avLst/>
          </a:prstGeom>
          <a:noFill/>
          <a:ln>
            <a:noFill/>
          </a:ln>
        </p:spPr>
        <p:txBody>
          <a:bodyPr anchorCtr="0" anchor="t" bIns="91425" lIns="91425" rIns="91425" tIns="91425">
            <a:noAutofit/>
          </a:bodyPr>
          <a:lstStyle/>
          <a:p>
            <a:pPr lvl="0" algn="ctr">
              <a:spcBef>
                <a:spcPts val="0"/>
              </a:spcBef>
              <a:buNone/>
            </a:pPr>
            <a:r>
              <a:rPr lang="en-US"/>
              <a:t>OR</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1" name="Shape 511"/>
        <p:cNvGrpSpPr/>
        <p:nvPr/>
      </p:nvGrpSpPr>
      <p:grpSpPr>
        <a:xfrm>
          <a:off x="0" y="0"/>
          <a:ext cx="0" cy="0"/>
          <a:chOff x="0" y="0"/>
          <a:chExt cx="0" cy="0"/>
        </a:xfrm>
      </p:grpSpPr>
      <p:sp>
        <p:nvSpPr>
          <p:cNvPr id="512" name="Shape 512"/>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Internal Pinterest Board</a:t>
            </a:r>
          </a:p>
        </p:txBody>
      </p:sp>
      <p:sp>
        <p:nvSpPr>
          <p:cNvPr id="513" name="Shape 513"/>
          <p:cNvSpPr txBox="1"/>
          <p:nvPr>
            <p:ph idx="1" type="body"/>
          </p:nvPr>
        </p:nvSpPr>
        <p:spPr>
          <a:xfrm>
            <a:off x="457200" y="1600200"/>
            <a:ext cx="8229600" cy="4526100"/>
          </a:xfrm>
          <a:prstGeom prst="rect">
            <a:avLst/>
          </a:prstGeom>
        </p:spPr>
        <p:txBody>
          <a:bodyPr anchorCtr="0" anchor="t" bIns="91425" lIns="91425" rIns="91425" tIns="91425">
            <a:noAutofit/>
          </a:bodyPr>
          <a:lstStyle/>
          <a:p>
            <a:pPr indent="-298450" lvl="0" marL="457200" rtl="0">
              <a:lnSpc>
                <a:spcPct val="115000"/>
              </a:lnSpc>
              <a:spcBef>
                <a:spcPts val="0"/>
              </a:spcBef>
              <a:buSzPct val="100000"/>
            </a:pPr>
            <a:r>
              <a:rPr b="1" lang="en-US" sz="1100">
                <a:latin typeface="Arial"/>
                <a:ea typeface="Arial"/>
                <a:cs typeface="Arial"/>
                <a:sym typeface="Arial"/>
              </a:rPr>
              <a:t>Qualtrics-like test that would build an internal “Pinterest” board of pieces by apparel category that the client said she loves.</a:t>
            </a:r>
          </a:p>
          <a:p>
            <a:pPr indent="-298450" lvl="1" marL="914400" rtl="0">
              <a:lnSpc>
                <a:spcPct val="115000"/>
              </a:lnSpc>
              <a:spcBef>
                <a:spcPts val="0"/>
              </a:spcBef>
              <a:buSzPct val="100000"/>
            </a:pPr>
            <a:r>
              <a:rPr lang="en-US" sz="1100">
                <a:latin typeface="Arial"/>
                <a:ea typeface="Arial"/>
                <a:cs typeface="Arial"/>
                <a:sym typeface="Arial"/>
              </a:rPr>
              <a:t>This would be linked to the profile stylists see in Minx. Our recommendation would be to use pieces from our inventory.</a:t>
            </a: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a:lnSpc>
                <a:spcPct val="115000"/>
              </a:lnSpc>
              <a:spcBef>
                <a:spcPts val="0"/>
              </a:spcBef>
              <a:buNone/>
            </a:pPr>
            <a:r>
              <a:t/>
            </a:r>
            <a:endParaRPr/>
          </a:p>
        </p:txBody>
      </p:sp>
      <p:sp>
        <p:nvSpPr>
          <p:cNvPr id="514" name="Shape 514"/>
          <p:cNvSpPr txBox="1"/>
          <p:nvPr>
            <p:ph idx="12" type="sldNum"/>
          </p:nvPr>
        </p:nvSpPr>
        <p:spPr>
          <a:xfrm>
            <a:off x="6553200" y="6356350"/>
            <a:ext cx="21336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515" name="Shape 515"/>
          <p:cNvPicPr preferRelativeResize="0"/>
          <p:nvPr/>
        </p:nvPicPr>
        <p:blipFill>
          <a:blip r:embed="rId3">
            <a:alphaModFix/>
          </a:blip>
          <a:stretch>
            <a:fillRect/>
          </a:stretch>
        </p:blipFill>
        <p:spPr>
          <a:xfrm>
            <a:off x="2573337" y="2551249"/>
            <a:ext cx="3997327" cy="3997327"/>
          </a:xfrm>
          <a:prstGeom prst="rect">
            <a:avLst/>
          </a:prstGeom>
          <a:noFill/>
          <a:ln>
            <a:noFill/>
          </a:ln>
        </p:spPr>
      </p:pic>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0" name="Shape 520"/>
        <p:cNvGrpSpPr/>
        <p:nvPr/>
      </p:nvGrpSpPr>
      <p:grpSpPr>
        <a:xfrm>
          <a:off x="0" y="0"/>
          <a:ext cx="0" cy="0"/>
          <a:chOff x="0" y="0"/>
          <a:chExt cx="0" cy="0"/>
        </a:xfrm>
      </p:grpSpPr>
      <p:sp>
        <p:nvSpPr>
          <p:cNvPr id="521" name="Shape 521"/>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Probing Lifestyle Questions</a:t>
            </a:r>
          </a:p>
        </p:txBody>
      </p:sp>
      <p:sp>
        <p:nvSpPr>
          <p:cNvPr id="522" name="Shape 522"/>
          <p:cNvSpPr txBox="1"/>
          <p:nvPr>
            <p:ph idx="1" type="body"/>
          </p:nvPr>
        </p:nvSpPr>
        <p:spPr>
          <a:xfrm>
            <a:off x="457200" y="1600200"/>
            <a:ext cx="8229600" cy="45261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Font typeface="Arial"/>
            </a:pPr>
            <a:r>
              <a:rPr b="1" lang="en-US" sz="1100">
                <a:latin typeface="Arial"/>
                <a:ea typeface="Arial"/>
                <a:cs typeface="Arial"/>
                <a:sym typeface="Arial"/>
              </a:rPr>
              <a:t>Ask more probing questions about what the client’s lifestyle is</a:t>
            </a:r>
            <a:r>
              <a:rPr lang="en-US" sz="1100">
                <a:latin typeface="Arial"/>
                <a:ea typeface="Arial"/>
                <a:cs typeface="Arial"/>
                <a:sym typeface="Arial"/>
              </a:rPr>
              <a:t>:</a:t>
            </a:r>
          </a:p>
          <a:p>
            <a:pPr indent="-298450" lvl="1" marL="914400" rtl="0">
              <a:lnSpc>
                <a:spcPct val="115000"/>
              </a:lnSpc>
              <a:spcBef>
                <a:spcPts val="0"/>
              </a:spcBef>
              <a:buSzPct val="100000"/>
              <a:buFont typeface="Arial"/>
            </a:pPr>
            <a:r>
              <a:rPr lang="en-US" sz="1100">
                <a:latin typeface="Arial"/>
                <a:ea typeface="Arial"/>
                <a:cs typeface="Arial"/>
                <a:sym typeface="Arial"/>
              </a:rPr>
              <a:t>Specific occupation information (text boxes)</a:t>
            </a:r>
          </a:p>
          <a:p>
            <a:pPr indent="-298450" lvl="2" marL="1371600" rtl="0">
              <a:lnSpc>
                <a:spcPct val="115000"/>
              </a:lnSpc>
              <a:spcBef>
                <a:spcPts val="0"/>
              </a:spcBef>
              <a:buSzPct val="100000"/>
              <a:buFont typeface="Arial"/>
            </a:pPr>
            <a:r>
              <a:rPr lang="en-US" sz="1100">
                <a:latin typeface="Arial"/>
                <a:ea typeface="Arial"/>
                <a:cs typeface="Arial"/>
                <a:sym typeface="Arial"/>
              </a:rPr>
              <a:t>Do you wear a uniform? </a:t>
            </a:r>
          </a:p>
          <a:p>
            <a:pPr indent="-298450" lvl="2" marL="1371600" rtl="0">
              <a:lnSpc>
                <a:spcPct val="115000"/>
              </a:lnSpc>
              <a:spcBef>
                <a:spcPts val="0"/>
              </a:spcBef>
              <a:buSzPct val="100000"/>
              <a:buFont typeface="Arial"/>
            </a:pPr>
            <a:r>
              <a:rPr lang="en-US" sz="1100">
                <a:latin typeface="Arial"/>
                <a:ea typeface="Arial"/>
                <a:cs typeface="Arial"/>
                <a:sym typeface="Arial"/>
              </a:rPr>
              <a:t>What does business casual mean to you? </a:t>
            </a:r>
          </a:p>
          <a:p>
            <a:pPr indent="-298450" lvl="2" marL="1371600" rtl="0">
              <a:lnSpc>
                <a:spcPct val="115000"/>
              </a:lnSpc>
              <a:spcBef>
                <a:spcPts val="0"/>
              </a:spcBef>
              <a:buSzPct val="100000"/>
              <a:buFont typeface="Arial"/>
            </a:pPr>
            <a:r>
              <a:rPr lang="en-US" sz="1100">
                <a:latin typeface="Arial"/>
                <a:ea typeface="Arial"/>
                <a:cs typeface="Arial"/>
                <a:sym typeface="Arial"/>
              </a:rPr>
              <a:t>Can you wear jeans to work?</a:t>
            </a:r>
          </a:p>
          <a:p>
            <a:pPr indent="-298450" lvl="2" marL="1371600" rtl="0">
              <a:lnSpc>
                <a:spcPct val="115000"/>
              </a:lnSpc>
              <a:spcBef>
                <a:spcPts val="0"/>
              </a:spcBef>
              <a:buSzPct val="100000"/>
              <a:buFont typeface="Arial"/>
            </a:pPr>
            <a:r>
              <a:rPr lang="en-US" sz="1100">
                <a:latin typeface="Arial"/>
                <a:ea typeface="Arial"/>
                <a:cs typeface="Arial"/>
                <a:sym typeface="Arial"/>
              </a:rPr>
              <a:t>Do you prefer to wear pants or dresses?</a:t>
            </a:r>
          </a:p>
          <a:p>
            <a:pPr indent="-298450" lvl="2" marL="1371600" rtl="0">
              <a:lnSpc>
                <a:spcPct val="115000"/>
              </a:lnSpc>
              <a:spcBef>
                <a:spcPts val="0"/>
              </a:spcBef>
              <a:buSzPct val="100000"/>
              <a:buFont typeface="Arial"/>
            </a:pPr>
            <a:r>
              <a:rPr lang="en-US" sz="1100">
                <a:latin typeface="Arial"/>
                <a:ea typeface="Arial"/>
                <a:cs typeface="Arial"/>
                <a:sym typeface="Arial"/>
              </a:rPr>
              <a:t>Are you on your feet all day?</a:t>
            </a:r>
          </a:p>
          <a:p>
            <a:pPr indent="-298450" lvl="1" marL="914400" rtl="0">
              <a:lnSpc>
                <a:spcPct val="115000"/>
              </a:lnSpc>
              <a:spcBef>
                <a:spcPts val="0"/>
              </a:spcBef>
              <a:buSzPct val="100000"/>
              <a:buFont typeface="Arial"/>
            </a:pPr>
            <a:r>
              <a:rPr lang="en-US" sz="1100">
                <a:latin typeface="Arial"/>
                <a:ea typeface="Arial"/>
                <a:cs typeface="Arial"/>
                <a:sym typeface="Arial"/>
              </a:rPr>
              <a:t>What do you like to do on the weekends? (click boxes)</a:t>
            </a:r>
          </a:p>
          <a:p>
            <a:pPr indent="-298450" lvl="2" marL="1371600" rtl="0">
              <a:lnSpc>
                <a:spcPct val="115000"/>
              </a:lnSpc>
              <a:spcBef>
                <a:spcPts val="0"/>
              </a:spcBef>
              <a:buSzPct val="100000"/>
              <a:buFont typeface="Arial"/>
            </a:pPr>
            <a:r>
              <a:rPr lang="en-US" sz="1100">
                <a:latin typeface="Arial"/>
                <a:ea typeface="Arial"/>
                <a:cs typeface="Arial"/>
                <a:sym typeface="Arial"/>
              </a:rPr>
              <a:t>Brunch with friends</a:t>
            </a:r>
          </a:p>
          <a:p>
            <a:pPr indent="-298450" lvl="2" marL="1371600" rtl="0">
              <a:lnSpc>
                <a:spcPct val="115000"/>
              </a:lnSpc>
              <a:spcBef>
                <a:spcPts val="0"/>
              </a:spcBef>
              <a:buSzPct val="100000"/>
              <a:buFont typeface="Arial"/>
            </a:pPr>
            <a:r>
              <a:rPr lang="en-US" sz="1100">
                <a:latin typeface="Arial"/>
                <a:ea typeface="Arial"/>
                <a:cs typeface="Arial"/>
                <a:sym typeface="Arial"/>
              </a:rPr>
              <a:t>Going to the park</a:t>
            </a:r>
          </a:p>
          <a:p>
            <a:pPr indent="-298450" lvl="2" marL="1371600" rtl="0">
              <a:lnSpc>
                <a:spcPct val="115000"/>
              </a:lnSpc>
              <a:spcBef>
                <a:spcPts val="0"/>
              </a:spcBef>
              <a:buSzPct val="100000"/>
              <a:buFont typeface="Arial"/>
            </a:pPr>
            <a:r>
              <a:rPr lang="en-US" sz="1100">
                <a:latin typeface="Arial"/>
                <a:ea typeface="Arial"/>
                <a:cs typeface="Arial"/>
                <a:sym typeface="Arial"/>
              </a:rPr>
              <a:t>Hiking/biking</a:t>
            </a:r>
          </a:p>
          <a:p>
            <a:pPr indent="-298450" lvl="2" marL="1371600" rtl="0">
              <a:lnSpc>
                <a:spcPct val="115000"/>
              </a:lnSpc>
              <a:spcBef>
                <a:spcPts val="0"/>
              </a:spcBef>
              <a:buSzPct val="100000"/>
              <a:buFont typeface="Arial"/>
            </a:pPr>
            <a:r>
              <a:rPr lang="en-US" sz="1100">
                <a:latin typeface="Arial"/>
                <a:ea typeface="Arial"/>
                <a:cs typeface="Arial"/>
                <a:sym typeface="Arial"/>
              </a:rPr>
              <a:t>Shopping</a:t>
            </a:r>
          </a:p>
          <a:p>
            <a:pPr indent="-298450" lvl="2" marL="1371600" rtl="0">
              <a:lnSpc>
                <a:spcPct val="115000"/>
              </a:lnSpc>
              <a:spcBef>
                <a:spcPts val="0"/>
              </a:spcBef>
              <a:buSzPct val="100000"/>
              <a:buFont typeface="Arial"/>
            </a:pPr>
            <a:r>
              <a:rPr lang="en-US" sz="1100">
                <a:latin typeface="Arial"/>
                <a:ea typeface="Arial"/>
                <a:cs typeface="Arial"/>
                <a:sym typeface="Arial"/>
              </a:rPr>
              <a:t>Cooking</a:t>
            </a:r>
          </a:p>
          <a:p>
            <a:pPr indent="0" lvl="0" marL="0" rtl="0">
              <a:lnSpc>
                <a:spcPct val="115000"/>
              </a:lnSpc>
              <a:spcBef>
                <a:spcPts val="0"/>
              </a:spcBef>
              <a:buNone/>
            </a:pPr>
            <a:r>
              <a:t/>
            </a:r>
            <a:endParaRPr sz="1100">
              <a:latin typeface="Arial"/>
              <a:ea typeface="Arial"/>
              <a:cs typeface="Arial"/>
              <a:sym typeface="Arial"/>
            </a:endParaRPr>
          </a:p>
          <a:p>
            <a:pPr indent="-298450" lvl="0" marL="457200" rtl="0">
              <a:lnSpc>
                <a:spcPct val="115000"/>
              </a:lnSpc>
              <a:spcBef>
                <a:spcPts val="0"/>
              </a:spcBef>
              <a:buSzPct val="100000"/>
              <a:buFont typeface="Arial"/>
            </a:pPr>
            <a:r>
              <a:rPr b="1" lang="en-US" sz="1100">
                <a:latin typeface="Arial"/>
                <a:ea typeface="Arial"/>
                <a:cs typeface="Arial"/>
                <a:sym typeface="Arial"/>
              </a:rPr>
              <a:t>Ask more probing questions about what the client’s CURRENT &amp; ASPIRATIONAL looks are so we can get an idea of her true comfort zone and style goals.</a:t>
            </a:r>
          </a:p>
          <a:p>
            <a:pPr indent="0" lvl="0" marL="0" rtl="0">
              <a:lnSpc>
                <a:spcPct val="115000"/>
              </a:lnSpc>
              <a:spcBef>
                <a:spcPts val="0"/>
              </a:spcBef>
              <a:buNone/>
            </a:pPr>
            <a:r>
              <a:t/>
            </a:r>
            <a:endParaRPr b="1" sz="1100">
              <a:latin typeface="Arial"/>
              <a:ea typeface="Arial"/>
              <a:cs typeface="Arial"/>
              <a:sym typeface="Arial"/>
            </a:endParaRPr>
          </a:p>
          <a:p>
            <a:pPr indent="-298450" lvl="0" marL="457200" rtl="0">
              <a:lnSpc>
                <a:spcPct val="115000"/>
              </a:lnSpc>
              <a:spcBef>
                <a:spcPts val="0"/>
              </a:spcBef>
              <a:buSzPct val="100000"/>
              <a:buFont typeface="Arial"/>
            </a:pPr>
            <a:r>
              <a:rPr b="1" lang="en-US" sz="1100">
                <a:latin typeface="Arial"/>
                <a:ea typeface="Arial"/>
                <a:cs typeface="Arial"/>
                <a:sym typeface="Arial"/>
              </a:rPr>
              <a:t>Add a series of questions on the Style Profile that clients would answer from drop-down options that would funnel down style preferences to specifics</a:t>
            </a:r>
          </a:p>
          <a:p>
            <a:pPr indent="-298450" lvl="1" marL="914400" rtl="0">
              <a:lnSpc>
                <a:spcPct val="115000"/>
              </a:lnSpc>
              <a:spcBef>
                <a:spcPts val="0"/>
              </a:spcBef>
              <a:buSzPct val="100000"/>
              <a:buFont typeface="Arial"/>
            </a:pPr>
            <a:r>
              <a:rPr lang="en-US" sz="1100">
                <a:latin typeface="Arial"/>
                <a:ea typeface="Arial"/>
                <a:cs typeface="Arial"/>
                <a:sym typeface="Arial"/>
              </a:rPr>
              <a:t>Do you like this look?</a:t>
            </a:r>
          </a:p>
          <a:p>
            <a:pPr indent="-298450" lvl="2" marL="1371600" rtl="0">
              <a:lnSpc>
                <a:spcPct val="115000"/>
              </a:lnSpc>
              <a:spcBef>
                <a:spcPts val="0"/>
              </a:spcBef>
              <a:buSzPct val="100000"/>
              <a:buFont typeface="Arial"/>
            </a:pPr>
            <a:r>
              <a:rPr lang="en-US" sz="1100">
                <a:latin typeface="Arial"/>
                <a:ea typeface="Arial"/>
                <a:cs typeface="Arial"/>
                <a:sym typeface="Arial"/>
              </a:rPr>
              <a:t>If yes: Why?</a:t>
            </a:r>
          </a:p>
          <a:p>
            <a:pPr indent="-298450" lvl="3" marL="1828800" rtl="0">
              <a:lnSpc>
                <a:spcPct val="115000"/>
              </a:lnSpc>
              <a:spcBef>
                <a:spcPts val="0"/>
              </a:spcBef>
              <a:buSzPct val="100000"/>
              <a:buFont typeface="Arial"/>
            </a:pPr>
            <a:r>
              <a:rPr lang="en-US" sz="1100">
                <a:latin typeface="Arial"/>
                <a:ea typeface="Arial"/>
                <a:cs typeface="Arial"/>
                <a:sym typeface="Arial"/>
              </a:rPr>
              <a:t>Color? Details? Fit? Style?</a:t>
            </a:r>
          </a:p>
          <a:p>
            <a:pPr indent="-298450" lvl="4" marL="2286000" rtl="0">
              <a:lnSpc>
                <a:spcPct val="115000"/>
              </a:lnSpc>
              <a:spcBef>
                <a:spcPts val="0"/>
              </a:spcBef>
              <a:buSzPct val="100000"/>
              <a:buFont typeface="Arial"/>
            </a:pPr>
            <a:r>
              <a:rPr lang="en-US" sz="1100">
                <a:latin typeface="Arial"/>
                <a:ea typeface="Arial"/>
                <a:cs typeface="Arial"/>
                <a:sym typeface="Arial"/>
              </a:rPr>
              <a:t>Where would you wear this? Work, Weekend, Date NIght, Special Event, etc</a:t>
            </a:r>
          </a:p>
          <a:p>
            <a:pPr indent="0" lvl="0" marL="0" marR="0" rtl="0" algn="l">
              <a:lnSpc>
                <a:spcPct val="115000"/>
              </a:lnSpc>
              <a:spcBef>
                <a:spcPts val="0"/>
              </a:spcBef>
              <a:spcAft>
                <a:spcPts val="0"/>
              </a:spcAft>
              <a:buNone/>
            </a:pPr>
            <a:r>
              <a:t/>
            </a:r>
            <a:endParaRPr sz="1100">
              <a:latin typeface="Arial"/>
              <a:ea typeface="Arial"/>
              <a:cs typeface="Arial"/>
              <a:sym typeface="Arial"/>
            </a:endParaRPr>
          </a:p>
        </p:txBody>
      </p:sp>
      <p:sp>
        <p:nvSpPr>
          <p:cNvPr id="523" name="Shape 523"/>
          <p:cNvSpPr txBox="1"/>
          <p:nvPr>
            <p:ph idx="12" type="sldNum"/>
          </p:nvPr>
        </p:nvSpPr>
        <p:spPr>
          <a:xfrm>
            <a:off x="6553200" y="6356350"/>
            <a:ext cx="21336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8" name="Shape 528"/>
        <p:cNvGrpSpPr/>
        <p:nvPr/>
      </p:nvGrpSpPr>
      <p:grpSpPr>
        <a:xfrm>
          <a:off x="0" y="0"/>
          <a:ext cx="0" cy="0"/>
          <a:chOff x="0" y="0"/>
          <a:chExt cx="0" cy="0"/>
        </a:xfrm>
      </p:grpSpPr>
      <p:sp>
        <p:nvSpPr>
          <p:cNvPr id="529" name="Shape 529"/>
          <p:cNvSpPr txBox="1"/>
          <p:nvPr>
            <p:ph type="title"/>
          </p:nvPr>
        </p:nvSpPr>
        <p:spPr>
          <a:xfrm>
            <a:off x="457200" y="274637"/>
            <a:ext cx="8229600" cy="1143000"/>
          </a:xfrm>
          <a:prstGeom prst="rect">
            <a:avLst/>
          </a:prstGeom>
        </p:spPr>
        <p:txBody>
          <a:bodyPr anchorCtr="0" anchor="ctr" bIns="91425" lIns="91425" rIns="91425" tIns="91425">
            <a:noAutofit/>
          </a:bodyPr>
          <a:lstStyle/>
          <a:p>
            <a:pPr lvl="0" rtl="0">
              <a:spcBef>
                <a:spcPts val="0"/>
              </a:spcBef>
              <a:buNone/>
            </a:pPr>
            <a:r>
              <a:rPr lang="en-US"/>
              <a:t>A different way to present </a:t>
            </a:r>
          </a:p>
          <a:p>
            <a:pPr lvl="0">
              <a:spcBef>
                <a:spcPts val="0"/>
              </a:spcBef>
              <a:buNone/>
            </a:pPr>
            <a:r>
              <a:rPr lang="en-US"/>
              <a:t>style categories</a:t>
            </a:r>
          </a:p>
        </p:txBody>
      </p:sp>
      <p:sp>
        <p:nvSpPr>
          <p:cNvPr id="530" name="Shape 530"/>
          <p:cNvSpPr txBox="1"/>
          <p:nvPr>
            <p:ph idx="1" type="body"/>
          </p:nvPr>
        </p:nvSpPr>
        <p:spPr>
          <a:xfrm>
            <a:off x="457200" y="1600200"/>
            <a:ext cx="8229600" cy="4526100"/>
          </a:xfrm>
          <a:prstGeom prst="rect">
            <a:avLst/>
          </a:prstGeom>
        </p:spPr>
        <p:txBody>
          <a:bodyPr anchorCtr="0" anchor="t" bIns="91425" lIns="91425" rIns="91425" tIns="91425">
            <a:noAutofit/>
          </a:bodyPr>
          <a:lstStyle/>
          <a:p>
            <a:pPr indent="-298450" lvl="0" marL="457200" rtl="0">
              <a:lnSpc>
                <a:spcPct val="115000"/>
              </a:lnSpc>
              <a:spcBef>
                <a:spcPts val="0"/>
              </a:spcBef>
              <a:buSzPct val="100000"/>
            </a:pPr>
            <a:r>
              <a:rPr b="1" lang="en-US" sz="1100">
                <a:latin typeface="Arial"/>
                <a:ea typeface="Arial"/>
                <a:cs typeface="Arial"/>
                <a:sym typeface="Arial"/>
              </a:rPr>
              <a:t>Ask clients what the style categories mean to them through photos</a:t>
            </a:r>
          </a:p>
          <a:p>
            <a:pPr indent="-298450" lvl="1" marL="914400" rtl="0">
              <a:lnSpc>
                <a:spcPct val="115000"/>
              </a:lnSpc>
              <a:spcBef>
                <a:spcPts val="0"/>
              </a:spcBef>
              <a:buSzPct val="100000"/>
            </a:pPr>
            <a:r>
              <a:rPr lang="en-US" sz="1100">
                <a:latin typeface="Arial"/>
                <a:ea typeface="Arial"/>
                <a:cs typeface="Arial"/>
                <a:sym typeface="Arial"/>
              </a:rPr>
              <a:t>ie - Show 4 pieces that are varying degrees of boho from small embroidery details to bold boho prints. Ask the client to rank styles from 4 to 1. (4 being the style they most identify with their boho preference, 1 being least.)</a:t>
            </a: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0" lvl="0" marL="0">
              <a:lnSpc>
                <a:spcPct val="115000"/>
              </a:lnSpc>
              <a:spcBef>
                <a:spcPts val="0"/>
              </a:spcBef>
              <a:buNone/>
            </a:pPr>
            <a:r>
              <a:t/>
            </a:r>
            <a:endParaRPr sz="1100">
              <a:latin typeface="Arial"/>
              <a:ea typeface="Arial"/>
              <a:cs typeface="Arial"/>
              <a:sym typeface="Arial"/>
            </a:endParaRPr>
          </a:p>
        </p:txBody>
      </p:sp>
      <p:sp>
        <p:nvSpPr>
          <p:cNvPr id="531" name="Shape 531"/>
          <p:cNvSpPr txBox="1"/>
          <p:nvPr>
            <p:ph idx="12" type="sldNum"/>
          </p:nvPr>
        </p:nvSpPr>
        <p:spPr>
          <a:xfrm>
            <a:off x="6553200" y="6356350"/>
            <a:ext cx="21336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532" name="Shape 532"/>
          <p:cNvPicPr preferRelativeResize="0"/>
          <p:nvPr/>
        </p:nvPicPr>
        <p:blipFill>
          <a:blip r:embed="rId3">
            <a:alphaModFix/>
          </a:blip>
          <a:stretch>
            <a:fillRect/>
          </a:stretch>
        </p:blipFill>
        <p:spPr>
          <a:xfrm>
            <a:off x="2564801" y="3313725"/>
            <a:ext cx="1951924" cy="1363999"/>
          </a:xfrm>
          <a:prstGeom prst="rect">
            <a:avLst/>
          </a:prstGeom>
          <a:noFill/>
          <a:ln>
            <a:noFill/>
          </a:ln>
        </p:spPr>
      </p:pic>
      <p:pic>
        <p:nvPicPr>
          <p:cNvPr id="533" name="Shape 533"/>
          <p:cNvPicPr preferRelativeResize="0"/>
          <p:nvPr/>
        </p:nvPicPr>
        <p:blipFill>
          <a:blip r:embed="rId4">
            <a:alphaModFix/>
          </a:blip>
          <a:stretch>
            <a:fillRect/>
          </a:stretch>
        </p:blipFill>
        <p:spPr>
          <a:xfrm>
            <a:off x="6687922" y="3207987"/>
            <a:ext cx="1019890" cy="1575450"/>
          </a:xfrm>
          <a:prstGeom prst="rect">
            <a:avLst/>
          </a:prstGeom>
          <a:noFill/>
          <a:ln>
            <a:noFill/>
          </a:ln>
        </p:spPr>
      </p:pic>
      <p:pic>
        <p:nvPicPr>
          <p:cNvPr id="534" name="Shape 534"/>
          <p:cNvPicPr preferRelativeResize="0"/>
          <p:nvPr/>
        </p:nvPicPr>
        <p:blipFill>
          <a:blip r:embed="rId5">
            <a:alphaModFix/>
          </a:blip>
          <a:stretch>
            <a:fillRect/>
          </a:stretch>
        </p:blipFill>
        <p:spPr>
          <a:xfrm>
            <a:off x="4998398" y="3208000"/>
            <a:ext cx="1207845" cy="1575449"/>
          </a:xfrm>
          <a:prstGeom prst="rect">
            <a:avLst/>
          </a:prstGeom>
          <a:noFill/>
          <a:ln>
            <a:noFill/>
          </a:ln>
        </p:spPr>
      </p:pic>
      <p:pic>
        <p:nvPicPr>
          <p:cNvPr id="535" name="Shape 535"/>
          <p:cNvPicPr preferRelativeResize="0"/>
          <p:nvPr/>
        </p:nvPicPr>
        <p:blipFill>
          <a:blip r:embed="rId6">
            <a:alphaModFix/>
          </a:blip>
          <a:stretch>
            <a:fillRect/>
          </a:stretch>
        </p:blipFill>
        <p:spPr>
          <a:xfrm>
            <a:off x="861350" y="3313722"/>
            <a:ext cx="1356724" cy="1524925"/>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0" name="Shape 540"/>
        <p:cNvGrpSpPr/>
        <p:nvPr/>
      </p:nvGrpSpPr>
      <p:grpSpPr>
        <a:xfrm>
          <a:off x="0" y="0"/>
          <a:ext cx="0" cy="0"/>
          <a:chOff x="0" y="0"/>
          <a:chExt cx="0" cy="0"/>
        </a:xfrm>
      </p:grpSpPr>
      <p:sp>
        <p:nvSpPr>
          <p:cNvPr id="541" name="Shape 541"/>
          <p:cNvSpPr txBox="1"/>
          <p:nvPr>
            <p:ph type="title"/>
          </p:nvPr>
        </p:nvSpPr>
        <p:spPr>
          <a:xfrm>
            <a:off x="457200" y="274637"/>
            <a:ext cx="8229600" cy="1143000"/>
          </a:xfrm>
          <a:prstGeom prst="rect">
            <a:avLst/>
          </a:prstGeom>
        </p:spPr>
        <p:txBody>
          <a:bodyPr anchorCtr="0" anchor="ctr" bIns="91425" lIns="91425" rIns="91425" tIns="91425">
            <a:noAutofit/>
          </a:bodyPr>
          <a:lstStyle/>
          <a:p>
            <a:pPr lvl="0" rtl="0">
              <a:spcBef>
                <a:spcPts val="0"/>
              </a:spcBef>
              <a:buNone/>
            </a:pPr>
            <a:r>
              <a:rPr lang="en-US"/>
              <a:t>A different way to present</a:t>
            </a:r>
          </a:p>
          <a:p>
            <a:pPr lvl="0">
              <a:spcBef>
                <a:spcPts val="0"/>
              </a:spcBef>
              <a:buNone/>
            </a:pPr>
            <a:r>
              <a:rPr lang="en-US"/>
              <a:t>Style categories (continued)	</a:t>
            </a:r>
          </a:p>
        </p:txBody>
      </p:sp>
      <p:sp>
        <p:nvSpPr>
          <p:cNvPr id="542" name="Shape 542"/>
          <p:cNvSpPr txBox="1"/>
          <p:nvPr>
            <p:ph idx="1" type="body"/>
          </p:nvPr>
        </p:nvSpPr>
        <p:spPr>
          <a:xfrm>
            <a:off x="525925" y="1417650"/>
            <a:ext cx="8229600" cy="4526100"/>
          </a:xfrm>
          <a:prstGeom prst="rect">
            <a:avLst/>
          </a:prstGeom>
        </p:spPr>
        <p:txBody>
          <a:bodyPr anchorCtr="0" anchor="t" bIns="91425" lIns="91425" rIns="91425" tIns="91425">
            <a:noAutofit/>
          </a:bodyPr>
          <a:lstStyle/>
          <a:p>
            <a:pPr indent="-298450" lvl="0" marL="457200" rtl="0">
              <a:lnSpc>
                <a:spcPct val="115000"/>
              </a:lnSpc>
              <a:spcBef>
                <a:spcPts val="0"/>
              </a:spcBef>
              <a:buSzPct val="100000"/>
              <a:buFont typeface="Arial"/>
            </a:pPr>
            <a:r>
              <a:rPr b="1" lang="en-US" sz="1100">
                <a:latin typeface="Arial"/>
                <a:ea typeface="Arial"/>
                <a:cs typeface="Arial"/>
                <a:sym typeface="Arial"/>
              </a:rPr>
              <a:t>Use imagery that is “user-generated” so people completing the style profile can see actual clients in our current inventory offerings in each category instead of the “mood board” style pieces that are currently on the style profile.</a:t>
            </a:r>
          </a:p>
          <a:p>
            <a:pPr indent="-298450" lvl="1" marL="914400">
              <a:lnSpc>
                <a:spcPct val="115000"/>
              </a:lnSpc>
              <a:spcBef>
                <a:spcPts val="0"/>
              </a:spcBef>
              <a:buSzPct val="100000"/>
            </a:pPr>
            <a:r>
              <a:rPr lang="en-US" sz="1100">
                <a:latin typeface="Arial"/>
                <a:ea typeface="Arial"/>
                <a:cs typeface="Arial"/>
                <a:sym typeface="Arial"/>
              </a:rPr>
              <a:t>Inspiration: Our Ladies in Stitch Fix Pinterest Board!</a:t>
            </a:r>
          </a:p>
        </p:txBody>
      </p:sp>
      <p:sp>
        <p:nvSpPr>
          <p:cNvPr id="543" name="Shape 543"/>
          <p:cNvSpPr txBox="1"/>
          <p:nvPr>
            <p:ph idx="12" type="sldNum"/>
          </p:nvPr>
        </p:nvSpPr>
        <p:spPr>
          <a:xfrm>
            <a:off x="6553200" y="6356350"/>
            <a:ext cx="21336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544" name="Shape 544"/>
          <p:cNvPicPr preferRelativeResize="0"/>
          <p:nvPr/>
        </p:nvPicPr>
        <p:blipFill>
          <a:blip r:embed="rId3">
            <a:alphaModFix/>
          </a:blip>
          <a:stretch>
            <a:fillRect/>
          </a:stretch>
        </p:blipFill>
        <p:spPr>
          <a:xfrm>
            <a:off x="2372450" y="2300874"/>
            <a:ext cx="4306877" cy="4306877"/>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ph type="title"/>
          </p:nvPr>
        </p:nvSpPr>
        <p:spPr>
          <a:xfrm>
            <a:off x="457200" y="274637"/>
            <a:ext cx="8229600" cy="1143000"/>
          </a:xfrm>
          <a:prstGeom prst="rect">
            <a:avLst/>
          </a:prstGeom>
        </p:spPr>
        <p:txBody>
          <a:bodyPr anchorCtr="0" anchor="ctr" bIns="91425" lIns="91425" rIns="91425" tIns="91425">
            <a:noAutofit/>
          </a:bodyPr>
          <a:lstStyle/>
          <a:p>
            <a:pPr lvl="0">
              <a:spcBef>
                <a:spcPts val="0"/>
              </a:spcBef>
              <a:buNone/>
            </a:pPr>
            <a:r>
              <a:rPr lang="en-US"/>
              <a:t>“Tinder” for Style &amp; Client Avatar</a:t>
            </a:r>
          </a:p>
        </p:txBody>
      </p:sp>
      <p:sp>
        <p:nvSpPr>
          <p:cNvPr id="551" name="Shape 551"/>
          <p:cNvSpPr txBox="1"/>
          <p:nvPr>
            <p:ph idx="1" type="body"/>
          </p:nvPr>
        </p:nvSpPr>
        <p:spPr>
          <a:xfrm>
            <a:off x="457200" y="1600200"/>
            <a:ext cx="8229600" cy="4526100"/>
          </a:xfrm>
          <a:prstGeom prst="rect">
            <a:avLst/>
          </a:prstGeom>
        </p:spPr>
        <p:txBody>
          <a:bodyPr anchorCtr="0" anchor="t" bIns="91425" lIns="91425" rIns="91425" tIns="91425">
            <a:noAutofit/>
          </a:bodyPr>
          <a:lstStyle/>
          <a:p>
            <a:pPr indent="-298450" lvl="0" marL="457200" rtl="0">
              <a:lnSpc>
                <a:spcPct val="115000"/>
              </a:lnSpc>
              <a:spcBef>
                <a:spcPts val="0"/>
              </a:spcBef>
              <a:buSzPct val="100000"/>
            </a:pPr>
            <a:r>
              <a:rPr b="1" lang="en-US" sz="1100">
                <a:latin typeface="Arial"/>
                <a:ea typeface="Arial"/>
                <a:cs typeface="Arial"/>
                <a:sym typeface="Arial"/>
              </a:rPr>
              <a:t>“Tinder”- style swipe left or swipe right functionality on mobile app or website that pops up daily as an opt-in push notification for clients to have the opportunity to update profile</a:t>
            </a:r>
          </a:p>
          <a:p>
            <a:pPr indent="-298450" lvl="1" marL="914400" rtl="0">
              <a:lnSpc>
                <a:spcPct val="115000"/>
              </a:lnSpc>
              <a:spcBef>
                <a:spcPts val="0"/>
              </a:spcBef>
              <a:buSzPct val="100000"/>
            </a:pPr>
            <a:r>
              <a:rPr lang="en-US" sz="1100">
                <a:latin typeface="Arial"/>
                <a:ea typeface="Arial"/>
                <a:cs typeface="Arial"/>
                <a:sym typeface="Arial"/>
              </a:rPr>
              <a:t>The goal of this would be to motivate clients to update their profile and give new info to our stylists more frequently. The data would push info to the Minx profile for stylists to see and push info to algorithm</a:t>
            </a:r>
          </a:p>
          <a:p>
            <a:pPr indent="-298450" lvl="1" marL="914400" rtl="0">
              <a:lnSpc>
                <a:spcPct val="115000"/>
              </a:lnSpc>
              <a:spcBef>
                <a:spcPts val="0"/>
              </a:spcBef>
              <a:buSzPct val="100000"/>
            </a:pPr>
            <a:r>
              <a:rPr lang="en-US" sz="1100">
                <a:latin typeface="Arial"/>
                <a:ea typeface="Arial"/>
                <a:cs typeface="Arial"/>
                <a:sym typeface="Arial"/>
              </a:rPr>
              <a:t>This functionality could show individual pieces, whole outfits, colors or patterns  for client to vote yes/no to.</a:t>
            </a:r>
          </a:p>
          <a:p>
            <a:pPr indent="-298450" lvl="1" marL="914400" rtl="0">
              <a:lnSpc>
                <a:spcPct val="115000"/>
              </a:lnSpc>
              <a:spcBef>
                <a:spcPts val="0"/>
              </a:spcBef>
              <a:buSzPct val="100000"/>
              <a:buFont typeface="Arial"/>
            </a:pPr>
            <a:r>
              <a:rPr lang="en-US" sz="1100">
                <a:latin typeface="Arial"/>
                <a:ea typeface="Arial"/>
                <a:cs typeface="Arial"/>
                <a:sym typeface="Arial"/>
              </a:rPr>
              <a:t>Think of it as a “question of the day”</a:t>
            </a:r>
          </a:p>
          <a:p>
            <a:pPr indent="0" lvl="0" marL="0" marR="0" rtl="0" algn="l">
              <a:lnSpc>
                <a:spcPct val="115000"/>
              </a:lnSpc>
              <a:spcBef>
                <a:spcPts val="0"/>
              </a:spcBef>
              <a:spcAft>
                <a:spcPts val="0"/>
              </a:spcAft>
              <a:buNone/>
            </a:pPr>
            <a:r>
              <a:t/>
            </a:r>
            <a:endParaRPr sz="1100">
              <a:latin typeface="Arial"/>
              <a:ea typeface="Arial"/>
              <a:cs typeface="Arial"/>
              <a:sym typeface="Arial"/>
            </a:endParaRPr>
          </a:p>
          <a:p>
            <a:pPr indent="0" lvl="0" marL="0" rtl="0">
              <a:lnSpc>
                <a:spcPct val="115000"/>
              </a:lnSpc>
              <a:spcBef>
                <a:spcPts val="0"/>
              </a:spcBef>
              <a:buNone/>
            </a:pPr>
            <a:r>
              <a:t/>
            </a:r>
            <a:endParaRPr sz="1100">
              <a:latin typeface="Arial"/>
              <a:ea typeface="Arial"/>
              <a:cs typeface="Arial"/>
              <a:sym typeface="Arial"/>
            </a:endParaRPr>
          </a:p>
          <a:p>
            <a:pPr indent="-298450" lvl="0" marL="457200" rtl="0">
              <a:lnSpc>
                <a:spcPct val="115000"/>
              </a:lnSpc>
              <a:spcBef>
                <a:spcPts val="0"/>
              </a:spcBef>
              <a:buSzPct val="100000"/>
            </a:pPr>
            <a:r>
              <a:rPr b="1" lang="en-US" sz="1100">
                <a:latin typeface="Arial"/>
                <a:ea typeface="Arial"/>
                <a:cs typeface="Arial"/>
                <a:sym typeface="Arial"/>
              </a:rPr>
              <a:t>Create an avatar that would reflect the proportions the client self identifies with so that the client could see how certains fits/styles fit on their bodies.</a:t>
            </a:r>
          </a:p>
          <a:p>
            <a:pPr indent="0" lvl="0" marL="0" rtl="0">
              <a:lnSpc>
                <a:spcPct val="115000"/>
              </a:lnSpc>
              <a:spcBef>
                <a:spcPts val="0"/>
              </a:spcBef>
              <a:buNone/>
            </a:pPr>
            <a:r>
              <a:t/>
            </a:r>
            <a:endParaRPr b="1" sz="1100">
              <a:latin typeface="Arial"/>
              <a:ea typeface="Arial"/>
              <a:cs typeface="Arial"/>
              <a:sym typeface="Arial"/>
            </a:endParaRPr>
          </a:p>
          <a:p>
            <a:pPr indent="0" lvl="0" marL="0" rtl="0">
              <a:lnSpc>
                <a:spcPct val="115000"/>
              </a:lnSpc>
              <a:spcBef>
                <a:spcPts val="0"/>
              </a:spcBef>
              <a:buNone/>
            </a:pPr>
            <a:r>
              <a:t/>
            </a:r>
            <a:endParaRPr b="1" sz="1100">
              <a:latin typeface="Arial"/>
              <a:ea typeface="Arial"/>
              <a:cs typeface="Arial"/>
              <a:sym typeface="Arial"/>
            </a:endParaRPr>
          </a:p>
          <a:p>
            <a:pPr indent="0" lvl="0" marL="0">
              <a:lnSpc>
                <a:spcPct val="115000"/>
              </a:lnSpc>
              <a:spcBef>
                <a:spcPts val="0"/>
              </a:spcBef>
              <a:buNone/>
            </a:pPr>
            <a:r>
              <a:t/>
            </a:r>
            <a:endParaRPr/>
          </a:p>
        </p:txBody>
      </p:sp>
      <p:sp>
        <p:nvSpPr>
          <p:cNvPr id="552" name="Shape 552"/>
          <p:cNvSpPr txBox="1"/>
          <p:nvPr>
            <p:ph idx="12" type="sldNum"/>
          </p:nvPr>
        </p:nvSpPr>
        <p:spPr>
          <a:xfrm>
            <a:off x="6553200" y="6356350"/>
            <a:ext cx="2133600" cy="3651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6" name="Shape 556"/>
        <p:cNvGrpSpPr/>
        <p:nvPr/>
      </p:nvGrpSpPr>
      <p:grpSpPr>
        <a:xfrm>
          <a:off x="0" y="0"/>
          <a:ext cx="0" cy="0"/>
          <a:chOff x="0" y="0"/>
          <a:chExt cx="0" cy="0"/>
        </a:xfrm>
      </p:grpSpPr>
      <p:sp>
        <p:nvSpPr>
          <p:cNvPr id="557" name="Shape 557"/>
          <p:cNvSpPr txBox="1"/>
          <p:nvPr>
            <p:ph type="title"/>
          </p:nvPr>
        </p:nvSpPr>
        <p:spPr>
          <a:xfrm>
            <a:off x="923925" y="917575"/>
            <a:ext cx="7764600" cy="18414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a:t>Team 5</a:t>
            </a:r>
          </a:p>
        </p:txBody>
      </p:sp>
      <p:sp>
        <p:nvSpPr>
          <p:cNvPr id="558" name="Shape 558"/>
          <p:cNvSpPr txBox="1"/>
          <p:nvPr/>
        </p:nvSpPr>
        <p:spPr>
          <a:xfrm>
            <a:off x="6553200" y="6526212"/>
            <a:ext cx="2133600" cy="95399"/>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
        <p:nvSpPr>
          <p:cNvPr id="559" name="Shape 559"/>
          <p:cNvSpPr txBox="1"/>
          <p:nvPr/>
        </p:nvSpPr>
        <p:spPr>
          <a:xfrm>
            <a:off x="1069525" y="1705950"/>
            <a:ext cx="5817600" cy="3656400"/>
          </a:xfrm>
          <a:prstGeom prst="rect">
            <a:avLst/>
          </a:prstGeom>
          <a:noFill/>
          <a:ln>
            <a:noFill/>
          </a:ln>
        </p:spPr>
        <p:txBody>
          <a:bodyPr anchorCtr="0" anchor="t" bIns="91425" lIns="91425" rIns="91425" tIns="91425">
            <a:noAutofit/>
          </a:bodyPr>
          <a:lstStyle/>
          <a:p>
            <a:pPr lvl="0" rtl="0">
              <a:spcBef>
                <a:spcPts val="0"/>
              </a:spcBef>
              <a:buNone/>
            </a:pPr>
            <a:r>
              <a:t/>
            </a:r>
            <a:endParaRPr sz="1800">
              <a:solidFill>
                <a:srgbClr val="FFFFFF"/>
              </a:solidFill>
            </a:endParaRPr>
          </a:p>
          <a:p>
            <a:pPr lvl="0" rtl="0">
              <a:spcBef>
                <a:spcPts val="0"/>
              </a:spcBef>
              <a:buNone/>
            </a:pPr>
            <a:r>
              <a:rPr lang="en-US" sz="2400">
                <a:solidFill>
                  <a:srgbClr val="FFFFFF"/>
                </a:solidFill>
              </a:rPr>
              <a:t>Jamie Slye</a:t>
            </a:r>
          </a:p>
          <a:p>
            <a:pPr lvl="0" rtl="0">
              <a:spcBef>
                <a:spcPts val="0"/>
              </a:spcBef>
              <a:buNone/>
            </a:pPr>
            <a:r>
              <a:rPr lang="en-US" sz="2400">
                <a:solidFill>
                  <a:srgbClr val="FFFFFF"/>
                </a:solidFill>
              </a:rPr>
              <a:t>Molly Dorman</a:t>
            </a:r>
          </a:p>
          <a:p>
            <a:pPr lvl="0" rtl="0">
              <a:spcBef>
                <a:spcPts val="0"/>
              </a:spcBef>
              <a:buNone/>
            </a:pPr>
            <a:r>
              <a:rPr lang="en-US" sz="2400">
                <a:solidFill>
                  <a:srgbClr val="FFFFFF"/>
                </a:solidFill>
              </a:rPr>
              <a:t>Erin McFarlane</a:t>
            </a:r>
          </a:p>
          <a:p>
            <a:pPr lvl="0" rtl="0">
              <a:spcBef>
                <a:spcPts val="0"/>
              </a:spcBef>
              <a:buNone/>
            </a:pPr>
            <a:r>
              <a:rPr lang="en-US" sz="2400">
                <a:solidFill>
                  <a:srgbClr val="FFFFFF"/>
                </a:solidFill>
              </a:rPr>
              <a:t>Jenni Bacich</a:t>
            </a:r>
          </a:p>
          <a:p>
            <a:pPr lvl="0" rtl="0">
              <a:spcBef>
                <a:spcPts val="0"/>
              </a:spcBef>
              <a:buNone/>
            </a:pPr>
            <a:r>
              <a:rPr lang="en-US" sz="2400">
                <a:solidFill>
                  <a:srgbClr val="FFFFFF"/>
                </a:solidFill>
              </a:rPr>
              <a:t>Sam Salicce</a:t>
            </a:r>
          </a:p>
          <a:p>
            <a:pPr lvl="0" rtl="0">
              <a:spcBef>
                <a:spcPts val="0"/>
              </a:spcBef>
              <a:buNone/>
            </a:pPr>
            <a:r>
              <a:rPr lang="en-US" sz="2400">
                <a:solidFill>
                  <a:srgbClr val="FFFFFF"/>
                </a:solidFill>
              </a:rPr>
              <a:t>Hannah Loyola</a:t>
            </a:r>
          </a:p>
          <a:p>
            <a:pPr lvl="0" rtl="0">
              <a:spcBef>
                <a:spcPts val="0"/>
              </a:spcBef>
              <a:buNone/>
            </a:pPr>
            <a:r>
              <a:rPr lang="en-US" sz="2400">
                <a:solidFill>
                  <a:srgbClr val="FFFFFF"/>
                </a:solidFill>
              </a:rPr>
              <a:t>Kasey Proctor</a:t>
            </a:r>
          </a:p>
          <a:p>
            <a:pPr lvl="0" rtl="0">
              <a:spcBef>
                <a:spcPts val="0"/>
              </a:spcBef>
              <a:buNone/>
            </a:pPr>
            <a:r>
              <a:rPr lang="en-US" sz="2400">
                <a:solidFill>
                  <a:srgbClr val="FFFFFF"/>
                </a:solidFill>
              </a:rPr>
              <a:t>Jackie Quinn</a:t>
            </a:r>
          </a:p>
          <a:p>
            <a:pPr lvl="0" rtl="0">
              <a:spcBef>
                <a:spcPts val="0"/>
              </a:spcBef>
              <a:buNone/>
            </a:pPr>
            <a:r>
              <a:rPr lang="en-US" sz="2400">
                <a:solidFill>
                  <a:srgbClr val="FFFFFF"/>
                </a:solidFill>
              </a:rPr>
              <a:t>Alexandra O’Hearn</a:t>
            </a:r>
          </a:p>
          <a:p>
            <a:pPr lvl="0">
              <a:spcBef>
                <a:spcPts val="0"/>
              </a:spcBef>
              <a:buNone/>
            </a:pPr>
            <a:r>
              <a:t/>
            </a:r>
            <a:endParaRP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3" name="Shape 563"/>
        <p:cNvGrpSpPr/>
        <p:nvPr/>
      </p:nvGrpSpPr>
      <p:grpSpPr>
        <a:xfrm>
          <a:off x="0" y="0"/>
          <a:ext cx="0" cy="0"/>
          <a:chOff x="0" y="0"/>
          <a:chExt cx="0" cy="0"/>
        </a:xfrm>
      </p:grpSpPr>
      <p:sp>
        <p:nvSpPr>
          <p:cNvPr id="564" name="Shape 564"/>
          <p:cNvSpPr txBox="1"/>
          <p:nvPr>
            <p:ph idx="12" type="sldNum"/>
          </p:nvPr>
        </p:nvSpPr>
        <p:spPr>
          <a:xfrm>
            <a:off x="6553200" y="6630733"/>
            <a:ext cx="2133600" cy="94800"/>
          </a:xfrm>
          <a:prstGeom prst="rect">
            <a:avLst/>
          </a:prstGeom>
          <a:noFill/>
          <a:ln>
            <a:noFill/>
          </a:ln>
        </p:spPr>
        <p:txBody>
          <a:bodyPr anchorCtr="0" anchor="b"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565" name="Shape 565"/>
          <p:cNvSpPr txBox="1"/>
          <p:nvPr>
            <p:ph idx="1" type="body"/>
          </p:nvPr>
        </p:nvSpPr>
        <p:spPr>
          <a:xfrm>
            <a:off x="457200" y="1148075"/>
            <a:ext cx="8229600" cy="5029500"/>
          </a:xfrm>
          <a:prstGeom prst="rect">
            <a:avLst/>
          </a:prstGeom>
          <a:noFill/>
          <a:ln>
            <a:noFill/>
          </a:ln>
        </p:spPr>
        <p:txBody>
          <a:bodyPr anchorCtr="0" anchor="ctr" bIns="0" lIns="0" rIns="0" tIns="0">
            <a:noAutofit/>
          </a:bodyPr>
          <a:lstStyle/>
          <a:p>
            <a:pPr indent="0" lvl="0" marL="0" marR="0" rtl="0" algn="ctr">
              <a:lnSpc>
                <a:spcPct val="100000"/>
              </a:lnSpc>
              <a:spcBef>
                <a:spcPts val="0"/>
              </a:spcBef>
              <a:buClr>
                <a:schemeClr val="dk1"/>
              </a:buClr>
              <a:buSzPct val="25000"/>
              <a:buFont typeface="Arial"/>
              <a:buNone/>
            </a:pPr>
            <a:r>
              <a:rPr b="0" lang="en-US" sz="2400">
                <a:solidFill>
                  <a:srgbClr val="000000"/>
                </a:solidFill>
              </a:rPr>
              <a:t>Your Go-To Outfit + Pops of Personality + Style #goals =</a:t>
            </a:r>
          </a:p>
          <a:p>
            <a:pPr indent="0" lvl="0" marL="0" marR="0" rtl="0" algn="ctr">
              <a:lnSpc>
                <a:spcPct val="100000"/>
              </a:lnSpc>
              <a:spcBef>
                <a:spcPts val="0"/>
              </a:spcBef>
              <a:buClr>
                <a:schemeClr val="dk1"/>
              </a:buClr>
              <a:buSzPct val="25000"/>
              <a:buFont typeface="Arial"/>
              <a:buNone/>
            </a:pPr>
            <a:r>
              <a:rPr i="1" lang="en-US" sz="2400">
                <a:solidFill>
                  <a:srgbClr val="000000"/>
                </a:solidFill>
              </a:rPr>
              <a:t>Your Personal Style</a:t>
            </a:r>
          </a:p>
          <a:p>
            <a:pPr indent="0" lvl="0" marL="0" marR="0" rtl="0" algn="l">
              <a:lnSpc>
                <a:spcPct val="100000"/>
              </a:lnSpc>
              <a:spcBef>
                <a:spcPts val="0"/>
              </a:spcBef>
              <a:buClr>
                <a:schemeClr val="dk1"/>
              </a:buClr>
              <a:buSzPct val="25000"/>
              <a:buFont typeface="Arial"/>
              <a:buNone/>
            </a:pPr>
            <a:r>
              <a:t/>
            </a:r>
            <a:endParaRPr b="0" sz="2400">
              <a:solidFill>
                <a:srgbClr val="000000"/>
              </a:solidFill>
            </a:endParaRPr>
          </a:p>
        </p:txBody>
      </p:sp>
      <p:sp>
        <p:nvSpPr>
          <p:cNvPr id="566" name="Shape 566"/>
          <p:cNvSpPr txBox="1"/>
          <p:nvPr/>
        </p:nvSpPr>
        <p:spPr>
          <a:xfrm>
            <a:off x="675625" y="685825"/>
            <a:ext cx="8011200" cy="848400"/>
          </a:xfrm>
          <a:prstGeom prst="rect">
            <a:avLst/>
          </a:prstGeom>
          <a:noFill/>
          <a:ln>
            <a:noFill/>
          </a:ln>
        </p:spPr>
        <p:txBody>
          <a:bodyPr anchorCtr="0" anchor="t" bIns="91425" lIns="91425" rIns="91425" tIns="91425">
            <a:noAutofit/>
          </a:bodyPr>
          <a:lstStyle/>
          <a:p>
            <a:pPr lvl="0" algn="ctr">
              <a:spcBef>
                <a:spcPts val="0"/>
              </a:spcBef>
              <a:buNone/>
            </a:pPr>
            <a:r>
              <a:t/>
            </a:r>
            <a:endParaRPr sz="3000"/>
          </a:p>
        </p:txBody>
      </p:sp>
      <p:sp>
        <p:nvSpPr>
          <p:cNvPr id="567" name="Shape 567"/>
          <p:cNvSpPr txBox="1"/>
          <p:nvPr>
            <p:ph type="title"/>
          </p:nvPr>
        </p:nvSpPr>
        <p:spPr>
          <a:xfrm>
            <a:off x="457200" y="170591"/>
            <a:ext cx="8229600" cy="616500"/>
          </a:xfrm>
          <a:prstGeom prst="rect">
            <a:avLst/>
          </a:prstGeom>
        </p:spPr>
        <p:txBody>
          <a:bodyPr anchorCtr="0" anchor="b" bIns="91425" lIns="91425" rIns="91425" tIns="91425">
            <a:noAutofit/>
          </a:bodyPr>
          <a:lstStyle/>
          <a:p>
            <a:pPr lvl="0">
              <a:spcBef>
                <a:spcPts val="0"/>
              </a:spcBef>
              <a:buNone/>
            </a:pPr>
            <a:r>
              <a:rPr lang="en-US"/>
              <a:t>Defining Personal Style</a:t>
            </a:r>
          </a:p>
        </p:txBody>
      </p:sp>
      <p:sp>
        <p:nvSpPr>
          <p:cNvPr id="568" name="Shape 568"/>
          <p:cNvSpPr txBox="1"/>
          <p:nvPr>
            <p:ph idx="2" type="body"/>
          </p:nvPr>
        </p:nvSpPr>
        <p:spPr>
          <a:xfrm>
            <a:off x="457200" y="6236054"/>
            <a:ext cx="8229600" cy="2172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2" name="Shape 572"/>
        <p:cNvGrpSpPr/>
        <p:nvPr/>
      </p:nvGrpSpPr>
      <p:grpSpPr>
        <a:xfrm>
          <a:off x="0" y="0"/>
          <a:ext cx="0" cy="0"/>
          <a:chOff x="0" y="0"/>
          <a:chExt cx="0" cy="0"/>
        </a:xfrm>
      </p:grpSpPr>
      <p:sp>
        <p:nvSpPr>
          <p:cNvPr id="573" name="Shape 573"/>
          <p:cNvSpPr/>
          <p:nvPr/>
        </p:nvSpPr>
        <p:spPr>
          <a:xfrm>
            <a:off x="273000" y="3344900"/>
            <a:ext cx="8598000" cy="3149400"/>
          </a:xfrm>
          <a:prstGeom prst="roundRect">
            <a:avLst>
              <a:gd fmla="val 16667" name="adj"/>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574" name="Shape 574"/>
          <p:cNvPicPr preferRelativeResize="0"/>
          <p:nvPr/>
        </p:nvPicPr>
        <p:blipFill rotWithShape="1">
          <a:blip r:embed="rId3">
            <a:alphaModFix/>
          </a:blip>
          <a:srcRect b="0" l="18691" r="21399" t="0"/>
          <a:stretch/>
        </p:blipFill>
        <p:spPr>
          <a:xfrm>
            <a:off x="2119750" y="3719575"/>
            <a:ext cx="739824" cy="1125124"/>
          </a:xfrm>
          <a:prstGeom prst="rect">
            <a:avLst/>
          </a:prstGeom>
          <a:noFill/>
          <a:ln>
            <a:noFill/>
          </a:ln>
        </p:spPr>
      </p:pic>
      <p:sp>
        <p:nvSpPr>
          <p:cNvPr id="575" name="Shape 575"/>
          <p:cNvSpPr txBox="1"/>
          <p:nvPr>
            <p:ph idx="12" type="sldNum"/>
          </p:nvPr>
        </p:nvSpPr>
        <p:spPr>
          <a:xfrm>
            <a:off x="6553200" y="6630733"/>
            <a:ext cx="2133600" cy="94800"/>
          </a:xfrm>
          <a:prstGeom prst="rect">
            <a:avLst/>
          </a:prstGeom>
          <a:noFill/>
          <a:ln>
            <a:noFill/>
          </a:ln>
        </p:spPr>
        <p:txBody>
          <a:bodyPr anchorCtr="0" anchor="b"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576" name="Shape 576"/>
          <p:cNvSpPr txBox="1"/>
          <p:nvPr>
            <p:ph idx="1" type="body"/>
          </p:nvPr>
        </p:nvSpPr>
        <p:spPr>
          <a:xfrm>
            <a:off x="457200" y="989287"/>
            <a:ext cx="8229600" cy="2292600"/>
          </a:xfrm>
          <a:prstGeom prst="rect">
            <a:avLst/>
          </a:prstGeom>
          <a:noFill/>
          <a:ln>
            <a:noFill/>
          </a:ln>
        </p:spPr>
        <p:txBody>
          <a:bodyPr anchorCtr="0" anchor="ctr" bIns="0" lIns="0" rIns="0" tIns="0">
            <a:noAutofit/>
          </a:bodyPr>
          <a:lstStyle/>
          <a:p>
            <a:pPr lvl="0" rtl="0">
              <a:spcBef>
                <a:spcPts val="0"/>
              </a:spcBef>
              <a:buClr>
                <a:schemeClr val="dk1"/>
              </a:buClr>
              <a:buSzPct val="25000"/>
              <a:buFont typeface="Arial"/>
              <a:buNone/>
            </a:pPr>
            <a:r>
              <a:rPr b="0" i="1" lang="en-US" sz="1400"/>
              <a:t>Clients choose from a “virtual closet” what they would wear on an average day. We would include mostly basics in the closet-- prints, patterns, colors, textures, and accessories will be defined next. We would provide options for casual, athleisure, work, and trend styles. Then she would caption it herself!</a:t>
            </a:r>
          </a:p>
          <a:p>
            <a:pPr indent="0" lvl="0" marL="457200" rtl="0">
              <a:spcBef>
                <a:spcPts val="0"/>
              </a:spcBef>
              <a:buClr>
                <a:schemeClr val="dk1"/>
              </a:buClr>
              <a:buSzPct val="25000"/>
              <a:buFont typeface="Arial"/>
              <a:buNone/>
            </a:pPr>
            <a:r>
              <a:rPr b="0" i="1" lang="en-US" sz="1400"/>
              <a:t>**Each style would be ranked according to a Style Point System behind the scenes and the building blocks of the outfit built by the client would give us a relative Style Score.</a:t>
            </a:r>
          </a:p>
          <a:p>
            <a:pPr lvl="0" rtl="0">
              <a:spcBef>
                <a:spcPts val="0"/>
              </a:spcBef>
              <a:buClr>
                <a:schemeClr val="dk1"/>
              </a:buClr>
              <a:buSzPct val="25000"/>
              <a:buFont typeface="Arial"/>
              <a:buNone/>
            </a:pPr>
            <a:r>
              <a:t/>
            </a:r>
            <a:endParaRPr b="0" i="1" sz="1400"/>
          </a:p>
          <a:p>
            <a:pPr indent="0" lvl="0" marL="0" marR="0" rtl="0" algn="l">
              <a:lnSpc>
                <a:spcPct val="100000"/>
              </a:lnSpc>
              <a:spcBef>
                <a:spcPts val="0"/>
              </a:spcBef>
              <a:buClr>
                <a:schemeClr val="dk1"/>
              </a:buClr>
              <a:buSzPct val="25000"/>
              <a:buFont typeface="Arial"/>
              <a:buNone/>
            </a:pPr>
            <a:r>
              <a:rPr b="0" i="1" lang="en-US" sz="1400"/>
              <a:t>She also selects using radio buttons what key pieces she already has in her wardrobe and if she would like to receive more of.this style or not.</a:t>
            </a:r>
          </a:p>
          <a:p>
            <a:pPr indent="0" lvl="0" marL="457200" marR="0" rtl="0" algn="l">
              <a:lnSpc>
                <a:spcPct val="100000"/>
              </a:lnSpc>
              <a:spcBef>
                <a:spcPts val="0"/>
              </a:spcBef>
              <a:buClr>
                <a:schemeClr val="dk1"/>
              </a:buClr>
              <a:buSzPct val="25000"/>
              <a:buFont typeface="Arial"/>
              <a:buNone/>
            </a:pPr>
            <a:r>
              <a:rPr b="0" i="1" lang="en-US" sz="1400"/>
              <a:t>**These would be ranked as well to give us a relative Style Score, which would be averaged with her Daily Look Style Score. </a:t>
            </a:r>
          </a:p>
        </p:txBody>
      </p:sp>
      <p:sp>
        <p:nvSpPr>
          <p:cNvPr id="577" name="Shape 577"/>
          <p:cNvSpPr txBox="1"/>
          <p:nvPr>
            <p:ph type="title"/>
          </p:nvPr>
        </p:nvSpPr>
        <p:spPr>
          <a:xfrm>
            <a:off x="457200" y="170591"/>
            <a:ext cx="8229600" cy="616500"/>
          </a:xfrm>
          <a:prstGeom prst="rect">
            <a:avLst/>
          </a:prstGeom>
        </p:spPr>
        <p:txBody>
          <a:bodyPr anchorCtr="0" anchor="b" bIns="91425" lIns="91425" rIns="91425" tIns="91425">
            <a:noAutofit/>
          </a:bodyPr>
          <a:lstStyle/>
          <a:p>
            <a:pPr lvl="0">
              <a:spcBef>
                <a:spcPts val="0"/>
              </a:spcBef>
              <a:buNone/>
            </a:pPr>
            <a:r>
              <a:rPr lang="en-US"/>
              <a:t>Your Go-To Outfit</a:t>
            </a:r>
          </a:p>
        </p:txBody>
      </p:sp>
      <p:pic>
        <p:nvPicPr>
          <p:cNvPr id="578" name="Shape 578"/>
          <p:cNvPicPr preferRelativeResize="0"/>
          <p:nvPr/>
        </p:nvPicPr>
        <p:blipFill rotWithShape="1">
          <a:blip r:embed="rId4">
            <a:alphaModFix/>
          </a:blip>
          <a:srcRect b="0" l="22894" r="23947" t="0"/>
          <a:stretch/>
        </p:blipFill>
        <p:spPr>
          <a:xfrm>
            <a:off x="1370799" y="3795775"/>
            <a:ext cx="739825" cy="1070600"/>
          </a:xfrm>
          <a:prstGeom prst="rect">
            <a:avLst/>
          </a:prstGeom>
          <a:noFill/>
          <a:ln>
            <a:noFill/>
          </a:ln>
        </p:spPr>
      </p:pic>
      <p:pic>
        <p:nvPicPr>
          <p:cNvPr id="579" name="Shape 579"/>
          <p:cNvPicPr preferRelativeResize="0"/>
          <p:nvPr/>
        </p:nvPicPr>
        <p:blipFill rotWithShape="1">
          <a:blip r:embed="rId5">
            <a:alphaModFix/>
          </a:blip>
          <a:srcRect b="0" l="15535" r="14293" t="11103"/>
          <a:stretch/>
        </p:blipFill>
        <p:spPr>
          <a:xfrm>
            <a:off x="457200" y="3838400"/>
            <a:ext cx="866575" cy="951774"/>
          </a:xfrm>
          <a:prstGeom prst="rect">
            <a:avLst/>
          </a:prstGeom>
          <a:noFill/>
          <a:ln>
            <a:noFill/>
          </a:ln>
        </p:spPr>
      </p:pic>
      <p:pic>
        <p:nvPicPr>
          <p:cNvPr id="580" name="Shape 580"/>
          <p:cNvPicPr preferRelativeResize="0"/>
          <p:nvPr/>
        </p:nvPicPr>
        <p:blipFill>
          <a:blip r:embed="rId6">
            <a:alphaModFix/>
          </a:blip>
          <a:stretch>
            <a:fillRect/>
          </a:stretch>
        </p:blipFill>
        <p:spPr>
          <a:xfrm>
            <a:off x="1323774" y="4684675"/>
            <a:ext cx="783549" cy="830275"/>
          </a:xfrm>
          <a:prstGeom prst="rect">
            <a:avLst/>
          </a:prstGeom>
          <a:noFill/>
          <a:ln>
            <a:noFill/>
          </a:ln>
        </p:spPr>
      </p:pic>
      <p:pic>
        <p:nvPicPr>
          <p:cNvPr id="581" name="Shape 581"/>
          <p:cNvPicPr preferRelativeResize="0"/>
          <p:nvPr/>
        </p:nvPicPr>
        <p:blipFill rotWithShape="1">
          <a:blip r:embed="rId7">
            <a:alphaModFix/>
          </a:blip>
          <a:srcRect b="-50639" l="100000" r="-69444" t="66548"/>
          <a:stretch/>
        </p:blipFill>
        <p:spPr>
          <a:xfrm>
            <a:off x="5385022" y="5094976"/>
            <a:ext cx="955424" cy="1167274"/>
          </a:xfrm>
          <a:prstGeom prst="rect">
            <a:avLst/>
          </a:prstGeom>
          <a:noFill/>
          <a:ln>
            <a:noFill/>
          </a:ln>
        </p:spPr>
      </p:pic>
      <p:pic>
        <p:nvPicPr>
          <p:cNvPr id="582" name="Shape 582"/>
          <p:cNvPicPr preferRelativeResize="0"/>
          <p:nvPr/>
        </p:nvPicPr>
        <p:blipFill>
          <a:blip r:embed="rId8">
            <a:alphaModFix/>
          </a:blip>
          <a:stretch>
            <a:fillRect/>
          </a:stretch>
        </p:blipFill>
        <p:spPr>
          <a:xfrm>
            <a:off x="537075" y="4713975"/>
            <a:ext cx="739824" cy="807702"/>
          </a:xfrm>
          <a:prstGeom prst="rect">
            <a:avLst/>
          </a:prstGeom>
          <a:noFill/>
          <a:ln>
            <a:noFill/>
          </a:ln>
        </p:spPr>
      </p:pic>
      <p:pic>
        <p:nvPicPr>
          <p:cNvPr id="583" name="Shape 583"/>
          <p:cNvPicPr preferRelativeResize="0"/>
          <p:nvPr/>
        </p:nvPicPr>
        <p:blipFill rotWithShape="1">
          <a:blip r:embed="rId9">
            <a:alphaModFix/>
          </a:blip>
          <a:srcRect b="0" l="17677" r="19657" t="0"/>
          <a:stretch/>
        </p:blipFill>
        <p:spPr>
          <a:xfrm>
            <a:off x="2119750" y="4713975"/>
            <a:ext cx="592035" cy="830275"/>
          </a:xfrm>
          <a:prstGeom prst="rect">
            <a:avLst/>
          </a:prstGeom>
          <a:noFill/>
          <a:ln>
            <a:noFill/>
          </a:ln>
        </p:spPr>
      </p:pic>
      <p:pic>
        <p:nvPicPr>
          <p:cNvPr id="584" name="Shape 584"/>
          <p:cNvPicPr preferRelativeResize="0"/>
          <p:nvPr/>
        </p:nvPicPr>
        <p:blipFill rotWithShape="1">
          <a:blip r:embed="rId10">
            <a:alphaModFix/>
          </a:blip>
          <a:srcRect b="0" l="17923" r="26566" t="0"/>
          <a:stretch/>
        </p:blipFill>
        <p:spPr>
          <a:xfrm>
            <a:off x="3835849" y="3767811"/>
            <a:ext cx="654500" cy="1211749"/>
          </a:xfrm>
          <a:prstGeom prst="rect">
            <a:avLst/>
          </a:prstGeom>
          <a:noFill/>
          <a:ln>
            <a:noFill/>
          </a:ln>
        </p:spPr>
      </p:pic>
      <p:pic>
        <p:nvPicPr>
          <p:cNvPr id="585" name="Shape 585"/>
          <p:cNvPicPr preferRelativeResize="0"/>
          <p:nvPr/>
        </p:nvPicPr>
        <p:blipFill rotWithShape="1">
          <a:blip r:embed="rId11">
            <a:alphaModFix/>
          </a:blip>
          <a:srcRect b="0" l="22133" r="21474" t="3418"/>
          <a:stretch/>
        </p:blipFill>
        <p:spPr>
          <a:xfrm>
            <a:off x="3191324" y="3838387"/>
            <a:ext cx="561971" cy="1070599"/>
          </a:xfrm>
          <a:prstGeom prst="rect">
            <a:avLst/>
          </a:prstGeom>
          <a:noFill/>
          <a:ln>
            <a:noFill/>
          </a:ln>
        </p:spPr>
      </p:pic>
      <p:pic>
        <p:nvPicPr>
          <p:cNvPr id="586" name="Shape 586"/>
          <p:cNvPicPr preferRelativeResize="0"/>
          <p:nvPr/>
        </p:nvPicPr>
        <p:blipFill rotWithShape="1">
          <a:blip r:embed="rId12">
            <a:alphaModFix/>
          </a:blip>
          <a:srcRect b="0" l="13502" r="0" t="0"/>
          <a:stretch/>
        </p:blipFill>
        <p:spPr>
          <a:xfrm>
            <a:off x="4490348" y="3779000"/>
            <a:ext cx="783550" cy="1070574"/>
          </a:xfrm>
          <a:prstGeom prst="rect">
            <a:avLst/>
          </a:prstGeom>
          <a:noFill/>
          <a:ln>
            <a:noFill/>
          </a:ln>
        </p:spPr>
      </p:pic>
      <p:pic>
        <p:nvPicPr>
          <p:cNvPr id="587" name="Shape 587"/>
          <p:cNvPicPr preferRelativeResize="0"/>
          <p:nvPr/>
        </p:nvPicPr>
        <p:blipFill>
          <a:blip r:embed="rId13">
            <a:alphaModFix/>
          </a:blip>
          <a:stretch>
            <a:fillRect/>
          </a:stretch>
        </p:blipFill>
        <p:spPr>
          <a:xfrm>
            <a:off x="3034225" y="4903349"/>
            <a:ext cx="877820" cy="951774"/>
          </a:xfrm>
          <a:prstGeom prst="rect">
            <a:avLst/>
          </a:prstGeom>
          <a:noFill/>
          <a:ln>
            <a:noFill/>
          </a:ln>
        </p:spPr>
      </p:pic>
      <p:pic>
        <p:nvPicPr>
          <p:cNvPr id="588" name="Shape 588"/>
          <p:cNvPicPr preferRelativeResize="0"/>
          <p:nvPr/>
        </p:nvPicPr>
        <p:blipFill rotWithShape="1">
          <a:blip r:embed="rId14">
            <a:alphaModFix/>
          </a:blip>
          <a:srcRect b="0" l="14624" r="0" t="0"/>
          <a:stretch/>
        </p:blipFill>
        <p:spPr>
          <a:xfrm>
            <a:off x="1370799" y="5513262"/>
            <a:ext cx="739825" cy="874350"/>
          </a:xfrm>
          <a:prstGeom prst="rect">
            <a:avLst/>
          </a:prstGeom>
          <a:noFill/>
          <a:ln>
            <a:noFill/>
          </a:ln>
        </p:spPr>
      </p:pic>
      <p:pic>
        <p:nvPicPr>
          <p:cNvPr id="589" name="Shape 589"/>
          <p:cNvPicPr preferRelativeResize="0"/>
          <p:nvPr/>
        </p:nvPicPr>
        <p:blipFill>
          <a:blip r:embed="rId15">
            <a:alphaModFix/>
          </a:blip>
          <a:stretch>
            <a:fillRect/>
          </a:stretch>
        </p:blipFill>
        <p:spPr>
          <a:xfrm>
            <a:off x="520575" y="5505448"/>
            <a:ext cx="739825" cy="890024"/>
          </a:xfrm>
          <a:prstGeom prst="rect">
            <a:avLst/>
          </a:prstGeom>
          <a:noFill/>
          <a:ln>
            <a:noFill/>
          </a:ln>
        </p:spPr>
      </p:pic>
      <p:pic>
        <p:nvPicPr>
          <p:cNvPr id="590" name="Shape 590"/>
          <p:cNvPicPr preferRelativeResize="0"/>
          <p:nvPr/>
        </p:nvPicPr>
        <p:blipFill>
          <a:blip r:embed="rId16">
            <a:alphaModFix/>
          </a:blip>
          <a:stretch>
            <a:fillRect/>
          </a:stretch>
        </p:blipFill>
        <p:spPr>
          <a:xfrm>
            <a:off x="3874449" y="4899698"/>
            <a:ext cx="739825" cy="868226"/>
          </a:xfrm>
          <a:prstGeom prst="rect">
            <a:avLst/>
          </a:prstGeom>
          <a:noFill/>
          <a:ln>
            <a:noFill/>
          </a:ln>
        </p:spPr>
      </p:pic>
      <p:pic>
        <p:nvPicPr>
          <p:cNvPr id="591" name="Shape 591"/>
          <p:cNvPicPr preferRelativeResize="0"/>
          <p:nvPr/>
        </p:nvPicPr>
        <p:blipFill>
          <a:blip r:embed="rId17">
            <a:alphaModFix/>
          </a:blip>
          <a:stretch>
            <a:fillRect/>
          </a:stretch>
        </p:blipFill>
        <p:spPr>
          <a:xfrm>
            <a:off x="5397650" y="3767798"/>
            <a:ext cx="496405" cy="620499"/>
          </a:xfrm>
          <a:prstGeom prst="rect">
            <a:avLst/>
          </a:prstGeom>
          <a:noFill/>
          <a:ln>
            <a:noFill/>
          </a:ln>
        </p:spPr>
      </p:pic>
      <p:sp>
        <p:nvSpPr>
          <p:cNvPr id="592" name="Shape 592"/>
          <p:cNvSpPr txBox="1"/>
          <p:nvPr/>
        </p:nvSpPr>
        <p:spPr>
          <a:xfrm>
            <a:off x="609600" y="3268687"/>
            <a:ext cx="7988100" cy="616500"/>
          </a:xfrm>
          <a:prstGeom prst="rect">
            <a:avLst/>
          </a:prstGeom>
          <a:noFill/>
          <a:ln>
            <a:noFill/>
          </a:ln>
        </p:spPr>
        <p:txBody>
          <a:bodyPr anchorCtr="0" anchor="ctr" bIns="91425" lIns="91425" rIns="91425" tIns="91425">
            <a:noAutofit/>
          </a:bodyPr>
          <a:lstStyle/>
          <a:p>
            <a:pPr lvl="0" rtl="0">
              <a:spcBef>
                <a:spcPts val="0"/>
              </a:spcBef>
              <a:buNone/>
            </a:pPr>
            <a:r>
              <a:rPr b="1" lang="en-US">
                <a:solidFill>
                  <a:schemeClr val="dk1"/>
                </a:solidFill>
              </a:rPr>
              <a:t>To define your personal style, please help us learn more about YOU by telling us what you reach for in your closet every day! </a:t>
            </a:r>
          </a:p>
        </p:txBody>
      </p:sp>
      <p:pic>
        <p:nvPicPr>
          <p:cNvPr id="593" name="Shape 593"/>
          <p:cNvPicPr preferRelativeResize="0"/>
          <p:nvPr/>
        </p:nvPicPr>
        <p:blipFill rotWithShape="1">
          <a:blip r:embed="rId18">
            <a:alphaModFix/>
          </a:blip>
          <a:srcRect b="0" l="0" r="14133" t="0"/>
          <a:stretch/>
        </p:blipFill>
        <p:spPr>
          <a:xfrm>
            <a:off x="5336625" y="4388300"/>
            <a:ext cx="561975" cy="620500"/>
          </a:xfrm>
          <a:prstGeom prst="rect">
            <a:avLst/>
          </a:prstGeom>
          <a:noFill/>
          <a:ln>
            <a:noFill/>
          </a:ln>
        </p:spPr>
      </p:pic>
      <p:pic>
        <p:nvPicPr>
          <p:cNvPr id="594" name="Shape 594"/>
          <p:cNvPicPr preferRelativeResize="0"/>
          <p:nvPr/>
        </p:nvPicPr>
        <p:blipFill>
          <a:blip r:embed="rId19">
            <a:alphaModFix/>
          </a:blip>
          <a:stretch>
            <a:fillRect/>
          </a:stretch>
        </p:blipFill>
        <p:spPr>
          <a:xfrm>
            <a:off x="5385017" y="4976617"/>
            <a:ext cx="561974" cy="561974"/>
          </a:xfrm>
          <a:prstGeom prst="rect">
            <a:avLst/>
          </a:prstGeom>
          <a:noFill/>
          <a:ln>
            <a:noFill/>
          </a:ln>
        </p:spPr>
      </p:pic>
      <p:pic>
        <p:nvPicPr>
          <p:cNvPr id="595" name="Shape 595"/>
          <p:cNvPicPr preferRelativeResize="0"/>
          <p:nvPr/>
        </p:nvPicPr>
        <p:blipFill>
          <a:blip r:embed="rId20">
            <a:alphaModFix/>
          </a:blip>
          <a:stretch>
            <a:fillRect/>
          </a:stretch>
        </p:blipFill>
        <p:spPr>
          <a:xfrm>
            <a:off x="2157649" y="5523148"/>
            <a:ext cx="592024" cy="811626"/>
          </a:xfrm>
          <a:prstGeom prst="rect">
            <a:avLst/>
          </a:prstGeom>
          <a:noFill/>
          <a:ln>
            <a:noFill/>
          </a:ln>
        </p:spPr>
      </p:pic>
      <p:sp>
        <p:nvSpPr>
          <p:cNvPr id="596" name="Shape 596"/>
          <p:cNvSpPr/>
          <p:nvPr/>
        </p:nvSpPr>
        <p:spPr>
          <a:xfrm>
            <a:off x="387475" y="3794350"/>
            <a:ext cx="995700" cy="995700"/>
          </a:xfrm>
          <a:prstGeom prst="ellipse">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7" name="Shape 597"/>
          <p:cNvSpPr/>
          <p:nvPr/>
        </p:nvSpPr>
        <p:spPr>
          <a:xfrm>
            <a:off x="1225675" y="5470750"/>
            <a:ext cx="995700" cy="995700"/>
          </a:xfrm>
          <a:prstGeom prst="ellipse">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8" name="Shape 598"/>
          <p:cNvSpPr/>
          <p:nvPr/>
        </p:nvSpPr>
        <p:spPr>
          <a:xfrm>
            <a:off x="2978275" y="4937350"/>
            <a:ext cx="995700" cy="995700"/>
          </a:xfrm>
          <a:prstGeom prst="ellipse">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599" name="Shape 599"/>
          <p:cNvPicPr preferRelativeResize="0"/>
          <p:nvPr/>
        </p:nvPicPr>
        <p:blipFill>
          <a:blip r:embed="rId21">
            <a:alphaModFix/>
          </a:blip>
          <a:stretch>
            <a:fillRect/>
          </a:stretch>
        </p:blipFill>
        <p:spPr>
          <a:xfrm>
            <a:off x="6051675" y="3559025"/>
            <a:ext cx="2598775" cy="2794574"/>
          </a:xfrm>
          <a:prstGeom prst="rect">
            <a:avLst/>
          </a:prstGeom>
          <a:noFill/>
          <a:ln>
            <a:noFill/>
          </a:ln>
        </p:spPr>
      </p:pic>
      <p:sp>
        <p:nvSpPr>
          <p:cNvPr id="600" name="Shape 600"/>
          <p:cNvSpPr/>
          <p:nvPr/>
        </p:nvSpPr>
        <p:spPr>
          <a:xfrm>
            <a:off x="5188075" y="4217025"/>
            <a:ext cx="877800" cy="877800"/>
          </a:xfrm>
          <a:prstGeom prst="ellipse">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243" name="Shape 243"/>
          <p:cNvSpPr txBox="1"/>
          <p:nvPr>
            <p:ph idx="1" type="body"/>
          </p:nvPr>
        </p:nvSpPr>
        <p:spPr>
          <a:xfrm>
            <a:off x="457200" y="6236054"/>
            <a:ext cx="8229600" cy="217200"/>
          </a:xfrm>
          <a:prstGeom prst="rect">
            <a:avLst/>
          </a:prstGeom>
          <a:noFill/>
          <a:ln>
            <a:noFill/>
          </a:ln>
        </p:spPr>
        <p:txBody>
          <a:bodyPr anchorCtr="0" anchor="ctr" bIns="0" lIns="0" rIns="0" tIns="0">
            <a:noAutofit/>
          </a:bodyPr>
          <a:lstStyle/>
          <a:p>
            <a:pPr indent="0" lvl="0" marL="0" marR="0" rtl="0" algn="l">
              <a:lnSpc>
                <a:spcPct val="100000"/>
              </a:lnSpc>
              <a:spcBef>
                <a:spcPts val="0"/>
              </a:spcBef>
              <a:buClr>
                <a:schemeClr val="dk1"/>
              </a:buClr>
              <a:buSzPct val="25000"/>
              <a:buFont typeface="Arial"/>
              <a:buNone/>
            </a:pPr>
            <a:r>
              <a:t/>
            </a:r>
            <a:endParaRPr b="0" i="0" sz="800" u="none" cap="none" strike="noStrike">
              <a:solidFill>
                <a:schemeClr val="dk1"/>
              </a:solidFill>
              <a:latin typeface="Arial"/>
              <a:ea typeface="Arial"/>
              <a:cs typeface="Arial"/>
              <a:sym typeface="Arial"/>
            </a:endParaRPr>
          </a:p>
        </p:txBody>
      </p:sp>
      <p:sp>
        <p:nvSpPr>
          <p:cNvPr id="244" name="Shape 244"/>
          <p:cNvSpPr txBox="1"/>
          <p:nvPr/>
        </p:nvSpPr>
        <p:spPr>
          <a:xfrm>
            <a:off x="884805" y="368045"/>
            <a:ext cx="6990600" cy="23079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b="0" i="0" sz="16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0" sz="16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0" sz="16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1" sz="16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0" sz="1600" u="none" cap="none" strike="noStrike">
              <a:solidFill>
                <a:srgbClr val="FEFAF7"/>
              </a:solidFill>
              <a:latin typeface="Calibri"/>
              <a:ea typeface="Calibri"/>
              <a:cs typeface="Calibri"/>
              <a:sym typeface="Calibri"/>
            </a:endParaRPr>
          </a:p>
          <a:p>
            <a:pPr indent="0" lvl="0" marL="0" marR="0" rtl="0" algn="l">
              <a:spcBef>
                <a:spcPts val="0"/>
              </a:spcBef>
              <a:buNone/>
            </a:pPr>
            <a:r>
              <a:t/>
            </a:r>
            <a:endParaRPr b="0" i="0" sz="1600" u="none" cap="none" strike="noStrike">
              <a:solidFill>
                <a:srgbClr val="FEFAF7"/>
              </a:solidFill>
              <a:latin typeface="Calibri"/>
              <a:ea typeface="Calibri"/>
              <a:cs typeface="Calibri"/>
              <a:sym typeface="Calibri"/>
            </a:endParaRPr>
          </a:p>
        </p:txBody>
      </p:sp>
      <p:sp>
        <p:nvSpPr>
          <p:cNvPr id="245" name="Shape 245"/>
          <p:cNvSpPr txBox="1"/>
          <p:nvPr/>
        </p:nvSpPr>
        <p:spPr>
          <a:xfrm>
            <a:off x="482639" y="146577"/>
            <a:ext cx="7763700" cy="1025700"/>
          </a:xfrm>
          <a:prstGeom prst="rect">
            <a:avLst/>
          </a:prstGeom>
          <a:noFill/>
          <a:ln>
            <a:noFill/>
          </a:ln>
        </p:spPr>
        <p:txBody>
          <a:bodyPr anchorCtr="0" anchor="t" bIns="0" lIns="0" rIns="0" tIns="0">
            <a:noAutofit/>
          </a:bodyPr>
          <a:lstStyle/>
          <a:p>
            <a:pPr indent="0" lvl="0" marL="0" marR="0" rtl="0" algn="l">
              <a:spcBef>
                <a:spcPts val="0"/>
              </a:spcBef>
              <a:buClr>
                <a:srgbClr val="FEFAF7"/>
              </a:buClr>
              <a:buSzPct val="25000"/>
              <a:buFont typeface="Arial"/>
              <a:buNone/>
            </a:pPr>
            <a:r>
              <a:rPr b="0" i="0" lang="en-US" sz="2800" u="none" cap="none" strike="noStrike">
                <a:solidFill>
                  <a:srgbClr val="453635"/>
                </a:solidFill>
                <a:latin typeface="Arial"/>
                <a:ea typeface="Arial"/>
                <a:cs typeface="Arial"/>
                <a:sym typeface="Arial"/>
              </a:rPr>
              <a:t>Challenge: Style Profile</a:t>
            </a:r>
            <a:br>
              <a:rPr b="0" i="0" lang="en-US" sz="4400" u="none" cap="none" strike="noStrike">
                <a:solidFill>
                  <a:srgbClr val="FEFAF7"/>
                </a:solidFill>
                <a:latin typeface="Arial"/>
                <a:ea typeface="Arial"/>
                <a:cs typeface="Arial"/>
                <a:sym typeface="Arial"/>
              </a:rPr>
            </a:br>
            <a:r>
              <a:rPr b="0" i="0" lang="en-US" sz="4400" u="none" cap="none" strike="noStrike">
                <a:solidFill>
                  <a:srgbClr val="FEFAF7"/>
                </a:solidFill>
                <a:latin typeface="Arial"/>
                <a:ea typeface="Arial"/>
                <a:cs typeface="Arial"/>
                <a:sym typeface="Arial"/>
              </a:rPr>
              <a:t> </a:t>
            </a:r>
          </a:p>
        </p:txBody>
      </p:sp>
      <p:pic>
        <p:nvPicPr>
          <p:cNvPr id="246" name="Shape 246"/>
          <p:cNvPicPr preferRelativeResize="0"/>
          <p:nvPr/>
        </p:nvPicPr>
        <p:blipFill rotWithShape="1">
          <a:blip r:embed="rId3">
            <a:alphaModFix/>
          </a:blip>
          <a:srcRect b="0" l="0" r="0" t="0"/>
          <a:stretch/>
        </p:blipFill>
        <p:spPr>
          <a:xfrm>
            <a:off x="198627" y="1172276"/>
            <a:ext cx="2730000" cy="1842900"/>
          </a:xfrm>
          <a:prstGeom prst="rect">
            <a:avLst/>
          </a:prstGeom>
          <a:noFill/>
          <a:ln>
            <a:noFill/>
          </a:ln>
        </p:spPr>
      </p:pic>
      <p:pic>
        <p:nvPicPr>
          <p:cNvPr id="247" name="Shape 247"/>
          <p:cNvPicPr preferRelativeResize="0"/>
          <p:nvPr/>
        </p:nvPicPr>
        <p:blipFill rotWithShape="1">
          <a:blip r:embed="rId4">
            <a:alphaModFix/>
          </a:blip>
          <a:srcRect b="0" l="0" r="0" t="0"/>
          <a:stretch/>
        </p:blipFill>
        <p:spPr>
          <a:xfrm>
            <a:off x="198625" y="3015073"/>
            <a:ext cx="2730000" cy="2825100"/>
          </a:xfrm>
          <a:prstGeom prst="rect">
            <a:avLst/>
          </a:prstGeom>
          <a:noFill/>
          <a:ln>
            <a:noFill/>
          </a:ln>
        </p:spPr>
      </p:pic>
      <p:pic>
        <p:nvPicPr>
          <p:cNvPr id="248" name="Shape 248"/>
          <p:cNvPicPr preferRelativeResize="0"/>
          <p:nvPr/>
        </p:nvPicPr>
        <p:blipFill rotWithShape="1">
          <a:blip r:embed="rId5">
            <a:alphaModFix/>
          </a:blip>
          <a:srcRect b="0" l="0" r="0" t="0"/>
          <a:stretch/>
        </p:blipFill>
        <p:spPr>
          <a:xfrm>
            <a:off x="2109075" y="1556322"/>
            <a:ext cx="2858400" cy="1584300"/>
          </a:xfrm>
          <a:prstGeom prst="rect">
            <a:avLst/>
          </a:prstGeom>
          <a:noFill/>
          <a:ln>
            <a:noFill/>
          </a:ln>
        </p:spPr>
      </p:pic>
      <p:pic>
        <p:nvPicPr>
          <p:cNvPr id="249" name="Shape 249"/>
          <p:cNvPicPr preferRelativeResize="0"/>
          <p:nvPr/>
        </p:nvPicPr>
        <p:blipFill rotWithShape="1">
          <a:blip r:embed="rId6">
            <a:alphaModFix/>
          </a:blip>
          <a:srcRect b="0" l="0" r="0" t="0"/>
          <a:stretch/>
        </p:blipFill>
        <p:spPr>
          <a:xfrm>
            <a:off x="2165126" y="4703100"/>
            <a:ext cx="3098699" cy="1479600"/>
          </a:xfrm>
          <a:prstGeom prst="rect">
            <a:avLst/>
          </a:prstGeom>
          <a:noFill/>
          <a:ln>
            <a:noFill/>
          </a:ln>
        </p:spPr>
      </p:pic>
      <p:pic>
        <p:nvPicPr>
          <p:cNvPr id="250" name="Shape 250"/>
          <p:cNvPicPr preferRelativeResize="0"/>
          <p:nvPr/>
        </p:nvPicPr>
        <p:blipFill rotWithShape="1">
          <a:blip r:embed="rId7">
            <a:alphaModFix/>
          </a:blip>
          <a:srcRect b="0" l="0" r="0" t="0"/>
          <a:stretch/>
        </p:blipFill>
        <p:spPr>
          <a:xfrm>
            <a:off x="5659403" y="3357302"/>
            <a:ext cx="2970000" cy="2825100"/>
          </a:xfrm>
          <a:prstGeom prst="rect">
            <a:avLst/>
          </a:prstGeom>
          <a:noFill/>
          <a:ln>
            <a:noFill/>
          </a:ln>
        </p:spPr>
      </p:pic>
      <p:pic>
        <p:nvPicPr>
          <p:cNvPr id="251" name="Shape 251"/>
          <p:cNvPicPr preferRelativeResize="0"/>
          <p:nvPr/>
        </p:nvPicPr>
        <p:blipFill rotWithShape="1">
          <a:blip r:embed="rId8">
            <a:alphaModFix/>
          </a:blip>
          <a:srcRect b="0" l="0" r="0" t="0"/>
          <a:stretch/>
        </p:blipFill>
        <p:spPr>
          <a:xfrm>
            <a:off x="5659403" y="368051"/>
            <a:ext cx="2970000" cy="2952900"/>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5" name="Shape 605"/>
        <p:cNvGrpSpPr/>
        <p:nvPr/>
      </p:nvGrpSpPr>
      <p:grpSpPr>
        <a:xfrm>
          <a:off x="0" y="0"/>
          <a:ext cx="0" cy="0"/>
          <a:chOff x="0" y="0"/>
          <a:chExt cx="0" cy="0"/>
        </a:xfrm>
      </p:grpSpPr>
      <p:pic>
        <p:nvPicPr>
          <p:cNvPr id="606" name="Shape 606"/>
          <p:cNvPicPr preferRelativeResize="0"/>
          <p:nvPr/>
        </p:nvPicPr>
        <p:blipFill>
          <a:blip r:embed="rId3">
            <a:alphaModFix/>
          </a:blip>
          <a:stretch>
            <a:fillRect/>
          </a:stretch>
        </p:blipFill>
        <p:spPr>
          <a:xfrm>
            <a:off x="563749" y="2734449"/>
            <a:ext cx="2489689" cy="1460075"/>
          </a:xfrm>
          <a:prstGeom prst="rect">
            <a:avLst/>
          </a:prstGeom>
          <a:noFill/>
          <a:ln>
            <a:noFill/>
          </a:ln>
        </p:spPr>
      </p:pic>
      <p:sp>
        <p:nvSpPr>
          <p:cNvPr id="607" name="Shape 607"/>
          <p:cNvSpPr txBox="1"/>
          <p:nvPr>
            <p:ph idx="12" type="sldNum"/>
          </p:nvPr>
        </p:nvSpPr>
        <p:spPr>
          <a:xfrm>
            <a:off x="6553200" y="6630733"/>
            <a:ext cx="2133600" cy="94800"/>
          </a:xfrm>
          <a:prstGeom prst="rect">
            <a:avLst/>
          </a:prstGeom>
        </p:spPr>
        <p:txBody>
          <a:bodyPr anchorCtr="0" anchor="b"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608" name="Shape 608"/>
          <p:cNvSpPr txBox="1"/>
          <p:nvPr>
            <p:ph type="title"/>
          </p:nvPr>
        </p:nvSpPr>
        <p:spPr>
          <a:xfrm>
            <a:off x="457200" y="170591"/>
            <a:ext cx="8229600" cy="616500"/>
          </a:xfrm>
          <a:prstGeom prst="rect">
            <a:avLst/>
          </a:prstGeom>
        </p:spPr>
        <p:txBody>
          <a:bodyPr anchorCtr="0" anchor="b" bIns="91425" lIns="91425" rIns="91425" tIns="91425">
            <a:noAutofit/>
          </a:bodyPr>
          <a:lstStyle/>
          <a:p>
            <a:pPr lvl="0">
              <a:spcBef>
                <a:spcPts val="0"/>
              </a:spcBef>
              <a:buNone/>
            </a:pPr>
            <a:r>
              <a:rPr lang="en-US"/>
              <a:t>Pops of Personality</a:t>
            </a:r>
          </a:p>
        </p:txBody>
      </p:sp>
      <p:sp>
        <p:nvSpPr>
          <p:cNvPr id="609" name="Shape 609"/>
          <p:cNvSpPr txBox="1"/>
          <p:nvPr>
            <p:ph idx="1" type="body"/>
          </p:nvPr>
        </p:nvSpPr>
        <p:spPr>
          <a:xfrm>
            <a:off x="457200" y="1148081"/>
            <a:ext cx="8229600" cy="5029500"/>
          </a:xfrm>
          <a:prstGeom prst="rect">
            <a:avLst/>
          </a:prstGeom>
        </p:spPr>
        <p:txBody>
          <a:bodyPr anchorCtr="0" anchor="t" bIns="91425" lIns="91425" rIns="91425" tIns="91425">
            <a:noAutofit/>
          </a:bodyPr>
          <a:lstStyle/>
          <a:p>
            <a:pPr lvl="0" rtl="0">
              <a:spcBef>
                <a:spcPts val="0"/>
              </a:spcBef>
              <a:buNone/>
            </a:pPr>
            <a:r>
              <a:rPr b="0" i="1" lang="en-US"/>
              <a:t>Clients use radio buttons to select how often she wears or would wear the pictured silhouette, pattern, or statement piece to make her personality pop through her outfit.</a:t>
            </a:r>
          </a:p>
          <a:p>
            <a:pPr lvl="0" rtl="0">
              <a:spcBef>
                <a:spcPts val="0"/>
              </a:spcBef>
              <a:buNone/>
            </a:pPr>
            <a:r>
              <a:t/>
            </a:r>
            <a:endParaRPr/>
          </a:p>
          <a:p>
            <a:pPr lvl="0" rtl="0">
              <a:spcBef>
                <a:spcPts val="0"/>
              </a:spcBef>
              <a:buNone/>
            </a:pPr>
            <a:r>
              <a:rPr lang="en-US"/>
              <a:t>What brings your daily outfits to life each day? Is it a pop of color? A favorite floral? An asymmetrical silhouette?</a:t>
            </a:r>
          </a:p>
          <a:p>
            <a:pPr lvl="0">
              <a:spcBef>
                <a:spcPts val="0"/>
              </a:spcBef>
              <a:buNone/>
            </a:pPr>
            <a:r>
              <a:t/>
            </a:r>
            <a:endParaRPr/>
          </a:p>
        </p:txBody>
      </p:sp>
      <p:sp>
        <p:nvSpPr>
          <p:cNvPr id="610" name="Shape 610"/>
          <p:cNvSpPr txBox="1"/>
          <p:nvPr>
            <p:ph idx="2" type="body"/>
          </p:nvPr>
        </p:nvSpPr>
        <p:spPr>
          <a:xfrm>
            <a:off x="457200" y="6236054"/>
            <a:ext cx="8229600" cy="217200"/>
          </a:xfrm>
          <a:prstGeom prst="rect">
            <a:avLst/>
          </a:prstGeom>
        </p:spPr>
        <p:txBody>
          <a:bodyPr anchorCtr="0" anchor="ctr" bIns="91425" lIns="91425" rIns="91425" tIns="91425">
            <a:noAutofit/>
          </a:bodyPr>
          <a:lstStyle/>
          <a:p>
            <a:pPr lvl="0">
              <a:spcBef>
                <a:spcPts val="0"/>
              </a:spcBef>
              <a:buNone/>
            </a:pPr>
            <a:r>
              <a:t/>
            </a:r>
            <a:endParaRPr/>
          </a:p>
        </p:txBody>
      </p:sp>
      <p:pic>
        <p:nvPicPr>
          <p:cNvPr id="611" name="Shape 611"/>
          <p:cNvPicPr preferRelativeResize="0"/>
          <p:nvPr/>
        </p:nvPicPr>
        <p:blipFill>
          <a:blip r:embed="rId4">
            <a:alphaModFix/>
          </a:blip>
          <a:stretch>
            <a:fillRect/>
          </a:stretch>
        </p:blipFill>
        <p:spPr>
          <a:xfrm>
            <a:off x="563750" y="4261024"/>
            <a:ext cx="1992288" cy="1797550"/>
          </a:xfrm>
          <a:prstGeom prst="rect">
            <a:avLst/>
          </a:prstGeom>
          <a:noFill/>
          <a:ln>
            <a:noFill/>
          </a:ln>
        </p:spPr>
      </p:pic>
      <p:pic>
        <p:nvPicPr>
          <p:cNvPr id="612" name="Shape 612"/>
          <p:cNvPicPr preferRelativeResize="0"/>
          <p:nvPr/>
        </p:nvPicPr>
        <p:blipFill>
          <a:blip r:embed="rId5">
            <a:alphaModFix/>
          </a:blip>
          <a:stretch>
            <a:fillRect/>
          </a:stretch>
        </p:blipFill>
        <p:spPr>
          <a:xfrm>
            <a:off x="3167125" y="4261020"/>
            <a:ext cx="1815707" cy="1797550"/>
          </a:xfrm>
          <a:prstGeom prst="rect">
            <a:avLst/>
          </a:prstGeom>
          <a:noFill/>
          <a:ln>
            <a:noFill/>
          </a:ln>
        </p:spPr>
      </p:pic>
      <p:pic>
        <p:nvPicPr>
          <p:cNvPr id="613" name="Shape 613"/>
          <p:cNvPicPr preferRelativeResize="0"/>
          <p:nvPr/>
        </p:nvPicPr>
        <p:blipFill>
          <a:blip r:embed="rId6">
            <a:alphaModFix/>
          </a:blip>
          <a:stretch>
            <a:fillRect/>
          </a:stretch>
        </p:blipFill>
        <p:spPr>
          <a:xfrm>
            <a:off x="5682147" y="4261024"/>
            <a:ext cx="1945606" cy="1797549"/>
          </a:xfrm>
          <a:prstGeom prst="rect">
            <a:avLst/>
          </a:prstGeom>
          <a:noFill/>
          <a:ln>
            <a:noFill/>
          </a:ln>
        </p:spPr>
      </p:pic>
      <p:pic>
        <p:nvPicPr>
          <p:cNvPr id="614" name="Shape 614"/>
          <p:cNvPicPr preferRelativeResize="0"/>
          <p:nvPr/>
        </p:nvPicPr>
        <p:blipFill>
          <a:blip r:embed="rId7">
            <a:alphaModFix/>
          </a:blip>
          <a:stretch>
            <a:fillRect/>
          </a:stretch>
        </p:blipFill>
        <p:spPr>
          <a:xfrm>
            <a:off x="3014725" y="2734437"/>
            <a:ext cx="2502625" cy="1389124"/>
          </a:xfrm>
          <a:prstGeom prst="rect">
            <a:avLst/>
          </a:prstGeom>
          <a:noFill/>
          <a:ln>
            <a:noFill/>
          </a:ln>
        </p:spPr>
      </p:pic>
      <p:pic>
        <p:nvPicPr>
          <p:cNvPr id="615" name="Shape 615"/>
          <p:cNvPicPr preferRelativeResize="0"/>
          <p:nvPr/>
        </p:nvPicPr>
        <p:blipFill>
          <a:blip r:embed="rId8">
            <a:alphaModFix/>
          </a:blip>
          <a:stretch>
            <a:fillRect/>
          </a:stretch>
        </p:blipFill>
        <p:spPr>
          <a:xfrm>
            <a:off x="5680174" y="2705337"/>
            <a:ext cx="2711558" cy="1460074"/>
          </a:xfrm>
          <a:prstGeom prst="rect">
            <a:avLst/>
          </a:prstGeom>
          <a:noFill/>
          <a:ln>
            <a:noFill/>
          </a:ln>
        </p:spPr>
      </p:pic>
      <p:sp>
        <p:nvSpPr>
          <p:cNvPr id="616" name="Shape 616"/>
          <p:cNvSpPr/>
          <p:nvPr/>
        </p:nvSpPr>
        <p:spPr>
          <a:xfrm>
            <a:off x="135525" y="1833800"/>
            <a:ext cx="8739900" cy="4692900"/>
          </a:xfrm>
          <a:prstGeom prst="roundRect">
            <a:avLst>
              <a:gd fmla="val 16667" name="adj"/>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1" name="Shape 621"/>
        <p:cNvGrpSpPr/>
        <p:nvPr/>
      </p:nvGrpSpPr>
      <p:grpSpPr>
        <a:xfrm>
          <a:off x="0" y="0"/>
          <a:ext cx="0" cy="0"/>
          <a:chOff x="0" y="0"/>
          <a:chExt cx="0" cy="0"/>
        </a:xfrm>
      </p:grpSpPr>
      <p:sp>
        <p:nvSpPr>
          <p:cNvPr id="622" name="Shape 622"/>
          <p:cNvSpPr/>
          <p:nvPr/>
        </p:nvSpPr>
        <p:spPr>
          <a:xfrm>
            <a:off x="264025" y="1933900"/>
            <a:ext cx="8472000" cy="2748000"/>
          </a:xfrm>
          <a:prstGeom prst="roundRect">
            <a:avLst>
              <a:gd fmla="val 16667" name="adj"/>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3" name="Shape 623"/>
          <p:cNvSpPr txBox="1"/>
          <p:nvPr>
            <p:ph idx="12" type="sldNum"/>
          </p:nvPr>
        </p:nvSpPr>
        <p:spPr>
          <a:xfrm>
            <a:off x="6553200" y="6630733"/>
            <a:ext cx="2133600" cy="94800"/>
          </a:xfrm>
          <a:prstGeom prst="rect">
            <a:avLst/>
          </a:prstGeom>
        </p:spPr>
        <p:txBody>
          <a:bodyPr anchorCtr="0" anchor="b"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624" name="Shape 624"/>
          <p:cNvSpPr txBox="1"/>
          <p:nvPr>
            <p:ph type="title"/>
          </p:nvPr>
        </p:nvSpPr>
        <p:spPr>
          <a:xfrm>
            <a:off x="457200" y="170591"/>
            <a:ext cx="8229600" cy="616500"/>
          </a:xfrm>
          <a:prstGeom prst="rect">
            <a:avLst/>
          </a:prstGeom>
        </p:spPr>
        <p:txBody>
          <a:bodyPr anchorCtr="0" anchor="b" bIns="91425" lIns="91425" rIns="91425" tIns="91425">
            <a:noAutofit/>
          </a:bodyPr>
          <a:lstStyle/>
          <a:p>
            <a:pPr lvl="0">
              <a:spcBef>
                <a:spcPts val="0"/>
              </a:spcBef>
              <a:buNone/>
            </a:pPr>
            <a:r>
              <a:rPr lang="en-US"/>
              <a:t>Style Goals</a:t>
            </a:r>
          </a:p>
        </p:txBody>
      </p:sp>
      <p:sp>
        <p:nvSpPr>
          <p:cNvPr id="625" name="Shape 625"/>
          <p:cNvSpPr txBox="1"/>
          <p:nvPr>
            <p:ph idx="1" type="body"/>
          </p:nvPr>
        </p:nvSpPr>
        <p:spPr>
          <a:xfrm>
            <a:off x="457200" y="1148081"/>
            <a:ext cx="8229600" cy="5029500"/>
          </a:xfrm>
          <a:prstGeom prst="rect">
            <a:avLst/>
          </a:prstGeom>
        </p:spPr>
        <p:txBody>
          <a:bodyPr anchorCtr="0" anchor="t" bIns="91425" lIns="91425" rIns="91425" tIns="91425">
            <a:noAutofit/>
          </a:bodyPr>
          <a:lstStyle/>
          <a:p>
            <a:pPr lvl="0" rtl="0">
              <a:spcBef>
                <a:spcPts val="0"/>
              </a:spcBef>
              <a:buNone/>
            </a:pPr>
            <a:r>
              <a:rPr b="0" i="1" lang="en-US"/>
              <a:t>Lastly , clients use a free text box to tell us what they are looking for in the service so we can make sure we are delivering!</a:t>
            </a:r>
          </a:p>
          <a:p>
            <a:pPr lvl="0" rtl="0">
              <a:spcBef>
                <a:spcPts val="0"/>
              </a:spcBef>
              <a:buNone/>
            </a:pPr>
            <a:r>
              <a:t/>
            </a:r>
            <a:endParaRPr b="0" i="1"/>
          </a:p>
          <a:p>
            <a:pPr lvl="0">
              <a:spcBef>
                <a:spcPts val="0"/>
              </a:spcBef>
              <a:buNone/>
            </a:pPr>
            <a:r>
              <a:rPr lang="en-US"/>
              <a:t>Tell us why you came to Stitch Fix for your personal style needs? What is in your dream Fix? What are some trends you want to rock one day? How can we help you achieve your style?</a:t>
            </a:r>
          </a:p>
        </p:txBody>
      </p:sp>
      <p:pic>
        <p:nvPicPr>
          <p:cNvPr id="626" name="Shape 626"/>
          <p:cNvPicPr preferRelativeResize="0"/>
          <p:nvPr/>
        </p:nvPicPr>
        <p:blipFill>
          <a:blip r:embed="rId3">
            <a:alphaModFix/>
          </a:blip>
          <a:stretch>
            <a:fillRect/>
          </a:stretch>
        </p:blipFill>
        <p:spPr>
          <a:xfrm>
            <a:off x="1700250" y="2877000"/>
            <a:ext cx="5295900" cy="1724025"/>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0" name="Shape 630"/>
        <p:cNvGrpSpPr/>
        <p:nvPr/>
      </p:nvGrpSpPr>
      <p:grpSpPr>
        <a:xfrm>
          <a:off x="0" y="0"/>
          <a:ext cx="0" cy="0"/>
          <a:chOff x="0" y="0"/>
          <a:chExt cx="0" cy="0"/>
        </a:xfrm>
      </p:grpSpPr>
      <p:sp>
        <p:nvSpPr>
          <p:cNvPr id="631" name="Shape 631"/>
          <p:cNvSpPr txBox="1"/>
          <p:nvPr>
            <p:ph type="title"/>
          </p:nvPr>
        </p:nvSpPr>
        <p:spPr>
          <a:xfrm>
            <a:off x="964961" y="918000"/>
            <a:ext cx="7763700" cy="18414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a:t>Team 6</a:t>
            </a:r>
          </a:p>
        </p:txBody>
      </p:sp>
      <p:sp>
        <p:nvSpPr>
          <p:cNvPr id="632" name="Shape 632"/>
          <p:cNvSpPr txBox="1"/>
          <p:nvPr/>
        </p:nvSpPr>
        <p:spPr>
          <a:xfrm>
            <a:off x="6553200" y="6526212"/>
            <a:ext cx="2133600" cy="95399"/>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
        <p:nvSpPr>
          <p:cNvPr id="633" name="Shape 633"/>
          <p:cNvSpPr txBox="1"/>
          <p:nvPr>
            <p:ph idx="12" type="sldNum"/>
          </p:nvPr>
        </p:nvSpPr>
        <p:spPr>
          <a:xfrm>
            <a:off x="6553200" y="6526212"/>
            <a:ext cx="2133600" cy="95399"/>
          </a:xfrm>
          <a:prstGeom prst="rect">
            <a:avLst/>
          </a:prstGeom>
        </p:spPr>
        <p:txBody>
          <a:bodyPr anchorCtr="0" anchor="b" bIns="0" lIns="0" rIns="0" tIns="0">
            <a:noAutofit/>
          </a:bodyPr>
          <a:lstStyle/>
          <a:p>
            <a:pPr lvl="0">
              <a:spcBef>
                <a:spcPts val="0"/>
              </a:spcBef>
              <a:buClr>
                <a:schemeClr val="lt1"/>
              </a:buClr>
              <a:buSzPct val="25000"/>
              <a:buFont typeface="Arial"/>
              <a:buNone/>
            </a:pPr>
            <a:fld id="{00000000-1234-1234-1234-123412341234}" type="slidenum">
              <a:rPr lang="en-US"/>
              <a:t>‹#›</a:t>
            </a:fld>
          </a:p>
        </p:txBody>
      </p:sp>
      <p:sp>
        <p:nvSpPr>
          <p:cNvPr id="634" name="Shape 634"/>
          <p:cNvSpPr txBox="1"/>
          <p:nvPr/>
        </p:nvSpPr>
        <p:spPr>
          <a:xfrm>
            <a:off x="1333150" y="1615150"/>
            <a:ext cx="4422600" cy="4486200"/>
          </a:xfrm>
          <a:prstGeom prst="rect">
            <a:avLst/>
          </a:prstGeom>
          <a:noFill/>
          <a:ln>
            <a:noFill/>
          </a:ln>
        </p:spPr>
        <p:txBody>
          <a:bodyPr anchorCtr="0" anchor="t" bIns="91425" lIns="91425" rIns="91425" tIns="91425">
            <a:noAutofit/>
          </a:bodyPr>
          <a:lstStyle/>
          <a:p>
            <a:pPr indent="0" lvl="0" marL="457200" rtl="0">
              <a:lnSpc>
                <a:spcPct val="115000"/>
              </a:lnSpc>
              <a:spcBef>
                <a:spcPts val="0"/>
              </a:spcBef>
              <a:buNone/>
            </a:pPr>
            <a:r>
              <a:rPr lang="en-US" sz="1800">
                <a:solidFill>
                  <a:srgbClr val="FFFFFF"/>
                </a:solidFill>
              </a:rPr>
              <a:t>Lana Conroy</a:t>
            </a:r>
          </a:p>
          <a:p>
            <a:pPr indent="0" lvl="0" marL="457200" rtl="0">
              <a:lnSpc>
                <a:spcPct val="115000"/>
              </a:lnSpc>
              <a:spcBef>
                <a:spcPts val="0"/>
              </a:spcBef>
              <a:buNone/>
            </a:pPr>
            <a:r>
              <a:rPr lang="en-US" sz="1800">
                <a:solidFill>
                  <a:srgbClr val="FFFFFF"/>
                </a:solidFill>
              </a:rPr>
              <a:t>Johanna Morgan </a:t>
            </a:r>
          </a:p>
          <a:p>
            <a:pPr indent="0" lvl="0" marL="457200" rtl="0">
              <a:lnSpc>
                <a:spcPct val="115000"/>
              </a:lnSpc>
              <a:spcBef>
                <a:spcPts val="0"/>
              </a:spcBef>
              <a:buNone/>
            </a:pPr>
            <a:r>
              <a:rPr lang="en-US" sz="1800">
                <a:solidFill>
                  <a:srgbClr val="FFFFFF"/>
                </a:solidFill>
              </a:rPr>
              <a:t>Catherine Tran</a:t>
            </a:r>
          </a:p>
          <a:p>
            <a:pPr indent="0" lvl="0" marL="457200" rtl="0">
              <a:lnSpc>
                <a:spcPct val="115000"/>
              </a:lnSpc>
              <a:spcBef>
                <a:spcPts val="0"/>
              </a:spcBef>
              <a:buNone/>
            </a:pPr>
            <a:r>
              <a:rPr lang="en-US" sz="1800">
                <a:solidFill>
                  <a:srgbClr val="FFFFFF"/>
                </a:solidFill>
              </a:rPr>
              <a:t>Michelle Dixon</a:t>
            </a:r>
          </a:p>
          <a:p>
            <a:pPr indent="0" lvl="0" marL="457200" rtl="0">
              <a:lnSpc>
                <a:spcPct val="115000"/>
              </a:lnSpc>
              <a:spcBef>
                <a:spcPts val="0"/>
              </a:spcBef>
              <a:buNone/>
            </a:pPr>
            <a:r>
              <a:rPr lang="en-US" sz="1800">
                <a:solidFill>
                  <a:srgbClr val="FFFFFF"/>
                </a:solidFill>
              </a:rPr>
              <a:t>Kate Baker</a:t>
            </a:r>
          </a:p>
          <a:p>
            <a:pPr indent="0" lvl="0" marL="457200" rtl="0">
              <a:lnSpc>
                <a:spcPct val="115000"/>
              </a:lnSpc>
              <a:spcBef>
                <a:spcPts val="0"/>
              </a:spcBef>
              <a:buNone/>
            </a:pPr>
            <a:r>
              <a:rPr lang="en-US" sz="1800">
                <a:solidFill>
                  <a:srgbClr val="FFFFFF"/>
                </a:solidFill>
              </a:rPr>
              <a:t>Lisa Fenton </a:t>
            </a:r>
          </a:p>
          <a:p>
            <a:pPr indent="0" lvl="0" marL="457200" rtl="0">
              <a:lnSpc>
                <a:spcPct val="115000"/>
              </a:lnSpc>
              <a:spcBef>
                <a:spcPts val="0"/>
              </a:spcBef>
              <a:buNone/>
            </a:pPr>
            <a:r>
              <a:rPr lang="en-US" sz="1800">
                <a:solidFill>
                  <a:srgbClr val="FFFFFF"/>
                </a:solidFill>
              </a:rPr>
              <a:t>Kau Vue</a:t>
            </a:r>
          </a:p>
          <a:p>
            <a:pPr indent="0" lvl="0" marL="457200" rtl="0">
              <a:lnSpc>
                <a:spcPct val="115000"/>
              </a:lnSpc>
              <a:spcBef>
                <a:spcPts val="0"/>
              </a:spcBef>
              <a:buNone/>
            </a:pPr>
            <a:r>
              <a:rPr lang="en-US" sz="1800">
                <a:solidFill>
                  <a:srgbClr val="FFFFFF"/>
                </a:solidFill>
              </a:rPr>
              <a:t>Patrice Mendoza</a:t>
            </a:r>
          </a:p>
          <a:p>
            <a:pPr indent="0" lvl="0" marL="457200" rtl="0">
              <a:lnSpc>
                <a:spcPct val="115000"/>
              </a:lnSpc>
              <a:spcBef>
                <a:spcPts val="0"/>
              </a:spcBef>
              <a:buNone/>
            </a:pPr>
            <a:r>
              <a:rPr lang="en-US" sz="1800">
                <a:solidFill>
                  <a:srgbClr val="FFFFFF"/>
                </a:solidFill>
              </a:rPr>
              <a:t>Heather Archuleta</a:t>
            </a:r>
          </a:p>
          <a:p>
            <a:pPr indent="0" lvl="0" marL="457200" rtl="0">
              <a:lnSpc>
                <a:spcPct val="115000"/>
              </a:lnSpc>
              <a:spcBef>
                <a:spcPts val="0"/>
              </a:spcBef>
              <a:buNone/>
            </a:pPr>
            <a:r>
              <a:rPr lang="en-US" sz="1800">
                <a:solidFill>
                  <a:srgbClr val="FFFFFF"/>
                </a:solidFill>
              </a:rPr>
              <a:t>Abby Smithey</a:t>
            </a:r>
          </a:p>
          <a:p>
            <a:pPr indent="0" lvl="0" marL="457200" rtl="0">
              <a:lnSpc>
                <a:spcPct val="115000"/>
              </a:lnSpc>
              <a:spcBef>
                <a:spcPts val="0"/>
              </a:spcBef>
              <a:buNone/>
            </a:pPr>
            <a:r>
              <a:rPr lang="en-US" sz="1800">
                <a:solidFill>
                  <a:srgbClr val="FFFFFF"/>
                </a:solidFill>
              </a:rPr>
              <a:t>Rebecca Launey</a:t>
            </a:r>
          </a:p>
          <a:p>
            <a:pPr indent="0" lvl="0" marL="457200" rtl="0">
              <a:lnSpc>
                <a:spcPct val="115000"/>
              </a:lnSpc>
              <a:spcBef>
                <a:spcPts val="0"/>
              </a:spcBef>
              <a:buNone/>
            </a:pPr>
            <a:r>
              <a:rPr lang="en-US" sz="1800">
                <a:solidFill>
                  <a:srgbClr val="FFFFFF"/>
                </a:solidFill>
              </a:rPr>
              <a:t>Jenny Almon</a:t>
            </a:r>
          </a:p>
          <a:p>
            <a:pPr indent="0" lvl="0" marL="457200" rtl="0">
              <a:lnSpc>
                <a:spcPct val="115000"/>
              </a:lnSpc>
              <a:spcBef>
                <a:spcPts val="0"/>
              </a:spcBef>
              <a:buNone/>
            </a:pPr>
            <a:r>
              <a:rPr lang="en-US" sz="1800">
                <a:solidFill>
                  <a:srgbClr val="FFFFFF"/>
                </a:solidFill>
              </a:rPr>
              <a:t>Rachel Anderson</a:t>
            </a:r>
          </a:p>
          <a:p>
            <a:pPr indent="0" lvl="0" marL="457200" rtl="0">
              <a:lnSpc>
                <a:spcPct val="115000"/>
              </a:lnSpc>
              <a:spcBef>
                <a:spcPts val="0"/>
              </a:spcBef>
              <a:buNone/>
            </a:pPr>
            <a:r>
              <a:rPr lang="en-US" sz="1800">
                <a:solidFill>
                  <a:srgbClr val="FFFFFF"/>
                </a:solidFill>
              </a:rPr>
              <a:t>Emily Brake</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9" name="Shape 639"/>
        <p:cNvGrpSpPr/>
        <p:nvPr/>
      </p:nvGrpSpPr>
      <p:grpSpPr>
        <a:xfrm>
          <a:off x="0" y="0"/>
          <a:ext cx="0" cy="0"/>
          <a:chOff x="0" y="0"/>
          <a:chExt cx="0" cy="0"/>
        </a:xfrm>
      </p:grpSpPr>
      <p:sp>
        <p:nvSpPr>
          <p:cNvPr id="640" name="Shape 640"/>
          <p:cNvSpPr txBox="1"/>
          <p:nvPr>
            <p:ph idx="12" type="sldNum"/>
          </p:nvPr>
        </p:nvSpPr>
        <p:spPr>
          <a:xfrm>
            <a:off x="6553200" y="6640210"/>
            <a:ext cx="2133600" cy="94800"/>
          </a:xfrm>
          <a:prstGeom prst="rect">
            <a:avLst/>
          </a:prstGeom>
        </p:spPr>
        <p:txBody>
          <a:bodyPr anchorCtr="0" anchor="b"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641" name="Shape 641"/>
          <p:cNvSpPr txBox="1"/>
          <p:nvPr>
            <p:ph idx="1" type="body"/>
          </p:nvPr>
        </p:nvSpPr>
        <p:spPr>
          <a:xfrm>
            <a:off x="457200" y="6236054"/>
            <a:ext cx="8229600" cy="217200"/>
          </a:xfrm>
          <a:prstGeom prst="rect">
            <a:avLst/>
          </a:prstGeom>
        </p:spPr>
        <p:txBody>
          <a:bodyPr anchorCtr="0" anchor="ctr" bIns="91425" lIns="91425" rIns="91425" tIns="91425">
            <a:noAutofit/>
          </a:bodyPr>
          <a:lstStyle/>
          <a:p>
            <a:pPr lvl="0">
              <a:spcBef>
                <a:spcPts val="0"/>
              </a:spcBef>
              <a:buNone/>
            </a:pPr>
            <a:r>
              <a:t/>
            </a:r>
            <a:endParaRPr/>
          </a:p>
        </p:txBody>
      </p:sp>
      <p:sp>
        <p:nvSpPr>
          <p:cNvPr id="642" name="Shape 642"/>
          <p:cNvSpPr txBox="1"/>
          <p:nvPr/>
        </p:nvSpPr>
        <p:spPr>
          <a:xfrm>
            <a:off x="512750" y="474275"/>
            <a:ext cx="7819500" cy="833100"/>
          </a:xfrm>
          <a:prstGeom prst="rect">
            <a:avLst/>
          </a:prstGeom>
          <a:noFill/>
          <a:ln>
            <a:noFill/>
          </a:ln>
        </p:spPr>
        <p:txBody>
          <a:bodyPr anchorCtr="0" anchor="t" bIns="91425" lIns="91425" rIns="91425" tIns="91425">
            <a:noAutofit/>
          </a:bodyPr>
          <a:lstStyle/>
          <a:p>
            <a:pPr lvl="0" algn="ctr">
              <a:spcBef>
                <a:spcPts val="0"/>
              </a:spcBef>
              <a:buNone/>
            </a:pPr>
            <a:r>
              <a:rPr lang="en-US" sz="3000"/>
              <a:t>Style Profile Images</a:t>
            </a:r>
          </a:p>
        </p:txBody>
      </p:sp>
      <p:pic>
        <p:nvPicPr>
          <p:cNvPr id="643" name="Shape 643"/>
          <p:cNvPicPr preferRelativeResize="0"/>
          <p:nvPr/>
        </p:nvPicPr>
        <p:blipFill>
          <a:blip r:embed="rId3">
            <a:alphaModFix/>
          </a:blip>
          <a:stretch>
            <a:fillRect/>
          </a:stretch>
        </p:blipFill>
        <p:spPr>
          <a:xfrm>
            <a:off x="725750" y="975499"/>
            <a:ext cx="2414291" cy="2803499"/>
          </a:xfrm>
          <a:prstGeom prst="rect">
            <a:avLst/>
          </a:prstGeom>
          <a:noFill/>
          <a:ln>
            <a:noFill/>
          </a:ln>
        </p:spPr>
      </p:pic>
      <p:pic>
        <p:nvPicPr>
          <p:cNvPr id="644" name="Shape 644"/>
          <p:cNvPicPr preferRelativeResize="0"/>
          <p:nvPr/>
        </p:nvPicPr>
        <p:blipFill>
          <a:blip r:embed="rId4">
            <a:alphaModFix/>
          </a:blip>
          <a:stretch>
            <a:fillRect/>
          </a:stretch>
        </p:blipFill>
        <p:spPr>
          <a:xfrm>
            <a:off x="5960875" y="975500"/>
            <a:ext cx="2977025" cy="2977025"/>
          </a:xfrm>
          <a:prstGeom prst="rect">
            <a:avLst/>
          </a:prstGeom>
          <a:noFill/>
          <a:ln>
            <a:noFill/>
          </a:ln>
        </p:spPr>
      </p:pic>
      <p:pic>
        <p:nvPicPr>
          <p:cNvPr id="645" name="Shape 645"/>
          <p:cNvPicPr preferRelativeResize="0"/>
          <p:nvPr/>
        </p:nvPicPr>
        <p:blipFill>
          <a:blip r:embed="rId5">
            <a:alphaModFix/>
          </a:blip>
          <a:stretch>
            <a:fillRect/>
          </a:stretch>
        </p:blipFill>
        <p:spPr>
          <a:xfrm>
            <a:off x="3083475" y="1039600"/>
            <a:ext cx="2877399" cy="2877399"/>
          </a:xfrm>
          <a:prstGeom prst="rect">
            <a:avLst/>
          </a:prstGeom>
          <a:noFill/>
          <a:ln>
            <a:noFill/>
          </a:ln>
        </p:spPr>
      </p:pic>
      <p:sp>
        <p:nvSpPr>
          <p:cNvPr id="646" name="Shape 646"/>
          <p:cNvSpPr txBox="1"/>
          <p:nvPr/>
        </p:nvSpPr>
        <p:spPr>
          <a:xfrm>
            <a:off x="935775" y="3948150"/>
            <a:ext cx="7422000" cy="2115000"/>
          </a:xfrm>
          <a:prstGeom prst="rect">
            <a:avLst/>
          </a:prstGeom>
          <a:noFill/>
          <a:ln>
            <a:noFill/>
          </a:ln>
        </p:spPr>
        <p:txBody>
          <a:bodyPr anchorCtr="0" anchor="t" bIns="91425" lIns="91425" rIns="91425" tIns="91425">
            <a:noAutofit/>
          </a:bodyPr>
          <a:lstStyle/>
          <a:p>
            <a:pPr indent="-228600" lvl="0" marL="457200" rtl="0">
              <a:spcBef>
                <a:spcPts val="0"/>
              </a:spcBef>
              <a:buChar char="●"/>
            </a:pPr>
            <a:r>
              <a:rPr lang="en-US"/>
              <a:t>Use Stitch Fix pieces only, and flat style the pieces</a:t>
            </a:r>
          </a:p>
          <a:p>
            <a:pPr indent="-228600" lvl="0" marL="457200" rtl="0">
              <a:spcBef>
                <a:spcPts val="0"/>
              </a:spcBef>
              <a:buChar char="●"/>
            </a:pPr>
            <a:r>
              <a:rPr lang="en-US"/>
              <a:t>The images will align with our rainbow but the client’s will not be aware what category the images fall under in the rainbow. </a:t>
            </a:r>
          </a:p>
          <a:p>
            <a:pPr indent="-228600" lvl="0" marL="457200" rtl="0">
              <a:spcBef>
                <a:spcPts val="0"/>
              </a:spcBef>
              <a:buChar char="●"/>
            </a:pPr>
            <a:r>
              <a:rPr lang="en-US"/>
              <a:t>Client’s will get a checkbox option for each outfit asking them what they liked about the outfit or what they did not like. </a:t>
            </a:r>
          </a:p>
          <a:p>
            <a:pPr indent="-228600" lvl="0" marL="457200" rtl="0">
              <a:spcBef>
                <a:spcPts val="0"/>
              </a:spcBef>
              <a:buChar char="●"/>
            </a:pPr>
            <a:r>
              <a:rPr lang="en-US"/>
              <a:t>Providing a color board and pattern board for clients to choose likes and dislikes. </a:t>
            </a:r>
          </a:p>
          <a:p>
            <a:pPr indent="-228600" lvl="0" marL="457200" rtl="0">
              <a:spcBef>
                <a:spcPts val="0"/>
              </a:spcBef>
              <a:buChar char="●"/>
            </a:pPr>
            <a:r>
              <a:rPr lang="en-US"/>
              <a:t>Evolve images and questions as trends or seasons change</a:t>
            </a:r>
          </a:p>
          <a:p>
            <a:pPr indent="-228600" lvl="0" marL="457200" rtl="0">
              <a:spcBef>
                <a:spcPts val="0"/>
              </a:spcBef>
              <a:buChar char="●"/>
            </a:pPr>
            <a:r>
              <a:rPr lang="en-US"/>
              <a:t>At the end of the survey we will ask clients to describe their style now.  </a:t>
            </a:r>
          </a:p>
          <a:p>
            <a:pPr lvl="0" rtl="0">
              <a:spcBef>
                <a:spcPts val="0"/>
              </a:spcBef>
              <a:buNone/>
            </a:pPr>
            <a:r>
              <a:t/>
            </a:r>
            <a:endParaRP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x="0" y="0"/>
          <a:ext cx="0" cy="0"/>
          <a:chOff x="0" y="0"/>
          <a:chExt cx="0" cy="0"/>
        </a:xfrm>
      </p:grpSpPr>
      <p:sp>
        <p:nvSpPr>
          <p:cNvPr id="652" name="Shape 652"/>
          <p:cNvSpPr txBox="1"/>
          <p:nvPr>
            <p:ph idx="12" type="sldNum"/>
          </p:nvPr>
        </p:nvSpPr>
        <p:spPr>
          <a:xfrm>
            <a:off x="6553200" y="6640210"/>
            <a:ext cx="2133600" cy="94800"/>
          </a:xfrm>
          <a:prstGeom prst="rect">
            <a:avLst/>
          </a:prstGeom>
        </p:spPr>
        <p:txBody>
          <a:bodyPr anchorCtr="0" anchor="b"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653" name="Shape 653"/>
          <p:cNvSpPr txBox="1"/>
          <p:nvPr>
            <p:ph idx="1" type="body"/>
          </p:nvPr>
        </p:nvSpPr>
        <p:spPr>
          <a:xfrm>
            <a:off x="457200" y="6236054"/>
            <a:ext cx="8229600" cy="217200"/>
          </a:xfrm>
          <a:prstGeom prst="rect">
            <a:avLst/>
          </a:prstGeom>
        </p:spPr>
        <p:txBody>
          <a:bodyPr anchorCtr="0" anchor="ctr" bIns="91425" lIns="91425" rIns="91425" tIns="91425">
            <a:noAutofit/>
          </a:bodyPr>
          <a:lstStyle/>
          <a:p>
            <a:pPr lvl="0">
              <a:spcBef>
                <a:spcPts val="0"/>
              </a:spcBef>
              <a:buNone/>
            </a:pPr>
            <a:r>
              <a:t/>
            </a:r>
            <a:endParaRPr/>
          </a:p>
        </p:txBody>
      </p:sp>
      <p:sp>
        <p:nvSpPr>
          <p:cNvPr id="654" name="Shape 654"/>
          <p:cNvSpPr txBox="1"/>
          <p:nvPr/>
        </p:nvSpPr>
        <p:spPr>
          <a:xfrm>
            <a:off x="666575" y="410200"/>
            <a:ext cx="8024400" cy="935700"/>
          </a:xfrm>
          <a:prstGeom prst="rect">
            <a:avLst/>
          </a:prstGeom>
          <a:noFill/>
          <a:ln>
            <a:noFill/>
          </a:ln>
        </p:spPr>
        <p:txBody>
          <a:bodyPr anchorCtr="0" anchor="t" bIns="91425" lIns="91425" rIns="91425" tIns="91425">
            <a:noAutofit/>
          </a:bodyPr>
          <a:lstStyle/>
          <a:p>
            <a:pPr lvl="0" algn="ctr">
              <a:spcBef>
                <a:spcPts val="0"/>
              </a:spcBef>
              <a:buNone/>
            </a:pPr>
            <a:r>
              <a:rPr lang="en-US" sz="3000"/>
              <a:t>Inspiration Board</a:t>
            </a:r>
          </a:p>
        </p:txBody>
      </p:sp>
      <p:pic>
        <p:nvPicPr>
          <p:cNvPr id="655" name="Shape 655"/>
          <p:cNvPicPr preferRelativeResize="0"/>
          <p:nvPr/>
        </p:nvPicPr>
        <p:blipFill>
          <a:blip r:embed="rId3">
            <a:alphaModFix/>
          </a:blip>
          <a:stretch>
            <a:fillRect/>
          </a:stretch>
        </p:blipFill>
        <p:spPr>
          <a:xfrm>
            <a:off x="682699" y="1165150"/>
            <a:ext cx="2478150" cy="2478150"/>
          </a:xfrm>
          <a:prstGeom prst="rect">
            <a:avLst/>
          </a:prstGeom>
          <a:noFill/>
          <a:ln>
            <a:noFill/>
          </a:ln>
        </p:spPr>
      </p:pic>
      <p:pic>
        <p:nvPicPr>
          <p:cNvPr id="656" name="Shape 656"/>
          <p:cNvPicPr preferRelativeResize="0"/>
          <p:nvPr/>
        </p:nvPicPr>
        <p:blipFill>
          <a:blip r:embed="rId4">
            <a:alphaModFix/>
          </a:blip>
          <a:stretch>
            <a:fillRect/>
          </a:stretch>
        </p:blipFill>
        <p:spPr>
          <a:xfrm>
            <a:off x="3160837" y="1143850"/>
            <a:ext cx="2270325" cy="2241033"/>
          </a:xfrm>
          <a:prstGeom prst="rect">
            <a:avLst/>
          </a:prstGeom>
          <a:noFill/>
          <a:ln>
            <a:noFill/>
          </a:ln>
        </p:spPr>
      </p:pic>
      <p:pic>
        <p:nvPicPr>
          <p:cNvPr id="657" name="Shape 657"/>
          <p:cNvPicPr preferRelativeResize="0"/>
          <p:nvPr/>
        </p:nvPicPr>
        <p:blipFill>
          <a:blip r:embed="rId5">
            <a:alphaModFix/>
          </a:blip>
          <a:stretch>
            <a:fillRect/>
          </a:stretch>
        </p:blipFill>
        <p:spPr>
          <a:xfrm>
            <a:off x="2821900" y="3397500"/>
            <a:ext cx="2270325" cy="2300233"/>
          </a:xfrm>
          <a:prstGeom prst="rect">
            <a:avLst/>
          </a:prstGeom>
          <a:noFill/>
          <a:ln>
            <a:noFill/>
          </a:ln>
        </p:spPr>
      </p:pic>
      <p:pic>
        <p:nvPicPr>
          <p:cNvPr id="658" name="Shape 658"/>
          <p:cNvPicPr preferRelativeResize="0"/>
          <p:nvPr/>
        </p:nvPicPr>
        <p:blipFill>
          <a:blip r:embed="rId6">
            <a:alphaModFix/>
          </a:blip>
          <a:stretch>
            <a:fillRect/>
          </a:stretch>
        </p:blipFill>
        <p:spPr>
          <a:xfrm>
            <a:off x="5431173" y="1011945"/>
            <a:ext cx="2270325" cy="2266291"/>
          </a:xfrm>
          <a:prstGeom prst="rect">
            <a:avLst/>
          </a:prstGeom>
          <a:noFill/>
          <a:ln>
            <a:noFill/>
          </a:ln>
        </p:spPr>
      </p:pic>
      <p:pic>
        <p:nvPicPr>
          <p:cNvPr id="659" name="Shape 659"/>
          <p:cNvPicPr preferRelativeResize="0"/>
          <p:nvPr/>
        </p:nvPicPr>
        <p:blipFill>
          <a:blip r:embed="rId7">
            <a:alphaModFix/>
          </a:blip>
          <a:stretch>
            <a:fillRect/>
          </a:stretch>
        </p:blipFill>
        <p:spPr>
          <a:xfrm>
            <a:off x="1021637" y="3643299"/>
            <a:ext cx="1800274" cy="1599575"/>
          </a:xfrm>
          <a:prstGeom prst="rect">
            <a:avLst/>
          </a:prstGeom>
          <a:noFill/>
          <a:ln>
            <a:noFill/>
          </a:ln>
        </p:spPr>
      </p:pic>
      <p:pic>
        <p:nvPicPr>
          <p:cNvPr id="660" name="Shape 660"/>
          <p:cNvPicPr preferRelativeResize="0"/>
          <p:nvPr/>
        </p:nvPicPr>
        <p:blipFill>
          <a:blip r:embed="rId8">
            <a:alphaModFix/>
          </a:blip>
          <a:stretch>
            <a:fillRect/>
          </a:stretch>
        </p:blipFill>
        <p:spPr>
          <a:xfrm>
            <a:off x="5057200" y="3397487"/>
            <a:ext cx="1676724" cy="2478174"/>
          </a:xfrm>
          <a:prstGeom prst="rect">
            <a:avLst/>
          </a:prstGeom>
          <a:noFill/>
          <a:ln>
            <a:noFill/>
          </a:ln>
        </p:spPr>
      </p:pic>
      <p:pic>
        <p:nvPicPr>
          <p:cNvPr id="661" name="Shape 661"/>
          <p:cNvPicPr preferRelativeResize="0"/>
          <p:nvPr/>
        </p:nvPicPr>
        <p:blipFill>
          <a:blip r:embed="rId9">
            <a:alphaModFix/>
          </a:blip>
          <a:stretch>
            <a:fillRect/>
          </a:stretch>
        </p:blipFill>
        <p:spPr>
          <a:xfrm>
            <a:off x="6733912" y="3278223"/>
            <a:ext cx="1884835" cy="1993849"/>
          </a:xfrm>
          <a:prstGeom prst="rect">
            <a:avLst/>
          </a:prstGeom>
          <a:noFill/>
          <a:ln>
            <a:noFill/>
          </a:ln>
        </p:spPr>
      </p:pic>
      <p:sp>
        <p:nvSpPr>
          <p:cNvPr id="662" name="Shape 662"/>
          <p:cNvSpPr txBox="1"/>
          <p:nvPr/>
        </p:nvSpPr>
        <p:spPr>
          <a:xfrm>
            <a:off x="3160850" y="5409212"/>
            <a:ext cx="7383600" cy="861300"/>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7" name="Shape 667"/>
        <p:cNvGrpSpPr/>
        <p:nvPr/>
      </p:nvGrpSpPr>
      <p:grpSpPr>
        <a:xfrm>
          <a:off x="0" y="0"/>
          <a:ext cx="0" cy="0"/>
          <a:chOff x="0" y="0"/>
          <a:chExt cx="0" cy="0"/>
        </a:xfrm>
      </p:grpSpPr>
      <p:sp>
        <p:nvSpPr>
          <p:cNvPr id="668" name="Shape 668"/>
          <p:cNvSpPr txBox="1"/>
          <p:nvPr>
            <p:ph idx="12" type="sldNum"/>
          </p:nvPr>
        </p:nvSpPr>
        <p:spPr>
          <a:xfrm>
            <a:off x="6553200" y="6640210"/>
            <a:ext cx="2133600" cy="94800"/>
          </a:xfrm>
          <a:prstGeom prst="rect">
            <a:avLst/>
          </a:prstGeom>
        </p:spPr>
        <p:txBody>
          <a:bodyPr anchorCtr="0" anchor="b"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669" name="Shape 669"/>
          <p:cNvSpPr txBox="1"/>
          <p:nvPr>
            <p:ph idx="1" type="body"/>
          </p:nvPr>
        </p:nvSpPr>
        <p:spPr>
          <a:xfrm>
            <a:off x="457200" y="6236054"/>
            <a:ext cx="8229600" cy="217200"/>
          </a:xfrm>
          <a:prstGeom prst="rect">
            <a:avLst/>
          </a:prstGeom>
        </p:spPr>
        <p:txBody>
          <a:bodyPr anchorCtr="0" anchor="ctr" bIns="91425" lIns="91425" rIns="91425" tIns="91425">
            <a:noAutofit/>
          </a:bodyPr>
          <a:lstStyle/>
          <a:p>
            <a:pPr lvl="0">
              <a:spcBef>
                <a:spcPts val="0"/>
              </a:spcBef>
              <a:buNone/>
            </a:pPr>
            <a:r>
              <a:t/>
            </a:r>
            <a:endParaRPr/>
          </a:p>
        </p:txBody>
      </p:sp>
      <p:sp>
        <p:nvSpPr>
          <p:cNvPr id="670" name="Shape 670"/>
          <p:cNvSpPr txBox="1"/>
          <p:nvPr/>
        </p:nvSpPr>
        <p:spPr>
          <a:xfrm>
            <a:off x="463950" y="571325"/>
            <a:ext cx="8229600" cy="584400"/>
          </a:xfrm>
          <a:prstGeom prst="rect">
            <a:avLst/>
          </a:prstGeom>
          <a:noFill/>
          <a:ln>
            <a:noFill/>
          </a:ln>
        </p:spPr>
        <p:txBody>
          <a:bodyPr anchorCtr="0" anchor="t" bIns="91425" lIns="91425" rIns="91425" tIns="91425">
            <a:noAutofit/>
          </a:bodyPr>
          <a:lstStyle/>
          <a:p>
            <a:pPr lvl="0" algn="ctr">
              <a:spcBef>
                <a:spcPts val="0"/>
              </a:spcBef>
              <a:buNone/>
            </a:pPr>
            <a:r>
              <a:rPr lang="en-US" sz="3000"/>
              <a:t>The Evolution of the Rainbow</a:t>
            </a:r>
          </a:p>
        </p:txBody>
      </p:sp>
      <p:pic>
        <p:nvPicPr>
          <p:cNvPr id="671" name="Shape 671"/>
          <p:cNvPicPr preferRelativeResize="0"/>
          <p:nvPr/>
        </p:nvPicPr>
        <p:blipFill>
          <a:blip r:embed="rId3">
            <a:alphaModFix/>
          </a:blip>
          <a:stretch>
            <a:fillRect/>
          </a:stretch>
        </p:blipFill>
        <p:spPr>
          <a:xfrm>
            <a:off x="2658704" y="1621325"/>
            <a:ext cx="3291649" cy="3406050"/>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5" name="Shape 675"/>
        <p:cNvGrpSpPr/>
        <p:nvPr/>
      </p:nvGrpSpPr>
      <p:grpSpPr>
        <a:xfrm>
          <a:off x="0" y="0"/>
          <a:ext cx="0" cy="0"/>
          <a:chOff x="0" y="0"/>
          <a:chExt cx="0" cy="0"/>
        </a:xfrm>
      </p:grpSpPr>
      <p:sp>
        <p:nvSpPr>
          <p:cNvPr id="676" name="Shape 676"/>
          <p:cNvSpPr txBox="1"/>
          <p:nvPr>
            <p:ph type="title"/>
          </p:nvPr>
        </p:nvSpPr>
        <p:spPr>
          <a:xfrm>
            <a:off x="923925" y="917575"/>
            <a:ext cx="7764600" cy="7443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a:t>Team 7</a:t>
            </a:r>
          </a:p>
        </p:txBody>
      </p:sp>
      <p:sp>
        <p:nvSpPr>
          <p:cNvPr id="677" name="Shape 677"/>
          <p:cNvSpPr txBox="1"/>
          <p:nvPr/>
        </p:nvSpPr>
        <p:spPr>
          <a:xfrm>
            <a:off x="6553200" y="6526212"/>
            <a:ext cx="2133600" cy="95399"/>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
        <p:nvSpPr>
          <p:cNvPr id="678" name="Shape 678"/>
          <p:cNvSpPr txBox="1"/>
          <p:nvPr/>
        </p:nvSpPr>
        <p:spPr>
          <a:xfrm>
            <a:off x="974975" y="1956950"/>
            <a:ext cx="7046400" cy="3678300"/>
          </a:xfrm>
          <a:prstGeom prst="rect">
            <a:avLst/>
          </a:prstGeom>
          <a:noFill/>
          <a:ln>
            <a:noFill/>
          </a:ln>
        </p:spPr>
        <p:txBody>
          <a:bodyPr anchorCtr="0" anchor="t" bIns="91425" lIns="91425" rIns="91425" tIns="91425">
            <a:noAutofit/>
          </a:bodyPr>
          <a:lstStyle/>
          <a:p>
            <a:pPr lvl="0" rtl="0">
              <a:spcBef>
                <a:spcPts val="0"/>
              </a:spcBef>
              <a:buNone/>
            </a:pPr>
            <a:r>
              <a:rPr lang="en-US" sz="2400">
                <a:solidFill>
                  <a:srgbClr val="FFFFFF"/>
                </a:solidFill>
              </a:rPr>
              <a:t>Katie Dare</a:t>
            </a:r>
          </a:p>
          <a:p>
            <a:pPr lvl="0" rtl="0">
              <a:spcBef>
                <a:spcPts val="0"/>
              </a:spcBef>
              <a:buNone/>
            </a:pPr>
            <a:r>
              <a:rPr lang="en-US" sz="2400">
                <a:solidFill>
                  <a:srgbClr val="FFFFFF"/>
                </a:solidFill>
              </a:rPr>
              <a:t>Tracy Wilson</a:t>
            </a:r>
          </a:p>
          <a:p>
            <a:pPr lvl="0" rtl="0">
              <a:spcBef>
                <a:spcPts val="0"/>
              </a:spcBef>
              <a:buNone/>
            </a:pPr>
            <a:r>
              <a:rPr lang="en-US" sz="2400">
                <a:solidFill>
                  <a:srgbClr val="FFFFFF"/>
                </a:solidFill>
              </a:rPr>
              <a:t>Amanda Bergen</a:t>
            </a:r>
          </a:p>
          <a:p>
            <a:pPr lvl="0" rtl="0">
              <a:spcBef>
                <a:spcPts val="0"/>
              </a:spcBef>
              <a:buNone/>
            </a:pPr>
            <a:r>
              <a:rPr lang="en-US" sz="2400">
                <a:solidFill>
                  <a:srgbClr val="FFFFFF"/>
                </a:solidFill>
              </a:rPr>
              <a:t>Rachel St. Moritz</a:t>
            </a:r>
          </a:p>
          <a:p>
            <a:pPr lvl="0" rtl="0">
              <a:spcBef>
                <a:spcPts val="0"/>
              </a:spcBef>
              <a:buNone/>
            </a:pPr>
            <a:r>
              <a:rPr lang="en-US" sz="2400">
                <a:solidFill>
                  <a:srgbClr val="FFFFFF"/>
                </a:solidFill>
              </a:rPr>
              <a:t>Rebecca Sharbono</a:t>
            </a:r>
          </a:p>
          <a:p>
            <a:pPr lvl="0" rtl="0">
              <a:spcBef>
                <a:spcPts val="0"/>
              </a:spcBef>
              <a:buNone/>
            </a:pPr>
            <a:r>
              <a:rPr lang="en-US" sz="2400">
                <a:solidFill>
                  <a:srgbClr val="FFFFFF"/>
                </a:solidFill>
              </a:rPr>
              <a:t>Kara Schurtz</a:t>
            </a:r>
          </a:p>
          <a:p>
            <a:pPr lvl="0" rtl="0">
              <a:spcBef>
                <a:spcPts val="0"/>
              </a:spcBef>
              <a:buNone/>
            </a:pPr>
            <a:r>
              <a:rPr lang="en-US" sz="2400">
                <a:solidFill>
                  <a:srgbClr val="FFFFFF"/>
                </a:solidFill>
              </a:rPr>
              <a:t>Alicia Barker</a:t>
            </a:r>
          </a:p>
          <a:p>
            <a:pPr lvl="0" rtl="0">
              <a:spcBef>
                <a:spcPts val="0"/>
              </a:spcBef>
              <a:buNone/>
            </a:pPr>
            <a:r>
              <a:rPr lang="en-US" sz="2400">
                <a:solidFill>
                  <a:srgbClr val="FFFFFF"/>
                </a:solidFill>
              </a:rPr>
              <a:t>Megan O’Donnell</a:t>
            </a:r>
          </a:p>
          <a:p>
            <a:pPr lvl="0" rtl="0">
              <a:spcBef>
                <a:spcPts val="0"/>
              </a:spcBef>
              <a:buNone/>
            </a:pPr>
            <a:r>
              <a:rPr lang="en-US" sz="2400">
                <a:solidFill>
                  <a:srgbClr val="FFFFFF"/>
                </a:solidFill>
              </a:rPr>
              <a:t>Elizabeth DiFiore</a:t>
            </a:r>
          </a:p>
          <a:p>
            <a:pPr lvl="0" rtl="0">
              <a:spcBef>
                <a:spcPts val="0"/>
              </a:spcBef>
              <a:buNone/>
            </a:pPr>
            <a:r>
              <a:rPr lang="en-US" sz="2400">
                <a:solidFill>
                  <a:srgbClr val="FFFFFF"/>
                </a:solidFill>
              </a:rPr>
              <a:t>Amanda Throldahl</a:t>
            </a:r>
          </a:p>
          <a:p>
            <a:pPr lvl="0">
              <a:spcBef>
                <a:spcPts val="0"/>
              </a:spcBef>
              <a:buNone/>
            </a:pPr>
            <a:r>
              <a:rPr lang="en-US" sz="2400">
                <a:solidFill>
                  <a:srgbClr val="FFFFFF"/>
                </a:solidFill>
              </a:rPr>
              <a:t>Darla Abrego</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2" name="Shape 682"/>
        <p:cNvGrpSpPr/>
        <p:nvPr/>
      </p:nvGrpSpPr>
      <p:grpSpPr>
        <a:xfrm>
          <a:off x="0" y="0"/>
          <a:ext cx="0" cy="0"/>
          <a:chOff x="0" y="0"/>
          <a:chExt cx="0" cy="0"/>
        </a:xfrm>
      </p:grpSpPr>
      <p:pic>
        <p:nvPicPr>
          <p:cNvPr id="683" name="Shape 683"/>
          <p:cNvPicPr preferRelativeResize="0"/>
          <p:nvPr/>
        </p:nvPicPr>
        <p:blipFill>
          <a:blip r:embed="rId3">
            <a:alphaModFix amt="33000"/>
          </a:blip>
          <a:stretch>
            <a:fillRect/>
          </a:stretch>
        </p:blipFill>
        <p:spPr>
          <a:xfrm>
            <a:off x="0" y="-17363"/>
            <a:ext cx="9143999" cy="6892733"/>
          </a:xfrm>
          <a:prstGeom prst="rect">
            <a:avLst/>
          </a:prstGeom>
          <a:noFill/>
          <a:ln>
            <a:noFill/>
          </a:ln>
        </p:spPr>
      </p:pic>
      <p:sp>
        <p:nvSpPr>
          <p:cNvPr id="684" name="Shape 684"/>
          <p:cNvSpPr txBox="1"/>
          <p:nvPr>
            <p:ph type="title"/>
          </p:nvPr>
        </p:nvSpPr>
        <p:spPr>
          <a:xfrm>
            <a:off x="311700" y="392066"/>
            <a:ext cx="8520600" cy="763500"/>
          </a:xfrm>
          <a:prstGeom prst="rect">
            <a:avLst/>
          </a:prstGeom>
        </p:spPr>
        <p:txBody>
          <a:bodyPr anchorCtr="0" anchor="t" bIns="91425" lIns="91425" rIns="91425" tIns="91425">
            <a:noAutofit/>
          </a:bodyPr>
          <a:lstStyle/>
          <a:p>
            <a:pPr lvl="0" rtl="0" algn="ctr">
              <a:spcBef>
                <a:spcPts val="0"/>
              </a:spcBef>
              <a:buNone/>
            </a:pPr>
            <a:r>
              <a:rPr lang="en-US">
                <a:latin typeface="Syncopate"/>
                <a:ea typeface="Syncopate"/>
                <a:cs typeface="Syncopate"/>
                <a:sym typeface="Syncopate"/>
              </a:rPr>
              <a:t>Mission</a:t>
            </a:r>
          </a:p>
        </p:txBody>
      </p:sp>
      <p:sp>
        <p:nvSpPr>
          <p:cNvPr id="685" name="Shape 685"/>
          <p:cNvSpPr txBox="1"/>
          <p:nvPr>
            <p:ph idx="1" type="body"/>
          </p:nvPr>
        </p:nvSpPr>
        <p:spPr>
          <a:xfrm>
            <a:off x="311700" y="1435033"/>
            <a:ext cx="8520600" cy="4555200"/>
          </a:xfrm>
          <a:prstGeom prst="rect">
            <a:avLst/>
          </a:prstGeom>
        </p:spPr>
        <p:txBody>
          <a:bodyPr anchorCtr="0" anchor="t" bIns="91425" lIns="91425" rIns="91425" tIns="91425">
            <a:noAutofit/>
          </a:bodyPr>
          <a:lstStyle/>
          <a:p>
            <a:pPr lvl="0" rtl="0" algn="ctr">
              <a:spcBef>
                <a:spcPts val="0"/>
              </a:spcBef>
              <a:buNone/>
            </a:pPr>
            <a:r>
              <a:rPr lang="en-US">
                <a:latin typeface="Syncopate"/>
                <a:ea typeface="Syncopate"/>
                <a:cs typeface="Syncopate"/>
                <a:sym typeface="Syncopate"/>
              </a:rPr>
              <a:t>Taking our clients back to the basics when it comes to style questions! </a:t>
            </a:r>
          </a:p>
          <a:p>
            <a:pPr lvl="0" rtl="0" algn="ctr">
              <a:spcBef>
                <a:spcPts val="0"/>
              </a:spcBef>
              <a:buNone/>
            </a:pPr>
            <a:r>
              <a:rPr lang="en-US">
                <a:latin typeface="Syncopate"/>
                <a:ea typeface="Syncopate"/>
                <a:cs typeface="Syncopate"/>
                <a:sym typeface="Syncopate"/>
              </a:rPr>
              <a:t>92% of clients don’t know their style, we’re here to help them define it!</a:t>
            </a:r>
          </a:p>
          <a:p>
            <a:pPr lvl="0" rtl="0" algn="ctr">
              <a:spcBef>
                <a:spcPts val="0"/>
              </a:spcBef>
              <a:buNone/>
            </a:pPr>
            <a:r>
              <a:t/>
            </a:r>
            <a:endParaRPr>
              <a:latin typeface="Syncopate"/>
              <a:ea typeface="Syncopate"/>
              <a:cs typeface="Syncopate"/>
              <a:sym typeface="Syncopate"/>
            </a:endParaRPr>
          </a:p>
          <a:p>
            <a:pPr lvl="0" rtl="0" algn="ctr">
              <a:spcBef>
                <a:spcPts val="0"/>
              </a:spcBef>
              <a:buNone/>
            </a:pPr>
            <a:r>
              <a:t/>
            </a:r>
            <a:endParaRPr>
              <a:latin typeface="Syncopate"/>
              <a:ea typeface="Syncopate"/>
              <a:cs typeface="Syncopate"/>
              <a:sym typeface="Syncopate"/>
            </a:endParaRPr>
          </a:p>
        </p:txBody>
      </p:sp>
      <p:sp>
        <p:nvSpPr>
          <p:cNvPr id="686" name="Shape 686"/>
          <p:cNvSpPr txBox="1"/>
          <p:nvPr>
            <p:ph type="title"/>
          </p:nvPr>
        </p:nvSpPr>
        <p:spPr>
          <a:xfrm>
            <a:off x="311700" y="3641366"/>
            <a:ext cx="8520600" cy="763500"/>
          </a:xfrm>
          <a:prstGeom prst="rect">
            <a:avLst/>
          </a:prstGeom>
        </p:spPr>
        <p:txBody>
          <a:bodyPr anchorCtr="0" anchor="t" bIns="91425" lIns="91425" rIns="91425" tIns="91425">
            <a:noAutofit/>
          </a:bodyPr>
          <a:lstStyle/>
          <a:p>
            <a:pPr lvl="0" rtl="0" algn="ctr">
              <a:spcBef>
                <a:spcPts val="0"/>
              </a:spcBef>
              <a:buNone/>
            </a:pPr>
            <a:r>
              <a:rPr lang="en-US">
                <a:latin typeface="Syncopate"/>
                <a:ea typeface="Syncopate"/>
                <a:cs typeface="Syncopate"/>
                <a:sym typeface="Syncopate"/>
              </a:rPr>
              <a:t>Idea</a:t>
            </a:r>
          </a:p>
        </p:txBody>
      </p:sp>
      <p:sp>
        <p:nvSpPr>
          <p:cNvPr id="687" name="Shape 687"/>
          <p:cNvSpPr txBox="1"/>
          <p:nvPr>
            <p:ph idx="1" type="body"/>
          </p:nvPr>
        </p:nvSpPr>
        <p:spPr>
          <a:xfrm>
            <a:off x="311700" y="4506566"/>
            <a:ext cx="8520600" cy="4127100"/>
          </a:xfrm>
          <a:prstGeom prst="rect">
            <a:avLst/>
          </a:prstGeom>
        </p:spPr>
        <p:txBody>
          <a:bodyPr anchorCtr="0" anchor="t" bIns="91425" lIns="91425" rIns="91425" tIns="91425">
            <a:noAutofit/>
          </a:bodyPr>
          <a:lstStyle/>
          <a:p>
            <a:pPr lvl="0" rtl="0" algn="ctr">
              <a:spcBef>
                <a:spcPts val="0"/>
              </a:spcBef>
              <a:buNone/>
            </a:pPr>
            <a:r>
              <a:rPr lang="en-US">
                <a:latin typeface="Syncopate"/>
                <a:ea typeface="Syncopate"/>
                <a:cs typeface="Syncopate"/>
                <a:sym typeface="Syncopate"/>
              </a:rPr>
              <a:t>Ask Client General Questions</a:t>
            </a:r>
          </a:p>
          <a:p>
            <a:pPr lvl="0" rtl="0" algn="ctr">
              <a:spcBef>
                <a:spcPts val="0"/>
              </a:spcBef>
              <a:buNone/>
            </a:pPr>
            <a:r>
              <a:rPr lang="en-US">
                <a:latin typeface="Syncopate"/>
                <a:ea typeface="Syncopate"/>
                <a:cs typeface="Syncopate"/>
                <a:sym typeface="Syncopate"/>
              </a:rPr>
              <a:t>Show visual pictures to engage client</a:t>
            </a:r>
          </a:p>
          <a:p>
            <a:pPr lvl="0" rtl="0" algn="ctr">
              <a:spcBef>
                <a:spcPts val="0"/>
              </a:spcBef>
              <a:buNone/>
            </a:pPr>
            <a:r>
              <a:rPr lang="en-US">
                <a:latin typeface="Syncopate"/>
                <a:ea typeface="Syncopate"/>
                <a:cs typeface="Syncopate"/>
                <a:sym typeface="Syncopate"/>
              </a:rPr>
              <a:t>Create a visual mood board for the client</a:t>
            </a:r>
          </a:p>
          <a:p>
            <a:pPr lvl="0" rtl="0" algn="ctr">
              <a:spcBef>
                <a:spcPts val="0"/>
              </a:spcBef>
              <a:buNone/>
            </a:pPr>
            <a:r>
              <a:t/>
            </a:r>
            <a:endParaRPr>
              <a:latin typeface="Syncopate"/>
              <a:ea typeface="Syncopate"/>
              <a:cs typeface="Syncopate"/>
              <a:sym typeface="Syncopate"/>
            </a:endParaRP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1" name="Shape 691"/>
        <p:cNvGrpSpPr/>
        <p:nvPr/>
      </p:nvGrpSpPr>
      <p:grpSpPr>
        <a:xfrm>
          <a:off x="0" y="0"/>
          <a:ext cx="0" cy="0"/>
          <a:chOff x="0" y="0"/>
          <a:chExt cx="0" cy="0"/>
        </a:xfrm>
      </p:grpSpPr>
      <p:sp>
        <p:nvSpPr>
          <p:cNvPr id="692" name="Shape 692"/>
          <p:cNvSpPr txBox="1"/>
          <p:nvPr>
            <p:ph type="title"/>
          </p:nvPr>
        </p:nvSpPr>
        <p:spPr>
          <a:xfrm>
            <a:off x="311700" y="36066"/>
            <a:ext cx="8520600" cy="763500"/>
          </a:xfrm>
          <a:prstGeom prst="rect">
            <a:avLst/>
          </a:prstGeom>
        </p:spPr>
        <p:txBody>
          <a:bodyPr anchorCtr="0" anchor="t" bIns="91425" lIns="91425" rIns="91425" tIns="91425">
            <a:noAutofit/>
          </a:bodyPr>
          <a:lstStyle/>
          <a:p>
            <a:pPr lvl="0" rtl="0" algn="ctr">
              <a:spcBef>
                <a:spcPts val="0"/>
              </a:spcBef>
              <a:buNone/>
            </a:pPr>
            <a:r>
              <a:rPr lang="en-US">
                <a:latin typeface="Syncopate"/>
                <a:ea typeface="Syncopate"/>
                <a:cs typeface="Syncopate"/>
                <a:sym typeface="Syncopate"/>
              </a:rPr>
              <a:t>Starter Questions</a:t>
            </a:r>
          </a:p>
        </p:txBody>
      </p:sp>
      <p:sp>
        <p:nvSpPr>
          <p:cNvPr id="693" name="Shape 693"/>
          <p:cNvSpPr txBox="1"/>
          <p:nvPr>
            <p:ph idx="1" type="body"/>
          </p:nvPr>
        </p:nvSpPr>
        <p:spPr>
          <a:xfrm>
            <a:off x="484325" y="720400"/>
            <a:ext cx="8065200" cy="5993400"/>
          </a:xfrm>
          <a:prstGeom prst="rect">
            <a:avLst/>
          </a:prstGeom>
        </p:spPr>
        <p:txBody>
          <a:bodyPr anchorCtr="0" anchor="t" bIns="91425" lIns="91425" rIns="91425" tIns="91425">
            <a:noAutofit/>
          </a:bodyPr>
          <a:lstStyle/>
          <a:p>
            <a:pPr lvl="0" rtl="0" algn="ctr">
              <a:spcBef>
                <a:spcPts val="0"/>
              </a:spcBef>
              <a:buNone/>
            </a:pPr>
            <a:r>
              <a:t/>
            </a:r>
            <a:endParaRPr sz="1200">
              <a:latin typeface="Syncopate"/>
              <a:ea typeface="Syncopate"/>
              <a:cs typeface="Syncopate"/>
              <a:sym typeface="Syncopate"/>
            </a:endParaRPr>
          </a:p>
          <a:p>
            <a:pPr lvl="0" rtl="0" algn="ctr">
              <a:spcBef>
                <a:spcPts val="0"/>
              </a:spcBef>
              <a:buNone/>
            </a:pPr>
            <a:r>
              <a:rPr lang="en-US" sz="1200">
                <a:latin typeface="Syncopate"/>
                <a:ea typeface="Syncopate"/>
                <a:cs typeface="Syncopate"/>
                <a:sym typeface="Syncopate"/>
              </a:rPr>
              <a:t>Why did you join?	</a:t>
            </a:r>
            <a:br>
              <a:rPr lang="en-US" sz="1200">
                <a:latin typeface="Syncopate"/>
                <a:ea typeface="Syncopate"/>
                <a:cs typeface="Syncopate"/>
                <a:sym typeface="Syncopate"/>
              </a:rPr>
            </a:br>
            <a:r>
              <a:rPr lang="en-US" sz="900">
                <a:solidFill>
                  <a:schemeClr val="accent5"/>
                </a:solidFill>
                <a:latin typeface="Syncopate"/>
                <a:ea typeface="Syncopate"/>
                <a:cs typeface="Syncopate"/>
                <a:sym typeface="Syncopate"/>
              </a:rPr>
              <a:t>Convenience - i’m busy!/ to find my style / for the adventure</a:t>
            </a:r>
          </a:p>
          <a:p>
            <a:pPr lvl="0" rtl="0" algn="ctr">
              <a:spcBef>
                <a:spcPts val="0"/>
              </a:spcBef>
              <a:buNone/>
            </a:pPr>
            <a:r>
              <a:rPr lang="en-US" sz="1200">
                <a:latin typeface="Syncopate"/>
                <a:ea typeface="Syncopate"/>
                <a:cs typeface="Syncopate"/>
                <a:sym typeface="Syncopate"/>
              </a:rPr>
              <a:t>What are your Style Goals? </a:t>
            </a:r>
            <a:br>
              <a:rPr lang="en-US" sz="1200">
                <a:latin typeface="Syncopate"/>
                <a:ea typeface="Syncopate"/>
                <a:cs typeface="Syncopate"/>
                <a:sym typeface="Syncopate"/>
              </a:rPr>
            </a:br>
            <a:r>
              <a:rPr lang="en-US" sz="900">
                <a:solidFill>
                  <a:schemeClr val="accent5"/>
                </a:solidFill>
                <a:latin typeface="Syncopate"/>
                <a:ea typeface="Syncopate"/>
                <a:cs typeface="Syncopate"/>
                <a:sym typeface="Syncopate"/>
              </a:rPr>
              <a:t>Re-build my wardrobe - basics included! / enhance my current wardrobe - i want those adventurous pieces! / a healthy mix of both / other ________</a:t>
            </a:r>
          </a:p>
          <a:p>
            <a:pPr lvl="0" rtl="0" algn="ctr">
              <a:spcBef>
                <a:spcPts val="0"/>
              </a:spcBef>
              <a:buNone/>
            </a:pPr>
            <a:r>
              <a:rPr lang="en-US" sz="1200">
                <a:latin typeface="Syncopate"/>
                <a:ea typeface="Syncopate"/>
                <a:cs typeface="Syncopate"/>
                <a:sym typeface="Syncopate"/>
              </a:rPr>
              <a:t>Who’s your Celebrity Style Crush?</a:t>
            </a:r>
            <a:br>
              <a:rPr lang="en-US" sz="1200">
                <a:latin typeface="Syncopate"/>
                <a:ea typeface="Syncopate"/>
                <a:cs typeface="Syncopate"/>
                <a:sym typeface="Syncopate"/>
              </a:rPr>
            </a:br>
            <a:r>
              <a:rPr lang="en-US" sz="900">
                <a:solidFill>
                  <a:schemeClr val="accent5"/>
                </a:solidFill>
                <a:latin typeface="Syncopate"/>
                <a:ea typeface="Syncopate"/>
                <a:cs typeface="Syncopate"/>
                <a:sym typeface="Syncopate"/>
              </a:rPr>
              <a:t>______(freeform)</a:t>
            </a:r>
          </a:p>
          <a:p>
            <a:pPr lvl="0" rtl="0" algn="ctr">
              <a:spcBef>
                <a:spcPts val="0"/>
              </a:spcBef>
              <a:buNone/>
            </a:pPr>
            <a:r>
              <a:rPr lang="en-US" sz="1200">
                <a:latin typeface="Syncopate"/>
                <a:ea typeface="Syncopate"/>
                <a:cs typeface="Syncopate"/>
                <a:sym typeface="Syncopate"/>
              </a:rPr>
              <a:t>Where do you shop and why?</a:t>
            </a:r>
            <a:br>
              <a:rPr lang="en-US" sz="1200">
                <a:latin typeface="Syncopate"/>
                <a:ea typeface="Syncopate"/>
                <a:cs typeface="Syncopate"/>
                <a:sym typeface="Syncopate"/>
              </a:rPr>
            </a:br>
            <a:r>
              <a:rPr lang="en-US" sz="900">
                <a:solidFill>
                  <a:schemeClr val="accent5"/>
                </a:solidFill>
                <a:latin typeface="Syncopate"/>
                <a:ea typeface="Syncopate"/>
                <a:cs typeface="Syncopate"/>
                <a:sym typeface="Syncopate"/>
              </a:rPr>
              <a:t>______(freeform)</a:t>
            </a:r>
          </a:p>
          <a:p>
            <a:pPr lvl="0" rtl="0" algn="ctr">
              <a:spcBef>
                <a:spcPts val="0"/>
              </a:spcBef>
              <a:buNone/>
            </a:pPr>
            <a:r>
              <a:rPr lang="en-US" sz="1200">
                <a:latin typeface="Syncopate"/>
                <a:ea typeface="Syncopate"/>
                <a:cs typeface="Syncopate"/>
                <a:sym typeface="Syncopate"/>
              </a:rPr>
              <a:t>What’s the day in the life of you look like?</a:t>
            </a:r>
            <a:br>
              <a:rPr lang="en-US" sz="1200">
                <a:latin typeface="Syncopate"/>
                <a:ea typeface="Syncopate"/>
                <a:cs typeface="Syncopate"/>
                <a:sym typeface="Syncopate"/>
              </a:rPr>
            </a:br>
            <a:r>
              <a:rPr lang="en-US" sz="900">
                <a:solidFill>
                  <a:schemeClr val="accent5"/>
                </a:solidFill>
                <a:latin typeface="Syncopate"/>
                <a:ea typeface="Syncopate"/>
                <a:cs typeface="Syncopate"/>
                <a:sym typeface="Syncopate"/>
              </a:rPr>
              <a:t>______(freeform)</a:t>
            </a:r>
          </a:p>
          <a:p>
            <a:pPr lvl="0" rtl="0" algn="ctr">
              <a:spcBef>
                <a:spcPts val="0"/>
              </a:spcBef>
              <a:buNone/>
            </a:pPr>
            <a:r>
              <a:rPr lang="en-US" sz="1200">
                <a:latin typeface="Syncopate"/>
                <a:ea typeface="Syncopate"/>
                <a:cs typeface="Syncopate"/>
                <a:sym typeface="Syncopate"/>
              </a:rPr>
              <a:t>What words best describe you?</a:t>
            </a:r>
            <a:br>
              <a:rPr lang="en-US" sz="1200">
                <a:latin typeface="Syncopate"/>
                <a:ea typeface="Syncopate"/>
                <a:cs typeface="Syncopate"/>
                <a:sym typeface="Syncopate"/>
              </a:rPr>
            </a:br>
            <a:r>
              <a:rPr lang="en-US" sz="900">
                <a:solidFill>
                  <a:schemeClr val="accent5"/>
                </a:solidFill>
                <a:latin typeface="Syncopate"/>
                <a:ea typeface="Syncopate"/>
                <a:cs typeface="Syncopate"/>
                <a:sym typeface="Syncopate"/>
              </a:rPr>
              <a:t>______(freeform) / ______(freeform) / ______(freeform)</a:t>
            </a:r>
          </a:p>
          <a:p>
            <a:pPr lvl="0" rtl="0" algn="ctr">
              <a:spcBef>
                <a:spcPts val="0"/>
              </a:spcBef>
              <a:buNone/>
            </a:pPr>
            <a:r>
              <a:rPr lang="en-US" sz="1200">
                <a:latin typeface="Syncopate"/>
                <a:ea typeface="Syncopate"/>
                <a:cs typeface="Syncopate"/>
                <a:sym typeface="Syncopate"/>
              </a:rPr>
              <a:t>What’s your biggest challenge when it comes to Getting Dressed?</a:t>
            </a:r>
            <a:br>
              <a:rPr lang="en-US" sz="1200">
                <a:latin typeface="Syncopate"/>
                <a:ea typeface="Syncopate"/>
                <a:cs typeface="Syncopate"/>
                <a:sym typeface="Syncopate"/>
              </a:rPr>
            </a:br>
            <a:r>
              <a:rPr lang="en-US" sz="900">
                <a:solidFill>
                  <a:schemeClr val="accent5"/>
                </a:solidFill>
                <a:latin typeface="Syncopate"/>
                <a:ea typeface="Syncopate"/>
                <a:cs typeface="Syncopate"/>
                <a:sym typeface="Syncopate"/>
              </a:rPr>
              <a:t>______(freeform)</a:t>
            </a:r>
          </a:p>
          <a:p>
            <a:pPr lvl="0" rtl="0" algn="ctr">
              <a:spcBef>
                <a:spcPts val="0"/>
              </a:spcBef>
              <a:buNone/>
            </a:pPr>
            <a:r>
              <a:rPr lang="en-US" sz="1200">
                <a:latin typeface="Syncopate"/>
                <a:ea typeface="Syncopate"/>
                <a:cs typeface="Syncopate"/>
                <a:sym typeface="Syncopate"/>
              </a:rPr>
              <a:t>What’s your go-to piece?</a:t>
            </a:r>
            <a:br>
              <a:rPr lang="en-US" sz="1200">
                <a:latin typeface="Syncopate"/>
                <a:ea typeface="Syncopate"/>
                <a:cs typeface="Syncopate"/>
                <a:sym typeface="Syncopate"/>
              </a:rPr>
            </a:br>
            <a:r>
              <a:rPr lang="en-US" sz="900">
                <a:solidFill>
                  <a:schemeClr val="accent5"/>
                </a:solidFill>
                <a:latin typeface="Syncopate"/>
                <a:ea typeface="Syncopate"/>
                <a:cs typeface="Syncopate"/>
                <a:sym typeface="Syncopate"/>
              </a:rPr>
              <a:t>______(freeform)</a:t>
            </a:r>
          </a:p>
          <a:p>
            <a:pPr lvl="0" rtl="0" algn="ctr">
              <a:spcBef>
                <a:spcPts val="0"/>
              </a:spcBef>
              <a:buNone/>
            </a:pPr>
            <a:r>
              <a:t/>
            </a:r>
            <a:endParaRPr sz="1200">
              <a:latin typeface="Syncopate"/>
              <a:ea typeface="Syncopate"/>
              <a:cs typeface="Syncopate"/>
              <a:sym typeface="Syncopate"/>
            </a:endParaRPr>
          </a:p>
          <a:p>
            <a:pPr lvl="0" rtl="0" algn="ctr">
              <a:spcBef>
                <a:spcPts val="0"/>
              </a:spcBef>
              <a:buNone/>
            </a:pPr>
            <a:r>
              <a:t/>
            </a:r>
            <a:endParaRPr sz="1200">
              <a:latin typeface="Syncopate"/>
              <a:ea typeface="Syncopate"/>
              <a:cs typeface="Syncopate"/>
              <a:sym typeface="Syncopate"/>
            </a:endParaRPr>
          </a:p>
          <a:p>
            <a:pPr lvl="0" rtl="0" algn="ctr">
              <a:spcBef>
                <a:spcPts val="0"/>
              </a:spcBef>
              <a:buNone/>
            </a:pPr>
            <a:r>
              <a:t/>
            </a:r>
            <a:endParaRPr sz="1200">
              <a:latin typeface="Syncopate"/>
              <a:ea typeface="Syncopate"/>
              <a:cs typeface="Syncopate"/>
              <a:sym typeface="Syncopate"/>
            </a:endParaRPr>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7" name="Shape 697"/>
        <p:cNvGrpSpPr/>
        <p:nvPr/>
      </p:nvGrpSpPr>
      <p:grpSpPr>
        <a:xfrm>
          <a:off x="0" y="0"/>
          <a:ext cx="0" cy="0"/>
          <a:chOff x="0" y="0"/>
          <a:chExt cx="0" cy="0"/>
        </a:xfrm>
      </p:grpSpPr>
      <p:sp>
        <p:nvSpPr>
          <p:cNvPr id="698" name="Shape 698"/>
          <p:cNvSpPr txBox="1"/>
          <p:nvPr>
            <p:ph type="title"/>
          </p:nvPr>
        </p:nvSpPr>
        <p:spPr>
          <a:xfrm>
            <a:off x="0" y="189900"/>
            <a:ext cx="9144000" cy="700500"/>
          </a:xfrm>
          <a:prstGeom prst="rect">
            <a:avLst/>
          </a:prstGeom>
        </p:spPr>
        <p:txBody>
          <a:bodyPr anchorCtr="0" anchor="t" bIns="91425" lIns="91425" rIns="91425" tIns="91425">
            <a:noAutofit/>
          </a:bodyPr>
          <a:lstStyle/>
          <a:p>
            <a:pPr lvl="0" rtl="0" algn="ctr">
              <a:spcBef>
                <a:spcPts val="0"/>
              </a:spcBef>
              <a:buNone/>
            </a:pPr>
            <a:r>
              <a:rPr lang="en-US" sz="2400">
                <a:latin typeface="Syncopate"/>
                <a:ea typeface="Syncopate"/>
                <a:cs typeface="Syncopate"/>
                <a:sym typeface="Syncopate"/>
              </a:rPr>
              <a:t>What Colors Are You Loving ?</a:t>
            </a:r>
          </a:p>
        </p:txBody>
      </p:sp>
      <p:sp>
        <p:nvSpPr>
          <p:cNvPr id="699" name="Shape 699"/>
          <p:cNvSpPr txBox="1"/>
          <p:nvPr/>
        </p:nvSpPr>
        <p:spPr>
          <a:xfrm>
            <a:off x="1140225" y="2145366"/>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White</a:t>
            </a:r>
          </a:p>
        </p:txBody>
      </p:sp>
      <p:sp>
        <p:nvSpPr>
          <p:cNvPr id="700" name="Shape 700"/>
          <p:cNvSpPr/>
          <p:nvPr/>
        </p:nvSpPr>
        <p:spPr>
          <a:xfrm>
            <a:off x="5734925" y="2791033"/>
            <a:ext cx="1016700" cy="1355700"/>
          </a:xfrm>
          <a:prstGeom prst="rect">
            <a:avLst/>
          </a:prstGeom>
          <a:solidFill>
            <a:srgbClr val="674EA7"/>
          </a:solidFill>
          <a:ln>
            <a:noFill/>
          </a:ln>
        </p:spPr>
        <p:txBody>
          <a:bodyPr anchorCtr="0" anchor="ctr" bIns="91425" lIns="91425" rIns="91425" tIns="91425">
            <a:noAutofit/>
          </a:bodyPr>
          <a:lstStyle/>
          <a:p>
            <a:pPr lvl="0" rtl="0" algn="ctr">
              <a:spcBef>
                <a:spcPts val="0"/>
              </a:spcBef>
              <a:buNone/>
            </a:pPr>
            <a:r>
              <a:t/>
            </a:r>
            <a:endParaRPr sz="1200">
              <a:solidFill>
                <a:srgbClr val="FFFFFF"/>
              </a:solidFill>
              <a:latin typeface="Syncopate"/>
              <a:ea typeface="Syncopate"/>
              <a:cs typeface="Syncopate"/>
              <a:sym typeface="Syncopate"/>
            </a:endParaRPr>
          </a:p>
        </p:txBody>
      </p:sp>
      <p:sp>
        <p:nvSpPr>
          <p:cNvPr id="701" name="Shape 701"/>
          <p:cNvSpPr/>
          <p:nvPr/>
        </p:nvSpPr>
        <p:spPr>
          <a:xfrm>
            <a:off x="4578650" y="2791033"/>
            <a:ext cx="1016700" cy="1355700"/>
          </a:xfrm>
          <a:prstGeom prst="rect">
            <a:avLst/>
          </a:prstGeom>
          <a:solidFill>
            <a:srgbClr val="FF66BA"/>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02" name="Shape 702"/>
          <p:cNvSpPr/>
          <p:nvPr/>
        </p:nvSpPr>
        <p:spPr>
          <a:xfrm>
            <a:off x="3432325" y="2764466"/>
            <a:ext cx="1016700" cy="1355700"/>
          </a:xfrm>
          <a:prstGeom prst="rect">
            <a:avLst/>
          </a:prstGeom>
          <a:solidFill>
            <a:srgbClr val="FF9900"/>
          </a:solidFill>
          <a:ln>
            <a:noFill/>
          </a:ln>
        </p:spPr>
        <p:txBody>
          <a:bodyPr anchorCtr="0" anchor="ctr" bIns="91425" lIns="91425" rIns="91425" tIns="91425">
            <a:noAutofit/>
          </a:bodyPr>
          <a:lstStyle/>
          <a:p>
            <a:pPr lvl="0" rtl="0" algn="ctr">
              <a:spcBef>
                <a:spcPts val="0"/>
              </a:spcBef>
              <a:buNone/>
            </a:pPr>
            <a:r>
              <a:t/>
            </a:r>
            <a:endParaRPr sz="1200">
              <a:solidFill>
                <a:srgbClr val="FFFFFF"/>
              </a:solidFill>
              <a:latin typeface="Syncopate"/>
              <a:ea typeface="Syncopate"/>
              <a:cs typeface="Syncopate"/>
              <a:sym typeface="Syncopate"/>
            </a:endParaRPr>
          </a:p>
        </p:txBody>
      </p:sp>
      <p:sp>
        <p:nvSpPr>
          <p:cNvPr id="703" name="Shape 703"/>
          <p:cNvSpPr/>
          <p:nvPr/>
        </p:nvSpPr>
        <p:spPr>
          <a:xfrm>
            <a:off x="2305925" y="2777766"/>
            <a:ext cx="1026000" cy="1355700"/>
          </a:xfrm>
          <a:prstGeom prst="rect">
            <a:avLst/>
          </a:prstGeom>
          <a:solidFill>
            <a:srgbClr val="FF0000"/>
          </a:solidFill>
          <a:ln>
            <a:noFill/>
          </a:ln>
        </p:spPr>
        <p:txBody>
          <a:bodyPr anchorCtr="0" anchor="ctr" bIns="91425" lIns="91425" rIns="91425" tIns="91425">
            <a:noAutofit/>
          </a:bodyPr>
          <a:lstStyle/>
          <a:p>
            <a:pPr lvl="0" rtl="0" algn="ctr">
              <a:spcBef>
                <a:spcPts val="0"/>
              </a:spcBef>
              <a:buNone/>
            </a:pPr>
            <a:r>
              <a:t/>
            </a:r>
            <a:endParaRPr sz="900">
              <a:solidFill>
                <a:srgbClr val="FFFFFF"/>
              </a:solidFill>
              <a:latin typeface="Syncopate"/>
              <a:ea typeface="Syncopate"/>
              <a:cs typeface="Syncopate"/>
              <a:sym typeface="Syncopate"/>
            </a:endParaRPr>
          </a:p>
        </p:txBody>
      </p:sp>
      <p:pic>
        <p:nvPicPr>
          <p:cNvPr id="704" name="Shape 704"/>
          <p:cNvPicPr preferRelativeResize="0"/>
          <p:nvPr/>
        </p:nvPicPr>
        <p:blipFill>
          <a:blip r:embed="rId3">
            <a:alphaModFix/>
          </a:blip>
          <a:stretch>
            <a:fillRect/>
          </a:stretch>
        </p:blipFill>
        <p:spPr>
          <a:xfrm>
            <a:off x="6868000" y="875966"/>
            <a:ext cx="1016700" cy="1355600"/>
          </a:xfrm>
          <a:prstGeom prst="rect">
            <a:avLst/>
          </a:prstGeom>
          <a:noFill/>
          <a:ln>
            <a:noFill/>
          </a:ln>
        </p:spPr>
      </p:pic>
      <p:sp>
        <p:nvSpPr>
          <p:cNvPr id="705" name="Shape 705"/>
          <p:cNvSpPr/>
          <p:nvPr/>
        </p:nvSpPr>
        <p:spPr>
          <a:xfrm>
            <a:off x="5731625" y="891366"/>
            <a:ext cx="1016700" cy="1355700"/>
          </a:xfrm>
          <a:prstGeom prst="rect">
            <a:avLst/>
          </a:prstGeom>
          <a:solidFill>
            <a:srgbClr val="999999"/>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06" name="Shape 706"/>
          <p:cNvSpPr/>
          <p:nvPr/>
        </p:nvSpPr>
        <p:spPr>
          <a:xfrm>
            <a:off x="4595250" y="891366"/>
            <a:ext cx="1016700" cy="1355700"/>
          </a:xfrm>
          <a:prstGeom prst="rect">
            <a:avLst/>
          </a:prstGeom>
          <a:solidFill>
            <a:srgbClr val="0000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07" name="Shape 707"/>
          <p:cNvSpPr/>
          <p:nvPr/>
        </p:nvSpPr>
        <p:spPr>
          <a:xfrm>
            <a:off x="3441200" y="878066"/>
            <a:ext cx="1034400" cy="1355700"/>
          </a:xfrm>
          <a:prstGeom prst="rect">
            <a:avLst/>
          </a:prstGeom>
          <a:solidFill>
            <a:srgbClr val="783F04"/>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08" name="Shape 708"/>
          <p:cNvSpPr/>
          <p:nvPr/>
        </p:nvSpPr>
        <p:spPr>
          <a:xfrm>
            <a:off x="2304850" y="864766"/>
            <a:ext cx="1034400" cy="1355700"/>
          </a:xfrm>
          <a:prstGeom prst="rect">
            <a:avLst/>
          </a:prstGeom>
          <a:solidFill>
            <a:srgbClr val="C6AA8A">
              <a:alpha val="85380"/>
            </a:srgbClr>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09" name="Shape 709"/>
          <p:cNvSpPr/>
          <p:nvPr/>
        </p:nvSpPr>
        <p:spPr>
          <a:xfrm>
            <a:off x="1176225" y="878066"/>
            <a:ext cx="1026000" cy="13557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solidFill>
                <a:schemeClr val="dk1"/>
              </a:solidFill>
              <a:latin typeface="Syncopate"/>
              <a:ea typeface="Syncopate"/>
              <a:cs typeface="Syncopate"/>
              <a:sym typeface="Syncopate"/>
            </a:endParaRPr>
          </a:p>
        </p:txBody>
      </p:sp>
      <p:sp>
        <p:nvSpPr>
          <p:cNvPr id="710" name="Shape 710"/>
          <p:cNvSpPr/>
          <p:nvPr/>
        </p:nvSpPr>
        <p:spPr>
          <a:xfrm>
            <a:off x="5721650" y="4593333"/>
            <a:ext cx="1026000" cy="1355700"/>
          </a:xfrm>
          <a:prstGeom prst="rect">
            <a:avLst/>
          </a:prstGeom>
          <a:solidFill>
            <a:srgbClr val="FFFF00"/>
          </a:solidFill>
          <a:ln>
            <a:noFill/>
          </a:ln>
        </p:spPr>
        <p:txBody>
          <a:bodyPr anchorCtr="0" anchor="ctr" bIns="91425" lIns="91425" rIns="91425" tIns="91425">
            <a:noAutofit/>
          </a:bodyPr>
          <a:lstStyle/>
          <a:p>
            <a:pPr lvl="0" rtl="0" algn="ctr">
              <a:spcBef>
                <a:spcPts val="0"/>
              </a:spcBef>
              <a:buNone/>
            </a:pPr>
            <a:r>
              <a:t/>
            </a:r>
            <a:endParaRPr sz="1200">
              <a:solidFill>
                <a:srgbClr val="FFFFFF"/>
              </a:solidFill>
              <a:latin typeface="Syncopate"/>
              <a:ea typeface="Syncopate"/>
              <a:cs typeface="Syncopate"/>
              <a:sym typeface="Syncopate"/>
            </a:endParaRPr>
          </a:p>
        </p:txBody>
      </p:sp>
      <p:sp>
        <p:nvSpPr>
          <p:cNvPr id="711" name="Shape 711"/>
          <p:cNvSpPr/>
          <p:nvPr/>
        </p:nvSpPr>
        <p:spPr>
          <a:xfrm>
            <a:off x="4585300" y="4589133"/>
            <a:ext cx="1026000" cy="1355700"/>
          </a:xfrm>
          <a:prstGeom prst="rect">
            <a:avLst/>
          </a:prstGeom>
          <a:solidFill>
            <a:srgbClr val="073763"/>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pic>
        <p:nvPicPr>
          <p:cNvPr id="712" name="Shape 712"/>
          <p:cNvPicPr preferRelativeResize="0"/>
          <p:nvPr/>
        </p:nvPicPr>
        <p:blipFill>
          <a:blip r:embed="rId4">
            <a:alphaModFix/>
          </a:blip>
          <a:stretch>
            <a:fillRect/>
          </a:stretch>
        </p:blipFill>
        <p:spPr>
          <a:xfrm>
            <a:off x="6858100" y="4580100"/>
            <a:ext cx="1016700" cy="1355600"/>
          </a:xfrm>
          <a:prstGeom prst="rect">
            <a:avLst/>
          </a:prstGeom>
          <a:noFill/>
          <a:ln>
            <a:noFill/>
          </a:ln>
        </p:spPr>
      </p:pic>
      <p:sp>
        <p:nvSpPr>
          <p:cNvPr id="713" name="Shape 713"/>
          <p:cNvSpPr/>
          <p:nvPr/>
        </p:nvSpPr>
        <p:spPr>
          <a:xfrm>
            <a:off x="3458900" y="4589133"/>
            <a:ext cx="1016700" cy="1355700"/>
          </a:xfrm>
          <a:prstGeom prst="rect">
            <a:avLst/>
          </a:prstGeom>
          <a:solidFill>
            <a:srgbClr val="0000FF"/>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14" name="Shape 714"/>
          <p:cNvSpPr/>
          <p:nvPr/>
        </p:nvSpPr>
        <p:spPr>
          <a:xfrm>
            <a:off x="2312575" y="4589133"/>
            <a:ext cx="1026000" cy="1355700"/>
          </a:xfrm>
          <a:prstGeom prst="rect">
            <a:avLst/>
          </a:prstGeom>
          <a:solidFill>
            <a:schemeClr val="accent5"/>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15" name="Shape 715"/>
          <p:cNvSpPr/>
          <p:nvPr/>
        </p:nvSpPr>
        <p:spPr>
          <a:xfrm>
            <a:off x="1156300" y="4549266"/>
            <a:ext cx="1026000" cy="1386300"/>
          </a:xfrm>
          <a:prstGeom prst="rect">
            <a:avLst/>
          </a:prstGeom>
          <a:solidFill>
            <a:srgbClr val="6AA84F"/>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16" name="Shape 716"/>
          <p:cNvSpPr/>
          <p:nvPr/>
        </p:nvSpPr>
        <p:spPr>
          <a:xfrm>
            <a:off x="6861850" y="874633"/>
            <a:ext cx="1016700" cy="1355700"/>
          </a:xfrm>
          <a:prstGeom prst="foldedCorner">
            <a:avLst>
              <a:gd fmla="val 16667" name="adj"/>
            </a:avLst>
          </a:prstGeom>
          <a:no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17" name="Shape 717"/>
          <p:cNvSpPr/>
          <p:nvPr/>
        </p:nvSpPr>
        <p:spPr>
          <a:xfrm>
            <a:off x="6861850" y="4580100"/>
            <a:ext cx="1016700" cy="1355700"/>
          </a:xfrm>
          <a:prstGeom prst="foldedCorner">
            <a:avLst>
              <a:gd fmla="val 16667" name="adj"/>
            </a:avLst>
          </a:prstGeom>
          <a:no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18" name="Shape 718"/>
          <p:cNvSpPr txBox="1"/>
          <p:nvPr>
            <p:ph type="title"/>
          </p:nvPr>
        </p:nvSpPr>
        <p:spPr>
          <a:xfrm>
            <a:off x="0" y="6188333"/>
            <a:ext cx="9144000" cy="1152900"/>
          </a:xfrm>
          <a:prstGeom prst="rect">
            <a:avLst/>
          </a:prstGeom>
        </p:spPr>
        <p:txBody>
          <a:bodyPr anchorCtr="0" anchor="t" bIns="91425" lIns="91425" rIns="91425" tIns="91425">
            <a:noAutofit/>
          </a:bodyPr>
          <a:lstStyle/>
          <a:p>
            <a:pPr lvl="0" rtl="0" algn="ctr">
              <a:spcBef>
                <a:spcPts val="0"/>
              </a:spcBef>
              <a:buNone/>
            </a:pPr>
            <a:r>
              <a:rPr lang="en-US" sz="2400">
                <a:latin typeface="Syncopate"/>
                <a:ea typeface="Syncopate"/>
                <a:cs typeface="Syncopate"/>
                <a:sym typeface="Syncopate"/>
              </a:rPr>
              <a:t>Is there anything else we should know?</a:t>
            </a:r>
          </a:p>
        </p:txBody>
      </p:sp>
      <p:sp>
        <p:nvSpPr>
          <p:cNvPr id="719" name="Shape 719"/>
          <p:cNvSpPr txBox="1"/>
          <p:nvPr/>
        </p:nvSpPr>
        <p:spPr>
          <a:xfrm>
            <a:off x="2273050" y="2132066"/>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Beige</a:t>
            </a:r>
          </a:p>
        </p:txBody>
      </p:sp>
      <p:sp>
        <p:nvSpPr>
          <p:cNvPr id="720" name="Shape 720"/>
          <p:cNvSpPr txBox="1"/>
          <p:nvPr/>
        </p:nvSpPr>
        <p:spPr>
          <a:xfrm>
            <a:off x="3418250" y="2145366"/>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Brown</a:t>
            </a:r>
          </a:p>
        </p:txBody>
      </p:sp>
      <p:sp>
        <p:nvSpPr>
          <p:cNvPr id="721" name="Shape 721"/>
          <p:cNvSpPr txBox="1"/>
          <p:nvPr/>
        </p:nvSpPr>
        <p:spPr>
          <a:xfrm>
            <a:off x="4595250" y="2145366"/>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Black</a:t>
            </a:r>
          </a:p>
        </p:txBody>
      </p:sp>
      <p:sp>
        <p:nvSpPr>
          <p:cNvPr id="722" name="Shape 722"/>
          <p:cNvSpPr txBox="1"/>
          <p:nvPr/>
        </p:nvSpPr>
        <p:spPr>
          <a:xfrm>
            <a:off x="5696050" y="2145366"/>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Gray</a:t>
            </a:r>
          </a:p>
        </p:txBody>
      </p:sp>
      <p:sp>
        <p:nvSpPr>
          <p:cNvPr id="723" name="Shape 723"/>
          <p:cNvSpPr txBox="1"/>
          <p:nvPr/>
        </p:nvSpPr>
        <p:spPr>
          <a:xfrm>
            <a:off x="6796850" y="2145366"/>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Silver</a:t>
            </a:r>
          </a:p>
        </p:txBody>
      </p:sp>
      <p:sp>
        <p:nvSpPr>
          <p:cNvPr id="724" name="Shape 724"/>
          <p:cNvSpPr txBox="1"/>
          <p:nvPr/>
        </p:nvSpPr>
        <p:spPr>
          <a:xfrm>
            <a:off x="1140225" y="5875933"/>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Green</a:t>
            </a:r>
          </a:p>
        </p:txBody>
      </p:sp>
      <p:sp>
        <p:nvSpPr>
          <p:cNvPr id="725" name="Shape 725"/>
          <p:cNvSpPr txBox="1"/>
          <p:nvPr/>
        </p:nvSpPr>
        <p:spPr>
          <a:xfrm>
            <a:off x="2271600" y="5875933"/>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Teal</a:t>
            </a:r>
          </a:p>
        </p:txBody>
      </p:sp>
      <p:sp>
        <p:nvSpPr>
          <p:cNvPr id="726" name="Shape 726"/>
          <p:cNvSpPr txBox="1"/>
          <p:nvPr/>
        </p:nvSpPr>
        <p:spPr>
          <a:xfrm>
            <a:off x="3392650" y="5875933"/>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Blue</a:t>
            </a:r>
          </a:p>
        </p:txBody>
      </p:sp>
      <p:sp>
        <p:nvSpPr>
          <p:cNvPr id="727" name="Shape 727"/>
          <p:cNvSpPr txBox="1"/>
          <p:nvPr/>
        </p:nvSpPr>
        <p:spPr>
          <a:xfrm>
            <a:off x="4557150" y="5875933"/>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Navy</a:t>
            </a:r>
          </a:p>
        </p:txBody>
      </p:sp>
      <p:sp>
        <p:nvSpPr>
          <p:cNvPr id="728" name="Shape 728"/>
          <p:cNvSpPr txBox="1"/>
          <p:nvPr/>
        </p:nvSpPr>
        <p:spPr>
          <a:xfrm>
            <a:off x="5707625" y="5875933"/>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sz="1200">
                <a:solidFill>
                  <a:schemeClr val="dk1"/>
                </a:solidFill>
                <a:latin typeface="Syncopate"/>
                <a:ea typeface="Syncopate"/>
                <a:cs typeface="Syncopate"/>
                <a:sym typeface="Syncopate"/>
              </a:rPr>
              <a:t>Yellow</a:t>
            </a:r>
          </a:p>
        </p:txBody>
      </p:sp>
      <p:sp>
        <p:nvSpPr>
          <p:cNvPr id="729" name="Shape 729"/>
          <p:cNvSpPr txBox="1"/>
          <p:nvPr/>
        </p:nvSpPr>
        <p:spPr>
          <a:xfrm>
            <a:off x="6858100" y="5875933"/>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Gold</a:t>
            </a:r>
          </a:p>
        </p:txBody>
      </p:sp>
      <p:sp>
        <p:nvSpPr>
          <p:cNvPr id="730" name="Shape 730"/>
          <p:cNvSpPr txBox="1"/>
          <p:nvPr/>
        </p:nvSpPr>
        <p:spPr>
          <a:xfrm>
            <a:off x="3406287" y="4010650"/>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sz="1300">
                <a:solidFill>
                  <a:schemeClr val="dk1"/>
                </a:solidFill>
                <a:latin typeface="Syncopate"/>
                <a:ea typeface="Syncopate"/>
                <a:cs typeface="Syncopate"/>
                <a:sym typeface="Syncopate"/>
              </a:rPr>
              <a:t>Orange</a:t>
            </a:r>
          </a:p>
        </p:txBody>
      </p:sp>
      <p:sp>
        <p:nvSpPr>
          <p:cNvPr id="731" name="Shape 731"/>
          <p:cNvSpPr txBox="1"/>
          <p:nvPr/>
        </p:nvSpPr>
        <p:spPr>
          <a:xfrm>
            <a:off x="4542975" y="4010650"/>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Pink</a:t>
            </a:r>
          </a:p>
        </p:txBody>
      </p:sp>
      <p:sp>
        <p:nvSpPr>
          <p:cNvPr id="732" name="Shape 732"/>
          <p:cNvSpPr txBox="1"/>
          <p:nvPr/>
        </p:nvSpPr>
        <p:spPr>
          <a:xfrm>
            <a:off x="5734925" y="4061450"/>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Purple</a:t>
            </a:r>
          </a:p>
        </p:txBody>
      </p:sp>
      <p:sp>
        <p:nvSpPr>
          <p:cNvPr id="733" name="Shape 733"/>
          <p:cNvSpPr txBox="1"/>
          <p:nvPr/>
        </p:nvSpPr>
        <p:spPr>
          <a:xfrm>
            <a:off x="2256125" y="4010650"/>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Red</a:t>
            </a:r>
          </a:p>
        </p:txBody>
      </p:sp>
      <p:sp>
        <p:nvSpPr>
          <p:cNvPr id="734" name="Shape 734"/>
          <p:cNvSpPr/>
          <p:nvPr/>
        </p:nvSpPr>
        <p:spPr>
          <a:xfrm>
            <a:off x="2297550" y="3688233"/>
            <a:ext cx="1034400" cy="458400"/>
          </a:xfrm>
          <a:prstGeom prst="rect">
            <a:avLst/>
          </a:prstGeom>
          <a:solidFill>
            <a:srgbClr val="990000"/>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35" name="Shape 735"/>
          <p:cNvSpPr/>
          <p:nvPr/>
        </p:nvSpPr>
        <p:spPr>
          <a:xfrm>
            <a:off x="3431350" y="3688233"/>
            <a:ext cx="1016700" cy="458400"/>
          </a:xfrm>
          <a:prstGeom prst="rect">
            <a:avLst/>
          </a:prstGeom>
          <a:solidFill>
            <a:srgbClr val="E64C03"/>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36" name="Shape 736"/>
          <p:cNvSpPr/>
          <p:nvPr/>
        </p:nvSpPr>
        <p:spPr>
          <a:xfrm>
            <a:off x="2304850" y="3306400"/>
            <a:ext cx="1026000" cy="420900"/>
          </a:xfrm>
          <a:prstGeom prst="rect">
            <a:avLst/>
          </a:prstGeom>
          <a:solidFill>
            <a:srgbClr val="E06666"/>
          </a:solidFill>
          <a:ln>
            <a:noFill/>
          </a:ln>
        </p:spPr>
        <p:txBody>
          <a:bodyPr anchorCtr="0" anchor="ctr" bIns="91425" lIns="91425" rIns="91425" tIns="91425">
            <a:noAutofit/>
          </a:bodyPr>
          <a:lstStyle/>
          <a:p>
            <a:pPr lvl="0" rtl="0" algn="ctr">
              <a:spcBef>
                <a:spcPts val="0"/>
              </a:spcBef>
              <a:buClr>
                <a:schemeClr val="dk1"/>
              </a:buClr>
              <a:buFont typeface="Arial"/>
              <a:buNone/>
            </a:pPr>
            <a:r>
              <a:t/>
            </a:r>
            <a:endParaRPr sz="900">
              <a:solidFill>
                <a:srgbClr val="FFFFFF"/>
              </a:solidFill>
              <a:latin typeface="Syncopate"/>
              <a:ea typeface="Syncopate"/>
              <a:cs typeface="Syncopate"/>
              <a:sym typeface="Syncopate"/>
            </a:endParaRPr>
          </a:p>
        </p:txBody>
      </p:sp>
      <p:sp>
        <p:nvSpPr>
          <p:cNvPr id="737" name="Shape 737"/>
          <p:cNvSpPr/>
          <p:nvPr/>
        </p:nvSpPr>
        <p:spPr>
          <a:xfrm>
            <a:off x="3432325" y="3313033"/>
            <a:ext cx="1016700" cy="420900"/>
          </a:xfrm>
          <a:prstGeom prst="rect">
            <a:avLst/>
          </a:prstGeom>
          <a:solidFill>
            <a:srgbClr val="F6B26B"/>
          </a:solidFill>
          <a:ln>
            <a:noFill/>
          </a:ln>
        </p:spPr>
        <p:txBody>
          <a:bodyPr anchorCtr="0" anchor="ctr" bIns="91425" lIns="91425" rIns="91425" tIns="91425">
            <a:noAutofit/>
          </a:bodyPr>
          <a:lstStyle/>
          <a:p>
            <a:pPr lvl="0" rtl="0" algn="ctr">
              <a:spcBef>
                <a:spcPts val="0"/>
              </a:spcBef>
              <a:buClr>
                <a:schemeClr val="dk1"/>
              </a:buClr>
              <a:buFont typeface="Arial"/>
              <a:buNone/>
            </a:pPr>
            <a:r>
              <a:t/>
            </a:r>
            <a:endParaRPr sz="900">
              <a:solidFill>
                <a:srgbClr val="FF7F50"/>
              </a:solidFill>
              <a:latin typeface="Syncopate"/>
              <a:ea typeface="Syncopate"/>
              <a:cs typeface="Syncopate"/>
              <a:sym typeface="Syncopate"/>
            </a:endParaRPr>
          </a:p>
        </p:txBody>
      </p:sp>
      <p:sp>
        <p:nvSpPr>
          <p:cNvPr id="738" name="Shape 738"/>
          <p:cNvSpPr/>
          <p:nvPr/>
        </p:nvSpPr>
        <p:spPr>
          <a:xfrm>
            <a:off x="4583625" y="2791033"/>
            <a:ext cx="1016700" cy="458400"/>
          </a:xfrm>
          <a:prstGeom prst="rect">
            <a:avLst/>
          </a:prstGeom>
          <a:solidFill>
            <a:srgbClr val="F192DC"/>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39" name="Shape 739"/>
          <p:cNvSpPr/>
          <p:nvPr/>
        </p:nvSpPr>
        <p:spPr>
          <a:xfrm>
            <a:off x="5734925" y="3692183"/>
            <a:ext cx="1016700" cy="458400"/>
          </a:xfrm>
          <a:prstGeom prst="rect">
            <a:avLst/>
          </a:prstGeom>
          <a:solidFill>
            <a:srgbClr val="351C75"/>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40" name="Shape 740"/>
          <p:cNvSpPr/>
          <p:nvPr/>
        </p:nvSpPr>
        <p:spPr>
          <a:xfrm>
            <a:off x="5734925" y="2791033"/>
            <a:ext cx="1016700" cy="458400"/>
          </a:xfrm>
          <a:prstGeom prst="rect">
            <a:avLst/>
          </a:prstGeom>
          <a:solidFill>
            <a:srgbClr val="B4A7D6"/>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41" name="Shape 741"/>
          <p:cNvSpPr/>
          <p:nvPr/>
        </p:nvSpPr>
        <p:spPr>
          <a:xfrm>
            <a:off x="4583137" y="3690066"/>
            <a:ext cx="1016700" cy="458400"/>
          </a:xfrm>
          <a:prstGeom prst="rect">
            <a:avLst/>
          </a:prstGeom>
          <a:solidFill>
            <a:srgbClr val="FF2BDB"/>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42" name="Shape 742"/>
          <p:cNvSpPr/>
          <p:nvPr/>
        </p:nvSpPr>
        <p:spPr>
          <a:xfrm>
            <a:off x="2307100" y="5456500"/>
            <a:ext cx="1016700" cy="496500"/>
          </a:xfrm>
          <a:prstGeom prst="rect">
            <a:avLst/>
          </a:prstGeom>
          <a:solidFill>
            <a:srgbClr val="134F5C"/>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43" name="Shape 743"/>
          <p:cNvSpPr/>
          <p:nvPr/>
        </p:nvSpPr>
        <p:spPr>
          <a:xfrm>
            <a:off x="1165600" y="5490533"/>
            <a:ext cx="1016700" cy="458400"/>
          </a:xfrm>
          <a:prstGeom prst="rect">
            <a:avLst/>
          </a:prstGeom>
          <a:solidFill>
            <a:srgbClr val="38761D"/>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44" name="Shape 744"/>
          <p:cNvSpPr/>
          <p:nvPr/>
        </p:nvSpPr>
        <p:spPr>
          <a:xfrm>
            <a:off x="3453600" y="4575700"/>
            <a:ext cx="1034400" cy="458400"/>
          </a:xfrm>
          <a:prstGeom prst="rect">
            <a:avLst/>
          </a:prstGeom>
          <a:solidFill>
            <a:srgbClr val="C9DAF8"/>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45" name="Shape 745"/>
          <p:cNvSpPr/>
          <p:nvPr/>
        </p:nvSpPr>
        <p:spPr>
          <a:xfrm>
            <a:off x="3455025" y="5463175"/>
            <a:ext cx="1034400" cy="489900"/>
          </a:xfrm>
          <a:prstGeom prst="rect">
            <a:avLst/>
          </a:prstGeom>
          <a:solidFill>
            <a:srgbClr val="3D85C6"/>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46" name="Shape 746"/>
          <p:cNvSpPr/>
          <p:nvPr/>
        </p:nvSpPr>
        <p:spPr>
          <a:xfrm>
            <a:off x="2317225" y="4572366"/>
            <a:ext cx="1016700" cy="458400"/>
          </a:xfrm>
          <a:prstGeom prst="rect">
            <a:avLst/>
          </a:prstGeom>
          <a:solidFill>
            <a:srgbClr val="A2C4C9"/>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47" name="Shape 747"/>
          <p:cNvSpPr/>
          <p:nvPr/>
        </p:nvSpPr>
        <p:spPr>
          <a:xfrm>
            <a:off x="5731625" y="875966"/>
            <a:ext cx="1016700" cy="4584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48" name="Shape 748"/>
          <p:cNvSpPr/>
          <p:nvPr/>
        </p:nvSpPr>
        <p:spPr>
          <a:xfrm>
            <a:off x="1157850" y="4549266"/>
            <a:ext cx="1034400" cy="458400"/>
          </a:xfrm>
          <a:prstGeom prst="rect">
            <a:avLst/>
          </a:prstGeom>
          <a:solidFill>
            <a:srgbClr val="D9EAD3"/>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49" name="Shape 749"/>
          <p:cNvSpPr/>
          <p:nvPr/>
        </p:nvSpPr>
        <p:spPr>
          <a:xfrm>
            <a:off x="5726350" y="5494533"/>
            <a:ext cx="1016700" cy="458400"/>
          </a:xfrm>
          <a:prstGeom prst="rect">
            <a:avLst/>
          </a:prstGeom>
          <a:solidFill>
            <a:srgbClr val="F1C232"/>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50" name="Shape 750"/>
          <p:cNvSpPr/>
          <p:nvPr/>
        </p:nvSpPr>
        <p:spPr>
          <a:xfrm>
            <a:off x="5736700" y="1788583"/>
            <a:ext cx="1016700" cy="458400"/>
          </a:xfrm>
          <a:prstGeom prst="rect">
            <a:avLst/>
          </a:prstGeom>
          <a:solidFill>
            <a:srgbClr val="666666"/>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51" name="Shape 751"/>
          <p:cNvSpPr/>
          <p:nvPr/>
        </p:nvSpPr>
        <p:spPr>
          <a:xfrm>
            <a:off x="5728225" y="4593366"/>
            <a:ext cx="1016700" cy="458400"/>
          </a:xfrm>
          <a:prstGeom prst="rect">
            <a:avLst/>
          </a:prstGeom>
          <a:solidFill>
            <a:srgbClr val="FFF2CC"/>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52" name="Shape 752"/>
          <p:cNvSpPr/>
          <p:nvPr/>
        </p:nvSpPr>
        <p:spPr>
          <a:xfrm>
            <a:off x="3440800" y="1798075"/>
            <a:ext cx="1034400" cy="458400"/>
          </a:xfrm>
          <a:prstGeom prst="rect">
            <a:avLst/>
          </a:prstGeom>
          <a:solidFill>
            <a:srgbClr val="B45F06"/>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53" name="Shape 753"/>
          <p:cNvSpPr/>
          <p:nvPr/>
        </p:nvSpPr>
        <p:spPr>
          <a:xfrm>
            <a:off x="3441200" y="831700"/>
            <a:ext cx="1034400" cy="458400"/>
          </a:xfrm>
          <a:prstGeom prst="rect">
            <a:avLst/>
          </a:prstGeom>
          <a:solidFill>
            <a:srgbClr val="BF9000"/>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54" name="Shape 754"/>
          <p:cNvSpPr/>
          <p:nvPr/>
        </p:nvSpPr>
        <p:spPr>
          <a:xfrm>
            <a:off x="2313362" y="875966"/>
            <a:ext cx="1016700" cy="458400"/>
          </a:xfrm>
          <a:prstGeom prst="rect">
            <a:avLst/>
          </a:prstGeom>
          <a:solidFill>
            <a:srgbClr val="F1D485"/>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55" name="Shape 755"/>
          <p:cNvSpPr/>
          <p:nvPr/>
        </p:nvSpPr>
        <p:spPr>
          <a:xfrm>
            <a:off x="2319887" y="1788600"/>
            <a:ext cx="1016700" cy="458400"/>
          </a:xfrm>
          <a:prstGeom prst="rect">
            <a:avLst/>
          </a:prstGeom>
          <a:solidFill>
            <a:srgbClr val="DABB95"/>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756" name="Shape 756"/>
          <p:cNvSpPr/>
          <p:nvPr/>
        </p:nvSpPr>
        <p:spPr>
          <a:xfrm>
            <a:off x="1186600" y="1546566"/>
            <a:ext cx="1016700" cy="700500"/>
          </a:xfrm>
          <a:prstGeom prst="rect">
            <a:avLst/>
          </a:prstGeom>
          <a:solidFill>
            <a:srgbClr val="F1D485">
              <a:alpha val="25380"/>
            </a:srgbClr>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257" name="Shape 257"/>
          <p:cNvSpPr txBox="1"/>
          <p:nvPr>
            <p:ph idx="1" type="body"/>
          </p:nvPr>
        </p:nvSpPr>
        <p:spPr>
          <a:xfrm>
            <a:off x="457200" y="6236054"/>
            <a:ext cx="8229600" cy="217200"/>
          </a:xfrm>
          <a:prstGeom prst="rect">
            <a:avLst/>
          </a:prstGeom>
          <a:noFill/>
          <a:ln>
            <a:noFill/>
          </a:ln>
        </p:spPr>
        <p:txBody>
          <a:bodyPr anchorCtr="0" anchor="ctr" bIns="0" lIns="0" rIns="0" tIns="0">
            <a:noAutofit/>
          </a:bodyPr>
          <a:lstStyle/>
          <a:p>
            <a:pPr indent="0" lvl="0" marL="0" marR="0" rtl="0" algn="l">
              <a:lnSpc>
                <a:spcPct val="100000"/>
              </a:lnSpc>
              <a:spcBef>
                <a:spcPts val="0"/>
              </a:spcBef>
              <a:buClr>
                <a:schemeClr val="dk1"/>
              </a:buClr>
              <a:buSzPct val="25000"/>
              <a:buFont typeface="Arial"/>
              <a:buNone/>
            </a:pPr>
            <a:r>
              <a:t/>
            </a:r>
            <a:endParaRPr b="0" i="0" sz="800" u="none" cap="none" strike="noStrike">
              <a:solidFill>
                <a:schemeClr val="dk1"/>
              </a:solidFill>
              <a:latin typeface="Arial"/>
              <a:ea typeface="Arial"/>
              <a:cs typeface="Arial"/>
              <a:sym typeface="Arial"/>
            </a:endParaRPr>
          </a:p>
        </p:txBody>
      </p:sp>
      <p:pic>
        <p:nvPicPr>
          <p:cNvPr id="258" name="Shape 258"/>
          <p:cNvPicPr preferRelativeResize="0"/>
          <p:nvPr/>
        </p:nvPicPr>
        <p:blipFill rotWithShape="1">
          <a:blip r:embed="rId3">
            <a:alphaModFix/>
          </a:blip>
          <a:srcRect b="0" l="0" r="0" t="0"/>
          <a:stretch/>
        </p:blipFill>
        <p:spPr>
          <a:xfrm>
            <a:off x="3155026" y="335182"/>
            <a:ext cx="3398100" cy="1382400"/>
          </a:xfrm>
          <a:prstGeom prst="rect">
            <a:avLst/>
          </a:prstGeom>
          <a:noFill/>
          <a:ln>
            <a:noFill/>
          </a:ln>
        </p:spPr>
      </p:pic>
      <p:pic>
        <p:nvPicPr>
          <p:cNvPr id="259" name="Shape 259"/>
          <p:cNvPicPr preferRelativeResize="0"/>
          <p:nvPr/>
        </p:nvPicPr>
        <p:blipFill rotWithShape="1">
          <a:blip r:embed="rId4">
            <a:alphaModFix/>
          </a:blip>
          <a:srcRect b="0" l="0" r="0" t="0"/>
          <a:stretch/>
        </p:blipFill>
        <p:spPr>
          <a:xfrm>
            <a:off x="3155027" y="1910601"/>
            <a:ext cx="3398100" cy="1358100"/>
          </a:xfrm>
          <a:prstGeom prst="rect">
            <a:avLst/>
          </a:prstGeom>
          <a:noFill/>
          <a:ln>
            <a:noFill/>
          </a:ln>
        </p:spPr>
      </p:pic>
      <p:pic>
        <p:nvPicPr>
          <p:cNvPr id="260" name="Shape 260"/>
          <p:cNvPicPr preferRelativeResize="0"/>
          <p:nvPr/>
        </p:nvPicPr>
        <p:blipFill rotWithShape="1">
          <a:blip r:embed="rId5">
            <a:alphaModFix/>
          </a:blip>
          <a:srcRect b="0" l="0" r="0" t="0"/>
          <a:stretch/>
        </p:blipFill>
        <p:spPr>
          <a:xfrm>
            <a:off x="3134540" y="3443085"/>
            <a:ext cx="3439200" cy="1358100"/>
          </a:xfrm>
          <a:prstGeom prst="rect">
            <a:avLst/>
          </a:prstGeom>
          <a:noFill/>
          <a:ln>
            <a:noFill/>
          </a:ln>
        </p:spPr>
      </p:pic>
      <p:pic>
        <p:nvPicPr>
          <p:cNvPr id="261" name="Shape 261"/>
          <p:cNvPicPr preferRelativeResize="0"/>
          <p:nvPr/>
        </p:nvPicPr>
        <p:blipFill rotWithShape="1">
          <a:blip r:embed="rId6">
            <a:alphaModFix/>
          </a:blip>
          <a:srcRect b="0" l="0" r="0" t="0"/>
          <a:stretch/>
        </p:blipFill>
        <p:spPr>
          <a:xfrm>
            <a:off x="574625" y="316123"/>
            <a:ext cx="2103600" cy="3835500"/>
          </a:xfrm>
          <a:prstGeom prst="rect">
            <a:avLst/>
          </a:prstGeom>
          <a:noFill/>
          <a:ln>
            <a:noFill/>
          </a:ln>
        </p:spPr>
      </p:pic>
      <p:pic>
        <p:nvPicPr>
          <p:cNvPr id="262" name="Shape 262"/>
          <p:cNvPicPr preferRelativeResize="0"/>
          <p:nvPr/>
        </p:nvPicPr>
        <p:blipFill rotWithShape="1">
          <a:blip r:embed="rId7">
            <a:alphaModFix/>
          </a:blip>
          <a:srcRect b="0" l="0" r="0" t="0"/>
          <a:stretch/>
        </p:blipFill>
        <p:spPr>
          <a:xfrm>
            <a:off x="574625" y="4050050"/>
            <a:ext cx="2103600" cy="2603099"/>
          </a:xfrm>
          <a:prstGeom prst="rect">
            <a:avLst/>
          </a:prstGeom>
          <a:noFill/>
          <a:ln>
            <a:noFill/>
          </a:ln>
        </p:spPr>
      </p:pic>
      <p:sp>
        <p:nvSpPr>
          <p:cNvPr id="263" name="Shape 263"/>
          <p:cNvSpPr txBox="1"/>
          <p:nvPr/>
        </p:nvSpPr>
        <p:spPr>
          <a:xfrm>
            <a:off x="3023752" y="5150877"/>
            <a:ext cx="5663100" cy="1025700"/>
          </a:xfrm>
          <a:prstGeom prst="rect">
            <a:avLst/>
          </a:prstGeom>
          <a:noFill/>
          <a:ln>
            <a:noFill/>
          </a:ln>
        </p:spPr>
        <p:txBody>
          <a:bodyPr anchorCtr="0" anchor="t" bIns="0" lIns="0" rIns="0" tIns="0">
            <a:noAutofit/>
          </a:bodyPr>
          <a:lstStyle/>
          <a:p>
            <a:pPr indent="0" lvl="0" marL="0" marR="0" rtl="0" algn="l">
              <a:spcBef>
                <a:spcPts val="0"/>
              </a:spcBef>
              <a:buClr>
                <a:srgbClr val="FEFAF7"/>
              </a:buClr>
              <a:buSzPct val="25000"/>
              <a:buFont typeface="Arial"/>
              <a:buNone/>
            </a:pPr>
            <a:r>
              <a:rPr b="0" i="0" lang="en-US" sz="2800" u="none" cap="none" strike="noStrike">
                <a:solidFill>
                  <a:srgbClr val="453635"/>
                </a:solidFill>
                <a:latin typeface="Arial"/>
                <a:ea typeface="Arial"/>
                <a:cs typeface="Arial"/>
                <a:sym typeface="Arial"/>
              </a:rPr>
              <a:t>Your task? </a:t>
            </a:r>
          </a:p>
          <a:p>
            <a:pPr indent="0" lvl="0" marL="0" marR="0" rtl="0" algn="l">
              <a:spcBef>
                <a:spcPts val="0"/>
              </a:spcBef>
              <a:buClr>
                <a:srgbClr val="FEFAF7"/>
              </a:buClr>
              <a:buSzPct val="25000"/>
              <a:buFont typeface="Arial"/>
              <a:buNone/>
            </a:pPr>
            <a:r>
              <a:rPr b="0" i="0" lang="en-US" sz="1800" u="none" cap="none" strike="noStrike">
                <a:solidFill>
                  <a:srgbClr val="453635"/>
                </a:solidFill>
                <a:latin typeface="Arial"/>
                <a:ea typeface="Arial"/>
                <a:cs typeface="Arial"/>
                <a:sym typeface="Arial"/>
              </a:rPr>
              <a:t>As a group, think of new ways to approach getting to know and understand our client’s style. </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0" name="Shape 760"/>
        <p:cNvGrpSpPr/>
        <p:nvPr/>
      </p:nvGrpSpPr>
      <p:grpSpPr>
        <a:xfrm>
          <a:off x="0" y="0"/>
          <a:ext cx="0" cy="0"/>
          <a:chOff x="0" y="0"/>
          <a:chExt cx="0" cy="0"/>
        </a:xfrm>
      </p:grpSpPr>
      <p:pic>
        <p:nvPicPr>
          <p:cNvPr id="761" name="Shape 761"/>
          <p:cNvPicPr preferRelativeResize="0"/>
          <p:nvPr/>
        </p:nvPicPr>
        <p:blipFill>
          <a:blip r:embed="rId3">
            <a:alphaModFix amt="61000"/>
          </a:blip>
          <a:stretch>
            <a:fillRect/>
          </a:stretch>
        </p:blipFill>
        <p:spPr>
          <a:xfrm>
            <a:off x="2014425" y="3377666"/>
            <a:ext cx="1535099" cy="2015267"/>
          </a:xfrm>
          <a:prstGeom prst="rect">
            <a:avLst/>
          </a:prstGeom>
          <a:noFill/>
          <a:ln>
            <a:noFill/>
          </a:ln>
        </p:spPr>
      </p:pic>
      <p:pic>
        <p:nvPicPr>
          <p:cNvPr id="762" name="Shape 762"/>
          <p:cNvPicPr preferRelativeResize="0"/>
          <p:nvPr/>
        </p:nvPicPr>
        <p:blipFill>
          <a:blip r:embed="rId4">
            <a:alphaModFix amt="66000"/>
          </a:blip>
          <a:stretch>
            <a:fillRect/>
          </a:stretch>
        </p:blipFill>
        <p:spPr>
          <a:xfrm>
            <a:off x="3762850" y="3377666"/>
            <a:ext cx="1523999" cy="2015267"/>
          </a:xfrm>
          <a:prstGeom prst="rect">
            <a:avLst/>
          </a:prstGeom>
          <a:noFill/>
          <a:ln>
            <a:noFill/>
          </a:ln>
        </p:spPr>
      </p:pic>
      <p:pic>
        <p:nvPicPr>
          <p:cNvPr id="763" name="Shape 763"/>
          <p:cNvPicPr preferRelativeResize="0"/>
          <p:nvPr/>
        </p:nvPicPr>
        <p:blipFill>
          <a:blip r:embed="rId5">
            <a:alphaModFix amt="69000"/>
          </a:blip>
          <a:stretch>
            <a:fillRect/>
          </a:stretch>
        </p:blipFill>
        <p:spPr>
          <a:xfrm>
            <a:off x="6464400" y="888333"/>
            <a:ext cx="1524000" cy="2028399"/>
          </a:xfrm>
          <a:prstGeom prst="rect">
            <a:avLst/>
          </a:prstGeom>
          <a:noFill/>
          <a:ln>
            <a:noFill/>
          </a:ln>
        </p:spPr>
      </p:pic>
      <p:pic>
        <p:nvPicPr>
          <p:cNvPr id="764" name="Shape 764"/>
          <p:cNvPicPr preferRelativeResize="0"/>
          <p:nvPr/>
        </p:nvPicPr>
        <p:blipFill>
          <a:blip r:embed="rId6">
            <a:alphaModFix amt="55000"/>
          </a:blip>
          <a:stretch>
            <a:fillRect/>
          </a:stretch>
        </p:blipFill>
        <p:spPr>
          <a:xfrm>
            <a:off x="5489075" y="3377650"/>
            <a:ext cx="1535100" cy="2015299"/>
          </a:xfrm>
          <a:prstGeom prst="rect">
            <a:avLst/>
          </a:prstGeom>
          <a:noFill/>
          <a:ln>
            <a:noFill/>
          </a:ln>
        </p:spPr>
      </p:pic>
      <p:pic>
        <p:nvPicPr>
          <p:cNvPr id="765" name="Shape 765"/>
          <p:cNvPicPr preferRelativeResize="0"/>
          <p:nvPr/>
        </p:nvPicPr>
        <p:blipFill>
          <a:blip r:embed="rId7">
            <a:alphaModFix amt="60000"/>
          </a:blip>
          <a:stretch>
            <a:fillRect/>
          </a:stretch>
        </p:blipFill>
        <p:spPr>
          <a:xfrm>
            <a:off x="4727075" y="878066"/>
            <a:ext cx="1535100" cy="2015299"/>
          </a:xfrm>
          <a:prstGeom prst="rect">
            <a:avLst/>
          </a:prstGeom>
          <a:noFill/>
          <a:ln>
            <a:noFill/>
          </a:ln>
        </p:spPr>
      </p:pic>
      <p:pic>
        <p:nvPicPr>
          <p:cNvPr id="766" name="Shape 766"/>
          <p:cNvPicPr preferRelativeResize="0"/>
          <p:nvPr/>
        </p:nvPicPr>
        <p:blipFill>
          <a:blip r:embed="rId8">
            <a:alphaModFix amt="72000"/>
          </a:blip>
          <a:stretch>
            <a:fillRect/>
          </a:stretch>
        </p:blipFill>
        <p:spPr>
          <a:xfrm>
            <a:off x="2913550" y="878077"/>
            <a:ext cx="838200" cy="1100399"/>
          </a:xfrm>
          <a:prstGeom prst="rect">
            <a:avLst/>
          </a:prstGeom>
          <a:noFill/>
          <a:ln>
            <a:noFill/>
          </a:ln>
        </p:spPr>
      </p:pic>
      <p:pic>
        <p:nvPicPr>
          <p:cNvPr id="767" name="Shape 767"/>
          <p:cNvPicPr preferRelativeResize="0"/>
          <p:nvPr/>
        </p:nvPicPr>
        <p:blipFill>
          <a:blip r:embed="rId9">
            <a:alphaModFix amt="69000"/>
          </a:blip>
          <a:stretch>
            <a:fillRect/>
          </a:stretch>
        </p:blipFill>
        <p:spPr>
          <a:xfrm>
            <a:off x="1176225" y="878066"/>
            <a:ext cx="750475" cy="991637"/>
          </a:xfrm>
          <a:prstGeom prst="rect">
            <a:avLst/>
          </a:prstGeom>
          <a:noFill/>
          <a:ln>
            <a:noFill/>
          </a:ln>
        </p:spPr>
      </p:pic>
      <p:sp>
        <p:nvSpPr>
          <p:cNvPr id="768" name="Shape 768"/>
          <p:cNvSpPr/>
          <p:nvPr/>
        </p:nvSpPr>
        <p:spPr>
          <a:xfrm>
            <a:off x="4727075" y="2097266"/>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900">
                <a:solidFill>
                  <a:schemeClr val="dk1"/>
                </a:solidFill>
                <a:latin typeface="Syncopate"/>
                <a:ea typeface="Syncopate"/>
                <a:cs typeface="Syncopate"/>
                <a:sym typeface="Syncopate"/>
              </a:rPr>
              <a:t>Floral</a:t>
            </a:r>
          </a:p>
        </p:txBody>
      </p:sp>
      <p:sp>
        <p:nvSpPr>
          <p:cNvPr id="769" name="Shape 769"/>
          <p:cNvSpPr txBox="1"/>
          <p:nvPr>
            <p:ph type="title"/>
          </p:nvPr>
        </p:nvSpPr>
        <p:spPr>
          <a:xfrm>
            <a:off x="0" y="-13300"/>
            <a:ext cx="9144000" cy="1152900"/>
          </a:xfrm>
          <a:prstGeom prst="rect">
            <a:avLst/>
          </a:prstGeom>
        </p:spPr>
        <p:txBody>
          <a:bodyPr anchorCtr="0" anchor="t" bIns="91425" lIns="91425" rIns="91425" tIns="91425">
            <a:noAutofit/>
          </a:bodyPr>
          <a:lstStyle/>
          <a:p>
            <a:pPr lvl="0" rtl="0" algn="ctr">
              <a:spcBef>
                <a:spcPts val="0"/>
              </a:spcBef>
              <a:buNone/>
            </a:pPr>
            <a:r>
              <a:rPr lang="en-US" sz="2400">
                <a:latin typeface="Syncopate"/>
                <a:ea typeface="Syncopate"/>
                <a:cs typeface="Syncopate"/>
                <a:sym typeface="Syncopate"/>
              </a:rPr>
              <a:t>What Patterns Are You Loving? </a:t>
            </a:r>
          </a:p>
          <a:p>
            <a:pPr lvl="0" rtl="0" algn="ctr">
              <a:spcBef>
                <a:spcPts val="0"/>
              </a:spcBef>
              <a:buNone/>
            </a:pPr>
            <a:r>
              <a:rPr lang="en-US" sz="900">
                <a:latin typeface="Syncopate"/>
                <a:ea typeface="Syncopate"/>
                <a:cs typeface="Syncopate"/>
                <a:sym typeface="Syncopate"/>
              </a:rPr>
              <a:t>(Please look at print not color)</a:t>
            </a:r>
          </a:p>
        </p:txBody>
      </p:sp>
      <p:sp>
        <p:nvSpPr>
          <p:cNvPr id="770" name="Shape 770"/>
          <p:cNvSpPr/>
          <p:nvPr/>
        </p:nvSpPr>
        <p:spPr>
          <a:xfrm>
            <a:off x="6464400" y="2097266"/>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800">
                <a:solidFill>
                  <a:schemeClr val="dk1"/>
                </a:solidFill>
                <a:latin typeface="Syncopate"/>
                <a:ea typeface="Syncopate"/>
                <a:cs typeface="Syncopate"/>
                <a:sym typeface="Syncopate"/>
              </a:rPr>
              <a:t>Paisley</a:t>
            </a:r>
          </a:p>
        </p:txBody>
      </p:sp>
      <p:sp>
        <p:nvSpPr>
          <p:cNvPr id="771" name="Shape 771"/>
          <p:cNvSpPr/>
          <p:nvPr/>
        </p:nvSpPr>
        <p:spPr>
          <a:xfrm>
            <a:off x="2014425" y="4590300"/>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900">
                <a:solidFill>
                  <a:schemeClr val="dk1"/>
                </a:solidFill>
                <a:latin typeface="Syncopate"/>
                <a:ea typeface="Syncopate"/>
                <a:cs typeface="Syncopate"/>
                <a:sym typeface="Syncopate"/>
              </a:rPr>
              <a:t>Plaid</a:t>
            </a:r>
          </a:p>
        </p:txBody>
      </p:sp>
      <p:sp>
        <p:nvSpPr>
          <p:cNvPr id="772" name="Shape 772"/>
          <p:cNvSpPr/>
          <p:nvPr/>
        </p:nvSpPr>
        <p:spPr>
          <a:xfrm>
            <a:off x="3751750" y="4793500"/>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900">
                <a:solidFill>
                  <a:schemeClr val="dk1"/>
                </a:solidFill>
                <a:latin typeface="Syncopate"/>
                <a:ea typeface="Syncopate"/>
                <a:cs typeface="Syncopate"/>
                <a:sym typeface="Syncopate"/>
              </a:rPr>
              <a:t>Polka Dots</a:t>
            </a:r>
          </a:p>
        </p:txBody>
      </p:sp>
      <p:sp>
        <p:nvSpPr>
          <p:cNvPr id="773" name="Shape 773"/>
          <p:cNvSpPr/>
          <p:nvPr/>
        </p:nvSpPr>
        <p:spPr>
          <a:xfrm>
            <a:off x="5489075" y="4590300"/>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900">
                <a:solidFill>
                  <a:schemeClr val="dk1"/>
                </a:solidFill>
                <a:latin typeface="Syncopate"/>
                <a:ea typeface="Syncopate"/>
                <a:cs typeface="Syncopate"/>
                <a:sym typeface="Syncopate"/>
              </a:rPr>
              <a:t>Stripes</a:t>
            </a:r>
          </a:p>
        </p:txBody>
      </p:sp>
      <p:sp>
        <p:nvSpPr>
          <p:cNvPr id="774" name="Shape 774"/>
          <p:cNvSpPr/>
          <p:nvPr/>
        </p:nvSpPr>
        <p:spPr>
          <a:xfrm>
            <a:off x="2913550" y="2478533"/>
            <a:ext cx="1535100" cy="1152900"/>
          </a:xfrm>
          <a:prstGeom prst="rect">
            <a:avLst/>
          </a:prstGeom>
          <a:noFill/>
          <a:ln>
            <a:noFill/>
          </a:ln>
        </p:spPr>
        <p:txBody>
          <a:bodyPr anchorCtr="0" anchor="ctr" bIns="91425" lIns="91425" rIns="91425" tIns="91425">
            <a:noAutofit/>
          </a:bodyPr>
          <a:lstStyle/>
          <a:p>
            <a:pPr lvl="0" rtl="0" algn="ctr">
              <a:spcBef>
                <a:spcPts val="0"/>
              </a:spcBef>
              <a:buNone/>
            </a:pPr>
            <a:r>
              <a:rPr lang="en-US" sz="1900">
                <a:solidFill>
                  <a:schemeClr val="dk1"/>
                </a:solidFill>
                <a:latin typeface="Syncopate"/>
                <a:ea typeface="Syncopate"/>
                <a:cs typeface="Syncopate"/>
                <a:sym typeface="Syncopate"/>
              </a:rPr>
              <a:t>Critter</a:t>
            </a:r>
          </a:p>
        </p:txBody>
      </p:sp>
      <p:pic>
        <p:nvPicPr>
          <p:cNvPr id="775" name="Shape 775"/>
          <p:cNvPicPr preferRelativeResize="0"/>
          <p:nvPr/>
        </p:nvPicPr>
        <p:blipFill>
          <a:blip r:embed="rId10">
            <a:alphaModFix/>
          </a:blip>
          <a:stretch>
            <a:fillRect/>
          </a:stretch>
        </p:blipFill>
        <p:spPr>
          <a:xfrm>
            <a:off x="1174350" y="1869700"/>
            <a:ext cx="754250" cy="996633"/>
          </a:xfrm>
          <a:prstGeom prst="rect">
            <a:avLst/>
          </a:prstGeom>
          <a:noFill/>
          <a:ln>
            <a:noFill/>
          </a:ln>
        </p:spPr>
      </p:pic>
      <p:pic>
        <p:nvPicPr>
          <p:cNvPr id="776" name="Shape 776"/>
          <p:cNvPicPr preferRelativeResize="0"/>
          <p:nvPr/>
        </p:nvPicPr>
        <p:blipFill>
          <a:blip r:embed="rId11">
            <a:alphaModFix amt="75000"/>
          </a:blip>
          <a:stretch>
            <a:fillRect/>
          </a:stretch>
        </p:blipFill>
        <p:spPr>
          <a:xfrm>
            <a:off x="1926701" y="875566"/>
            <a:ext cx="784624" cy="996633"/>
          </a:xfrm>
          <a:prstGeom prst="rect">
            <a:avLst/>
          </a:prstGeom>
          <a:noFill/>
          <a:ln>
            <a:noFill/>
          </a:ln>
        </p:spPr>
      </p:pic>
      <p:pic>
        <p:nvPicPr>
          <p:cNvPr id="777" name="Shape 777"/>
          <p:cNvPicPr preferRelativeResize="0"/>
          <p:nvPr/>
        </p:nvPicPr>
        <p:blipFill>
          <a:blip r:embed="rId12">
            <a:alphaModFix/>
          </a:blip>
          <a:stretch>
            <a:fillRect/>
          </a:stretch>
        </p:blipFill>
        <p:spPr>
          <a:xfrm>
            <a:off x="1926700" y="1869700"/>
            <a:ext cx="784625" cy="996633"/>
          </a:xfrm>
          <a:prstGeom prst="rect">
            <a:avLst/>
          </a:prstGeom>
          <a:noFill/>
          <a:ln>
            <a:noFill/>
          </a:ln>
        </p:spPr>
      </p:pic>
      <p:sp>
        <p:nvSpPr>
          <p:cNvPr id="778" name="Shape 778"/>
          <p:cNvSpPr/>
          <p:nvPr/>
        </p:nvSpPr>
        <p:spPr>
          <a:xfrm>
            <a:off x="1176225" y="2681723"/>
            <a:ext cx="1535100" cy="801600"/>
          </a:xfrm>
          <a:prstGeom prst="rect">
            <a:avLst/>
          </a:prstGeom>
          <a:noFill/>
          <a:ln>
            <a:noFill/>
          </a:ln>
        </p:spPr>
        <p:txBody>
          <a:bodyPr anchorCtr="0" anchor="ctr" bIns="91425" lIns="91425" rIns="91425" tIns="91425">
            <a:noAutofit/>
          </a:bodyPr>
          <a:lstStyle/>
          <a:p>
            <a:pPr lvl="0" rtl="0" algn="ctr">
              <a:spcBef>
                <a:spcPts val="0"/>
              </a:spcBef>
              <a:buNone/>
            </a:pPr>
            <a:r>
              <a:rPr lang="en-US" sz="1900">
                <a:latin typeface="Syncopate"/>
                <a:ea typeface="Syncopate"/>
                <a:cs typeface="Syncopate"/>
                <a:sym typeface="Syncopate"/>
              </a:rPr>
              <a:t>Animal</a:t>
            </a:r>
          </a:p>
        </p:txBody>
      </p:sp>
      <p:sp>
        <p:nvSpPr>
          <p:cNvPr id="779" name="Shape 779"/>
          <p:cNvSpPr txBox="1"/>
          <p:nvPr>
            <p:ph type="title"/>
          </p:nvPr>
        </p:nvSpPr>
        <p:spPr>
          <a:xfrm>
            <a:off x="0" y="6188333"/>
            <a:ext cx="9144000" cy="1152900"/>
          </a:xfrm>
          <a:prstGeom prst="rect">
            <a:avLst/>
          </a:prstGeom>
        </p:spPr>
        <p:txBody>
          <a:bodyPr anchorCtr="0" anchor="t" bIns="91425" lIns="91425" rIns="91425" tIns="91425">
            <a:noAutofit/>
          </a:bodyPr>
          <a:lstStyle/>
          <a:p>
            <a:pPr lvl="0" rtl="0" algn="ctr">
              <a:spcBef>
                <a:spcPts val="0"/>
              </a:spcBef>
              <a:buNone/>
            </a:pPr>
            <a:r>
              <a:rPr lang="en-US" sz="2400">
                <a:latin typeface="Syncopate"/>
                <a:ea typeface="Syncopate"/>
                <a:cs typeface="Syncopate"/>
                <a:sym typeface="Syncopate"/>
              </a:rPr>
              <a:t>Is there anything else we should know?</a:t>
            </a:r>
          </a:p>
        </p:txBody>
      </p:sp>
      <p:pic>
        <p:nvPicPr>
          <p:cNvPr id="780" name="Shape 780"/>
          <p:cNvPicPr preferRelativeResize="0"/>
          <p:nvPr/>
        </p:nvPicPr>
        <p:blipFill>
          <a:blip r:embed="rId13">
            <a:alphaModFix/>
          </a:blip>
          <a:stretch>
            <a:fillRect/>
          </a:stretch>
        </p:blipFill>
        <p:spPr>
          <a:xfrm>
            <a:off x="3733800" y="3377666"/>
            <a:ext cx="784625" cy="2015266"/>
          </a:xfrm>
          <a:prstGeom prst="rect">
            <a:avLst/>
          </a:prstGeom>
          <a:noFill/>
          <a:ln>
            <a:noFill/>
          </a:ln>
        </p:spPr>
      </p:pic>
      <p:pic>
        <p:nvPicPr>
          <p:cNvPr id="781" name="Shape 781"/>
          <p:cNvPicPr preferRelativeResize="0"/>
          <p:nvPr/>
        </p:nvPicPr>
        <p:blipFill>
          <a:blip r:embed="rId14">
            <a:alphaModFix/>
          </a:blip>
          <a:stretch>
            <a:fillRect/>
          </a:stretch>
        </p:blipFill>
        <p:spPr>
          <a:xfrm>
            <a:off x="3716325" y="888333"/>
            <a:ext cx="838200" cy="1100400"/>
          </a:xfrm>
          <a:prstGeom prst="rect">
            <a:avLst/>
          </a:prstGeom>
          <a:noFill/>
          <a:ln>
            <a:noFill/>
          </a:ln>
        </p:spPr>
      </p:pic>
      <p:pic>
        <p:nvPicPr>
          <p:cNvPr id="782" name="Shape 782"/>
          <p:cNvPicPr preferRelativeResize="0"/>
          <p:nvPr/>
        </p:nvPicPr>
        <p:blipFill>
          <a:blip r:embed="rId15">
            <a:alphaModFix/>
          </a:blip>
          <a:stretch>
            <a:fillRect/>
          </a:stretch>
        </p:blipFill>
        <p:spPr>
          <a:xfrm>
            <a:off x="2913550" y="1978466"/>
            <a:ext cx="784625" cy="887866"/>
          </a:xfrm>
          <a:prstGeom prst="rect">
            <a:avLst/>
          </a:prstGeom>
          <a:noFill/>
          <a:ln>
            <a:noFill/>
          </a:ln>
        </p:spPr>
      </p:pic>
      <p:pic>
        <p:nvPicPr>
          <p:cNvPr id="783" name="Shape 783"/>
          <p:cNvPicPr preferRelativeResize="0"/>
          <p:nvPr/>
        </p:nvPicPr>
        <p:blipFill>
          <a:blip r:embed="rId16">
            <a:alphaModFix/>
          </a:blip>
          <a:stretch>
            <a:fillRect/>
          </a:stretch>
        </p:blipFill>
        <p:spPr>
          <a:xfrm>
            <a:off x="3716324" y="1978466"/>
            <a:ext cx="838200" cy="887866"/>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7" name="Shape 787"/>
        <p:cNvGrpSpPr/>
        <p:nvPr/>
      </p:nvGrpSpPr>
      <p:grpSpPr>
        <a:xfrm>
          <a:off x="0" y="0"/>
          <a:ext cx="0" cy="0"/>
          <a:chOff x="0" y="0"/>
          <a:chExt cx="0" cy="0"/>
        </a:xfrm>
      </p:grpSpPr>
      <p:pic>
        <p:nvPicPr>
          <p:cNvPr id="788" name="Shape 788"/>
          <p:cNvPicPr preferRelativeResize="0"/>
          <p:nvPr/>
        </p:nvPicPr>
        <p:blipFill>
          <a:blip r:embed="rId3">
            <a:alphaModFix amt="91000"/>
          </a:blip>
          <a:stretch>
            <a:fillRect/>
          </a:stretch>
        </p:blipFill>
        <p:spPr>
          <a:xfrm>
            <a:off x="6388200" y="3777433"/>
            <a:ext cx="1535100" cy="2028399"/>
          </a:xfrm>
          <a:prstGeom prst="rect">
            <a:avLst/>
          </a:prstGeom>
          <a:noFill/>
          <a:ln>
            <a:noFill/>
          </a:ln>
        </p:spPr>
      </p:pic>
      <p:pic>
        <p:nvPicPr>
          <p:cNvPr id="789" name="Shape 789"/>
          <p:cNvPicPr preferRelativeResize="0"/>
          <p:nvPr/>
        </p:nvPicPr>
        <p:blipFill>
          <a:blip r:embed="rId4">
            <a:alphaModFix amt="84000"/>
          </a:blip>
          <a:stretch>
            <a:fillRect/>
          </a:stretch>
        </p:blipFill>
        <p:spPr>
          <a:xfrm>
            <a:off x="4650875" y="3777433"/>
            <a:ext cx="1535099" cy="1521300"/>
          </a:xfrm>
          <a:prstGeom prst="rect">
            <a:avLst/>
          </a:prstGeom>
          <a:noFill/>
          <a:ln>
            <a:noFill/>
          </a:ln>
        </p:spPr>
      </p:pic>
      <p:pic>
        <p:nvPicPr>
          <p:cNvPr id="790" name="Shape 790"/>
          <p:cNvPicPr preferRelativeResize="0"/>
          <p:nvPr/>
        </p:nvPicPr>
        <p:blipFill>
          <a:blip r:embed="rId5">
            <a:alphaModFix amt="76000"/>
          </a:blip>
          <a:stretch>
            <a:fillRect/>
          </a:stretch>
        </p:blipFill>
        <p:spPr>
          <a:xfrm>
            <a:off x="1176224" y="3777433"/>
            <a:ext cx="1535100" cy="2028399"/>
          </a:xfrm>
          <a:prstGeom prst="rect">
            <a:avLst/>
          </a:prstGeom>
          <a:noFill/>
          <a:ln>
            <a:noFill/>
          </a:ln>
        </p:spPr>
      </p:pic>
      <p:pic>
        <p:nvPicPr>
          <p:cNvPr id="791" name="Shape 791"/>
          <p:cNvPicPr preferRelativeResize="0"/>
          <p:nvPr/>
        </p:nvPicPr>
        <p:blipFill>
          <a:blip r:embed="rId6">
            <a:alphaModFix amt="61000"/>
          </a:blip>
          <a:stretch>
            <a:fillRect/>
          </a:stretch>
        </p:blipFill>
        <p:spPr>
          <a:xfrm>
            <a:off x="2913550" y="3777433"/>
            <a:ext cx="1535099" cy="1521299"/>
          </a:xfrm>
          <a:prstGeom prst="rect">
            <a:avLst/>
          </a:prstGeom>
          <a:noFill/>
          <a:ln>
            <a:noFill/>
          </a:ln>
        </p:spPr>
      </p:pic>
      <p:pic>
        <p:nvPicPr>
          <p:cNvPr id="792" name="Shape 792"/>
          <p:cNvPicPr preferRelativeResize="0"/>
          <p:nvPr/>
        </p:nvPicPr>
        <p:blipFill>
          <a:blip r:embed="rId7">
            <a:alphaModFix amt="79000"/>
          </a:blip>
          <a:stretch>
            <a:fillRect/>
          </a:stretch>
        </p:blipFill>
        <p:spPr>
          <a:xfrm>
            <a:off x="4650875" y="1482366"/>
            <a:ext cx="1535099" cy="1521300"/>
          </a:xfrm>
          <a:prstGeom prst="rect">
            <a:avLst/>
          </a:prstGeom>
          <a:noFill/>
          <a:ln>
            <a:noFill/>
          </a:ln>
        </p:spPr>
      </p:pic>
      <p:pic>
        <p:nvPicPr>
          <p:cNvPr id="793" name="Shape 793"/>
          <p:cNvPicPr preferRelativeResize="0"/>
          <p:nvPr/>
        </p:nvPicPr>
        <p:blipFill>
          <a:blip r:embed="rId8">
            <a:alphaModFix amt="67000"/>
          </a:blip>
          <a:stretch>
            <a:fillRect/>
          </a:stretch>
        </p:blipFill>
        <p:spPr>
          <a:xfrm>
            <a:off x="6388199" y="1487666"/>
            <a:ext cx="1535100" cy="2028399"/>
          </a:xfrm>
          <a:prstGeom prst="rect">
            <a:avLst/>
          </a:prstGeom>
          <a:noFill/>
          <a:ln>
            <a:noFill/>
          </a:ln>
        </p:spPr>
      </p:pic>
      <p:pic>
        <p:nvPicPr>
          <p:cNvPr id="794" name="Shape 794"/>
          <p:cNvPicPr preferRelativeResize="0"/>
          <p:nvPr/>
        </p:nvPicPr>
        <p:blipFill>
          <a:blip r:embed="rId9">
            <a:alphaModFix amt="72000"/>
          </a:blip>
          <a:stretch>
            <a:fillRect/>
          </a:stretch>
        </p:blipFill>
        <p:spPr>
          <a:xfrm>
            <a:off x="2913550" y="1482366"/>
            <a:ext cx="1535100" cy="1521299"/>
          </a:xfrm>
          <a:prstGeom prst="rect">
            <a:avLst/>
          </a:prstGeom>
          <a:noFill/>
          <a:ln>
            <a:noFill/>
          </a:ln>
        </p:spPr>
      </p:pic>
      <p:pic>
        <p:nvPicPr>
          <p:cNvPr id="795" name="Shape 795"/>
          <p:cNvPicPr preferRelativeResize="0"/>
          <p:nvPr/>
        </p:nvPicPr>
        <p:blipFill>
          <a:blip r:embed="rId10">
            <a:alphaModFix amt="77000"/>
          </a:blip>
          <a:stretch>
            <a:fillRect/>
          </a:stretch>
        </p:blipFill>
        <p:spPr>
          <a:xfrm>
            <a:off x="1176225" y="1482366"/>
            <a:ext cx="1535099" cy="2028400"/>
          </a:xfrm>
          <a:prstGeom prst="rect">
            <a:avLst/>
          </a:prstGeom>
          <a:noFill/>
          <a:ln>
            <a:noFill/>
          </a:ln>
        </p:spPr>
      </p:pic>
      <p:sp>
        <p:nvSpPr>
          <p:cNvPr id="796" name="Shape 796"/>
          <p:cNvSpPr txBox="1"/>
          <p:nvPr>
            <p:ph type="title"/>
          </p:nvPr>
        </p:nvSpPr>
        <p:spPr>
          <a:xfrm>
            <a:off x="0" y="88300"/>
            <a:ext cx="9144000" cy="731700"/>
          </a:xfrm>
          <a:prstGeom prst="rect">
            <a:avLst/>
          </a:prstGeom>
        </p:spPr>
        <p:txBody>
          <a:bodyPr anchorCtr="0" anchor="t" bIns="91425" lIns="91425" rIns="91425" tIns="91425">
            <a:noAutofit/>
          </a:bodyPr>
          <a:lstStyle/>
          <a:p>
            <a:pPr lvl="0" rtl="0" algn="ctr">
              <a:spcBef>
                <a:spcPts val="0"/>
              </a:spcBef>
              <a:buNone/>
            </a:pPr>
            <a:r>
              <a:rPr lang="en-US" sz="2400">
                <a:latin typeface="Syncopate"/>
                <a:ea typeface="Syncopate"/>
                <a:cs typeface="Syncopate"/>
                <a:sym typeface="Syncopate"/>
              </a:rPr>
              <a:t>What textures/fabric Details Are You Loving?</a:t>
            </a:r>
          </a:p>
        </p:txBody>
      </p:sp>
      <p:sp>
        <p:nvSpPr>
          <p:cNvPr id="797" name="Shape 797"/>
          <p:cNvSpPr/>
          <p:nvPr/>
        </p:nvSpPr>
        <p:spPr>
          <a:xfrm>
            <a:off x="1176225" y="1487666"/>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900">
                <a:latin typeface="Syncopate"/>
                <a:ea typeface="Syncopate"/>
                <a:cs typeface="Syncopate"/>
                <a:sym typeface="Syncopate"/>
              </a:rPr>
              <a:t>Fringe</a:t>
            </a:r>
          </a:p>
        </p:txBody>
      </p:sp>
      <p:sp>
        <p:nvSpPr>
          <p:cNvPr id="798" name="Shape 798"/>
          <p:cNvSpPr/>
          <p:nvPr/>
        </p:nvSpPr>
        <p:spPr>
          <a:xfrm>
            <a:off x="6388200" y="1487666"/>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800">
                <a:latin typeface="Syncopate"/>
                <a:ea typeface="Syncopate"/>
                <a:cs typeface="Syncopate"/>
                <a:sym typeface="Syncopate"/>
              </a:rPr>
              <a:t>Crochet</a:t>
            </a:r>
          </a:p>
        </p:txBody>
      </p:sp>
      <p:sp>
        <p:nvSpPr>
          <p:cNvPr id="799" name="Shape 799"/>
          <p:cNvSpPr/>
          <p:nvPr/>
        </p:nvSpPr>
        <p:spPr>
          <a:xfrm>
            <a:off x="1176225" y="3777500"/>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900">
                <a:solidFill>
                  <a:schemeClr val="dk1"/>
                </a:solidFill>
                <a:latin typeface="Syncopate"/>
                <a:ea typeface="Syncopate"/>
                <a:cs typeface="Syncopate"/>
                <a:sym typeface="Syncopate"/>
              </a:rPr>
              <a:t>Metal</a:t>
            </a:r>
          </a:p>
        </p:txBody>
      </p:sp>
      <p:sp>
        <p:nvSpPr>
          <p:cNvPr id="800" name="Shape 800"/>
          <p:cNvSpPr/>
          <p:nvPr/>
        </p:nvSpPr>
        <p:spPr>
          <a:xfrm>
            <a:off x="2913550" y="3777500"/>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600">
                <a:solidFill>
                  <a:schemeClr val="dk1"/>
                </a:solidFill>
                <a:latin typeface="Syncopate"/>
                <a:ea typeface="Syncopate"/>
                <a:cs typeface="Syncopate"/>
                <a:sym typeface="Syncopate"/>
              </a:rPr>
              <a:t>Leather/ Pleather</a:t>
            </a:r>
          </a:p>
        </p:txBody>
      </p:sp>
      <p:sp>
        <p:nvSpPr>
          <p:cNvPr id="801" name="Shape 801"/>
          <p:cNvSpPr/>
          <p:nvPr/>
        </p:nvSpPr>
        <p:spPr>
          <a:xfrm>
            <a:off x="4650875" y="3777500"/>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800">
                <a:solidFill>
                  <a:schemeClr val="dk1"/>
                </a:solidFill>
                <a:latin typeface="Syncopate"/>
                <a:ea typeface="Syncopate"/>
                <a:cs typeface="Syncopate"/>
                <a:sym typeface="Syncopate"/>
              </a:rPr>
              <a:t>Sequins</a:t>
            </a:r>
          </a:p>
        </p:txBody>
      </p:sp>
      <p:sp>
        <p:nvSpPr>
          <p:cNvPr id="802" name="Shape 802"/>
          <p:cNvSpPr/>
          <p:nvPr/>
        </p:nvSpPr>
        <p:spPr>
          <a:xfrm>
            <a:off x="2913550" y="1487666"/>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900">
                <a:solidFill>
                  <a:schemeClr val="dk1"/>
                </a:solidFill>
                <a:latin typeface="Syncopate"/>
                <a:ea typeface="Syncopate"/>
                <a:cs typeface="Syncopate"/>
                <a:sym typeface="Syncopate"/>
              </a:rPr>
              <a:t>Lace</a:t>
            </a:r>
          </a:p>
        </p:txBody>
      </p:sp>
      <p:sp>
        <p:nvSpPr>
          <p:cNvPr id="803" name="Shape 803"/>
          <p:cNvSpPr/>
          <p:nvPr/>
        </p:nvSpPr>
        <p:spPr>
          <a:xfrm>
            <a:off x="4650875" y="1487666"/>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600">
                <a:solidFill>
                  <a:schemeClr val="dk1"/>
                </a:solidFill>
                <a:latin typeface="Syncopate"/>
                <a:ea typeface="Syncopate"/>
                <a:cs typeface="Syncopate"/>
                <a:sym typeface="Syncopate"/>
              </a:rPr>
              <a:t>Ruffles</a:t>
            </a:r>
          </a:p>
        </p:txBody>
      </p:sp>
      <p:sp>
        <p:nvSpPr>
          <p:cNvPr id="804" name="Shape 804"/>
          <p:cNvSpPr/>
          <p:nvPr/>
        </p:nvSpPr>
        <p:spPr>
          <a:xfrm>
            <a:off x="6388200" y="3777500"/>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900">
                <a:solidFill>
                  <a:schemeClr val="dk1"/>
                </a:solidFill>
                <a:latin typeface="Syncopate"/>
                <a:ea typeface="Syncopate"/>
                <a:cs typeface="Syncopate"/>
                <a:sym typeface="Syncopate"/>
              </a:rPr>
              <a:t>Elbow </a:t>
            </a:r>
            <a:r>
              <a:rPr lang="en-US" sz="1800">
                <a:solidFill>
                  <a:schemeClr val="dk1"/>
                </a:solidFill>
                <a:latin typeface="Syncopate"/>
                <a:ea typeface="Syncopate"/>
                <a:cs typeface="Syncopate"/>
                <a:sym typeface="Syncopate"/>
              </a:rPr>
              <a:t>Patches</a:t>
            </a:r>
          </a:p>
        </p:txBody>
      </p:sp>
      <p:sp>
        <p:nvSpPr>
          <p:cNvPr id="805" name="Shape 805"/>
          <p:cNvSpPr txBox="1"/>
          <p:nvPr>
            <p:ph type="title"/>
          </p:nvPr>
        </p:nvSpPr>
        <p:spPr>
          <a:xfrm>
            <a:off x="0" y="6128966"/>
            <a:ext cx="9144000" cy="1152900"/>
          </a:xfrm>
          <a:prstGeom prst="rect">
            <a:avLst/>
          </a:prstGeom>
        </p:spPr>
        <p:txBody>
          <a:bodyPr anchorCtr="0" anchor="t" bIns="91425" lIns="91425" rIns="91425" tIns="91425">
            <a:noAutofit/>
          </a:bodyPr>
          <a:lstStyle/>
          <a:p>
            <a:pPr lvl="0" rtl="0" algn="ctr">
              <a:spcBef>
                <a:spcPts val="0"/>
              </a:spcBef>
              <a:buNone/>
            </a:pPr>
            <a:r>
              <a:rPr lang="en-US" sz="2400">
                <a:latin typeface="Syncopate"/>
                <a:ea typeface="Syncopate"/>
                <a:cs typeface="Syncopate"/>
                <a:sym typeface="Syncopate"/>
              </a:rPr>
              <a:t>Is there anything else we should know?</a:t>
            </a:r>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9" name="Shape 809"/>
        <p:cNvGrpSpPr/>
        <p:nvPr/>
      </p:nvGrpSpPr>
      <p:grpSpPr>
        <a:xfrm>
          <a:off x="0" y="0"/>
          <a:ext cx="0" cy="0"/>
          <a:chOff x="0" y="0"/>
          <a:chExt cx="0" cy="0"/>
        </a:xfrm>
      </p:grpSpPr>
      <p:sp>
        <p:nvSpPr>
          <p:cNvPr id="810" name="Shape 810"/>
          <p:cNvSpPr txBox="1"/>
          <p:nvPr>
            <p:ph type="title"/>
          </p:nvPr>
        </p:nvSpPr>
        <p:spPr>
          <a:xfrm>
            <a:off x="0" y="189900"/>
            <a:ext cx="9144000" cy="731700"/>
          </a:xfrm>
          <a:prstGeom prst="rect">
            <a:avLst/>
          </a:prstGeom>
        </p:spPr>
        <p:txBody>
          <a:bodyPr anchorCtr="0" anchor="t" bIns="91425" lIns="91425" rIns="91425" tIns="91425">
            <a:noAutofit/>
          </a:bodyPr>
          <a:lstStyle/>
          <a:p>
            <a:pPr lvl="0" rtl="0" algn="ctr">
              <a:spcBef>
                <a:spcPts val="0"/>
              </a:spcBef>
              <a:buNone/>
            </a:pPr>
            <a:r>
              <a:rPr lang="en-US" sz="2400">
                <a:latin typeface="Syncopate"/>
                <a:ea typeface="Syncopate"/>
                <a:cs typeface="Syncopate"/>
                <a:sym typeface="Syncopate"/>
              </a:rPr>
              <a:t>Example: Sally Sue</a:t>
            </a:r>
          </a:p>
        </p:txBody>
      </p:sp>
      <p:sp>
        <p:nvSpPr>
          <p:cNvPr id="811" name="Shape 811"/>
          <p:cNvSpPr txBox="1"/>
          <p:nvPr/>
        </p:nvSpPr>
        <p:spPr>
          <a:xfrm>
            <a:off x="0" y="565025"/>
            <a:ext cx="9144000" cy="6449100"/>
          </a:xfrm>
          <a:prstGeom prst="rect">
            <a:avLst/>
          </a:prstGeom>
          <a:noFill/>
          <a:ln>
            <a:noFill/>
          </a:ln>
        </p:spPr>
        <p:txBody>
          <a:bodyPr anchorCtr="0" anchor="ctr" bIns="91425" lIns="91425" rIns="91425" tIns="91425">
            <a:noAutofit/>
          </a:bodyPr>
          <a:lstStyle/>
          <a:p>
            <a:pPr lvl="0" rtl="0" algn="ctr">
              <a:lnSpc>
                <a:spcPct val="100000"/>
              </a:lnSpc>
              <a:spcBef>
                <a:spcPts val="0"/>
              </a:spcBef>
              <a:spcAft>
                <a:spcPts val="0"/>
              </a:spcAft>
              <a:buNone/>
            </a:pPr>
            <a:r>
              <a:rPr b="1" lang="en-US" sz="1200">
                <a:solidFill>
                  <a:schemeClr val="dk2"/>
                </a:solidFill>
                <a:latin typeface="Syncopate"/>
                <a:ea typeface="Syncopate"/>
                <a:cs typeface="Syncopate"/>
                <a:sym typeface="Syncopate"/>
              </a:rPr>
              <a:t>Starter Questions</a:t>
            </a:r>
          </a:p>
          <a:p>
            <a:pPr lvl="0" rtl="0" algn="ctr">
              <a:lnSpc>
                <a:spcPct val="100000"/>
              </a:lnSpc>
              <a:spcBef>
                <a:spcPts val="0"/>
              </a:spcBef>
              <a:spcAft>
                <a:spcPts val="0"/>
              </a:spcAft>
              <a:buNone/>
            </a:pPr>
            <a:r>
              <a:t/>
            </a:r>
            <a:endParaRPr b="1" sz="1200">
              <a:solidFill>
                <a:schemeClr val="dk2"/>
              </a:solidFill>
              <a:latin typeface="Syncopate"/>
              <a:ea typeface="Syncopate"/>
              <a:cs typeface="Syncopate"/>
              <a:sym typeface="Syncopate"/>
            </a:endParaRPr>
          </a:p>
          <a:p>
            <a:pPr lvl="0" rtl="0" algn="ctr">
              <a:lnSpc>
                <a:spcPct val="100000"/>
              </a:lnSpc>
              <a:spcBef>
                <a:spcPts val="0"/>
              </a:spcBef>
              <a:spcAft>
                <a:spcPts val="0"/>
              </a:spcAft>
              <a:buNone/>
            </a:pPr>
            <a:r>
              <a:rPr lang="en-US" sz="1200">
                <a:solidFill>
                  <a:schemeClr val="dk2"/>
                </a:solidFill>
                <a:latin typeface="Syncopate"/>
                <a:ea typeface="Syncopate"/>
                <a:cs typeface="Syncopate"/>
                <a:sym typeface="Syncopate"/>
              </a:rPr>
              <a:t>Why did you join?	</a:t>
            </a:r>
            <a:br>
              <a:rPr lang="en-US" sz="1200">
                <a:solidFill>
                  <a:schemeClr val="dk2"/>
                </a:solidFill>
                <a:latin typeface="Syncopate"/>
                <a:ea typeface="Syncopate"/>
                <a:cs typeface="Syncopate"/>
                <a:sym typeface="Syncopate"/>
              </a:rPr>
            </a:br>
            <a:r>
              <a:rPr lang="en-US" sz="1200">
                <a:solidFill>
                  <a:schemeClr val="accent5"/>
                </a:solidFill>
                <a:latin typeface="Syncopate"/>
                <a:ea typeface="Syncopate"/>
                <a:cs typeface="Syncopate"/>
                <a:sym typeface="Syncopate"/>
              </a:rPr>
              <a:t>to find my style</a:t>
            </a:r>
          </a:p>
          <a:p>
            <a:pPr lvl="0" rtl="0" algn="ctr">
              <a:lnSpc>
                <a:spcPct val="100000"/>
              </a:lnSpc>
              <a:spcBef>
                <a:spcPts val="0"/>
              </a:spcBef>
              <a:spcAft>
                <a:spcPts val="0"/>
              </a:spcAft>
              <a:buNone/>
            </a:pPr>
            <a:r>
              <a:t/>
            </a:r>
            <a:endParaRPr sz="1200">
              <a:solidFill>
                <a:schemeClr val="accent5"/>
              </a:solidFill>
              <a:latin typeface="Syncopate"/>
              <a:ea typeface="Syncopate"/>
              <a:cs typeface="Syncopate"/>
              <a:sym typeface="Syncopate"/>
            </a:endParaRPr>
          </a:p>
          <a:p>
            <a:pPr lvl="0" rtl="0" algn="ctr">
              <a:lnSpc>
                <a:spcPct val="100000"/>
              </a:lnSpc>
              <a:spcBef>
                <a:spcPts val="0"/>
              </a:spcBef>
              <a:spcAft>
                <a:spcPts val="0"/>
              </a:spcAft>
              <a:buNone/>
            </a:pPr>
            <a:r>
              <a:rPr lang="en-US" sz="1200">
                <a:solidFill>
                  <a:schemeClr val="dk2"/>
                </a:solidFill>
                <a:latin typeface="Syncopate"/>
                <a:ea typeface="Syncopate"/>
                <a:cs typeface="Syncopate"/>
                <a:sym typeface="Syncopate"/>
              </a:rPr>
              <a:t>What are your Style Goals? </a:t>
            </a:r>
            <a:br>
              <a:rPr lang="en-US" sz="1200">
                <a:solidFill>
                  <a:schemeClr val="dk2"/>
                </a:solidFill>
                <a:latin typeface="Syncopate"/>
                <a:ea typeface="Syncopate"/>
                <a:cs typeface="Syncopate"/>
                <a:sym typeface="Syncopate"/>
              </a:rPr>
            </a:br>
            <a:r>
              <a:rPr lang="en-US" sz="1200">
                <a:solidFill>
                  <a:schemeClr val="accent5"/>
                </a:solidFill>
                <a:latin typeface="Syncopate"/>
                <a:ea typeface="Syncopate"/>
                <a:cs typeface="Syncopate"/>
                <a:sym typeface="Syncopate"/>
              </a:rPr>
              <a:t>enhance my current wardrobe - i want those adventurous pieces!</a:t>
            </a:r>
          </a:p>
          <a:p>
            <a:pPr lvl="0" rtl="0" algn="ctr">
              <a:lnSpc>
                <a:spcPct val="100000"/>
              </a:lnSpc>
              <a:spcBef>
                <a:spcPts val="0"/>
              </a:spcBef>
              <a:spcAft>
                <a:spcPts val="0"/>
              </a:spcAft>
              <a:buNone/>
            </a:pPr>
            <a:r>
              <a:t/>
            </a:r>
            <a:endParaRPr sz="1200">
              <a:solidFill>
                <a:schemeClr val="accent5"/>
              </a:solidFill>
              <a:latin typeface="Syncopate"/>
              <a:ea typeface="Syncopate"/>
              <a:cs typeface="Syncopate"/>
              <a:sym typeface="Syncopate"/>
            </a:endParaRPr>
          </a:p>
          <a:p>
            <a:pPr lvl="0" rtl="0" algn="ctr">
              <a:lnSpc>
                <a:spcPct val="100000"/>
              </a:lnSpc>
              <a:spcBef>
                <a:spcPts val="0"/>
              </a:spcBef>
              <a:spcAft>
                <a:spcPts val="0"/>
              </a:spcAft>
              <a:buNone/>
            </a:pPr>
            <a:r>
              <a:rPr lang="en-US" sz="1200">
                <a:solidFill>
                  <a:schemeClr val="dk2"/>
                </a:solidFill>
                <a:latin typeface="Syncopate"/>
                <a:ea typeface="Syncopate"/>
                <a:cs typeface="Syncopate"/>
                <a:sym typeface="Syncopate"/>
              </a:rPr>
              <a:t>Who’s your Style Crush?</a:t>
            </a:r>
          </a:p>
          <a:p>
            <a:pPr lvl="0" rtl="0" algn="ctr">
              <a:spcBef>
                <a:spcPts val="0"/>
              </a:spcBef>
              <a:buNone/>
            </a:pPr>
            <a:r>
              <a:rPr lang="en-US" sz="1200">
                <a:solidFill>
                  <a:schemeClr val="accent5"/>
                </a:solidFill>
                <a:latin typeface="Syncopate"/>
                <a:ea typeface="Syncopate"/>
                <a:cs typeface="Syncopate"/>
                <a:sym typeface="Syncopate"/>
              </a:rPr>
              <a:t>Gwyneth Paltrow, a working mom but still put together</a:t>
            </a:r>
          </a:p>
          <a:p>
            <a:pPr lvl="0" rtl="0" algn="ctr">
              <a:spcBef>
                <a:spcPts val="0"/>
              </a:spcBef>
              <a:buNone/>
            </a:pPr>
            <a:r>
              <a:t/>
            </a:r>
            <a:endParaRPr sz="1200">
              <a:solidFill>
                <a:schemeClr val="accent5"/>
              </a:solidFill>
              <a:latin typeface="Syncopate"/>
              <a:ea typeface="Syncopate"/>
              <a:cs typeface="Syncopate"/>
              <a:sym typeface="Syncopate"/>
            </a:endParaRPr>
          </a:p>
          <a:p>
            <a:pPr lvl="0" rtl="0" algn="ctr">
              <a:lnSpc>
                <a:spcPct val="100000"/>
              </a:lnSpc>
              <a:spcBef>
                <a:spcPts val="0"/>
              </a:spcBef>
              <a:spcAft>
                <a:spcPts val="0"/>
              </a:spcAft>
              <a:buNone/>
            </a:pPr>
            <a:r>
              <a:rPr lang="en-US" sz="1200">
                <a:solidFill>
                  <a:schemeClr val="dk2"/>
                </a:solidFill>
                <a:latin typeface="Syncopate"/>
                <a:ea typeface="Syncopate"/>
                <a:cs typeface="Syncopate"/>
                <a:sym typeface="Syncopate"/>
              </a:rPr>
              <a:t>Where do you shop?</a:t>
            </a:r>
          </a:p>
          <a:p>
            <a:pPr lvl="0" rtl="0" algn="ctr">
              <a:spcBef>
                <a:spcPts val="0"/>
              </a:spcBef>
              <a:buNone/>
            </a:pPr>
            <a:r>
              <a:rPr lang="en-US" sz="1200">
                <a:solidFill>
                  <a:schemeClr val="accent5"/>
                </a:solidFill>
                <a:latin typeface="Syncopate"/>
                <a:ea typeface="Syncopate"/>
                <a:cs typeface="Syncopate"/>
                <a:sym typeface="Syncopate"/>
              </a:rPr>
              <a:t>Ann Taylor, Express</a:t>
            </a:r>
          </a:p>
          <a:p>
            <a:pPr lvl="0" rtl="0" algn="ctr">
              <a:spcBef>
                <a:spcPts val="0"/>
              </a:spcBef>
              <a:buNone/>
            </a:pPr>
            <a:r>
              <a:t/>
            </a:r>
            <a:endParaRPr sz="1200">
              <a:solidFill>
                <a:schemeClr val="accent5"/>
              </a:solidFill>
              <a:latin typeface="Syncopate"/>
              <a:ea typeface="Syncopate"/>
              <a:cs typeface="Syncopate"/>
              <a:sym typeface="Syncopate"/>
            </a:endParaRPr>
          </a:p>
          <a:p>
            <a:pPr lvl="0" rtl="0" algn="ctr">
              <a:lnSpc>
                <a:spcPct val="100000"/>
              </a:lnSpc>
              <a:spcBef>
                <a:spcPts val="0"/>
              </a:spcBef>
              <a:spcAft>
                <a:spcPts val="0"/>
              </a:spcAft>
              <a:buNone/>
            </a:pPr>
            <a:r>
              <a:rPr lang="en-US" sz="1200">
                <a:solidFill>
                  <a:schemeClr val="dk2"/>
                </a:solidFill>
                <a:latin typeface="Syncopate"/>
                <a:ea typeface="Syncopate"/>
                <a:cs typeface="Syncopate"/>
                <a:sym typeface="Syncopate"/>
              </a:rPr>
              <a:t>What’s the day in the life of you look like?</a:t>
            </a:r>
          </a:p>
          <a:p>
            <a:pPr lvl="0" rtl="0" algn="ctr">
              <a:spcBef>
                <a:spcPts val="0"/>
              </a:spcBef>
              <a:buNone/>
            </a:pPr>
            <a:r>
              <a:rPr lang="en-US" sz="1200">
                <a:solidFill>
                  <a:schemeClr val="accent5"/>
                </a:solidFill>
                <a:latin typeface="Syncopate"/>
                <a:ea typeface="Syncopate"/>
                <a:cs typeface="Syncopate"/>
                <a:sym typeface="Syncopate"/>
              </a:rPr>
              <a:t>Wake up and send the kids off to school, Head to my marketing job in the city, run the kids around to practices all night, and hopefully see my husband before we both pass out.</a:t>
            </a:r>
          </a:p>
          <a:p>
            <a:pPr lvl="0" rtl="0" algn="ctr">
              <a:spcBef>
                <a:spcPts val="0"/>
              </a:spcBef>
              <a:buNone/>
            </a:pPr>
            <a:r>
              <a:t/>
            </a:r>
            <a:endParaRPr sz="1200">
              <a:solidFill>
                <a:schemeClr val="accent5"/>
              </a:solidFill>
              <a:latin typeface="Syncopate"/>
              <a:ea typeface="Syncopate"/>
              <a:cs typeface="Syncopate"/>
              <a:sym typeface="Syncopate"/>
            </a:endParaRPr>
          </a:p>
          <a:p>
            <a:pPr lvl="0" rtl="0" algn="ctr">
              <a:lnSpc>
                <a:spcPct val="100000"/>
              </a:lnSpc>
              <a:spcBef>
                <a:spcPts val="0"/>
              </a:spcBef>
              <a:spcAft>
                <a:spcPts val="0"/>
              </a:spcAft>
              <a:buNone/>
            </a:pPr>
            <a:r>
              <a:rPr lang="en-US" sz="1200">
                <a:solidFill>
                  <a:schemeClr val="dk2"/>
                </a:solidFill>
                <a:latin typeface="Syncopate"/>
                <a:ea typeface="Syncopate"/>
                <a:cs typeface="Syncopate"/>
                <a:sym typeface="Syncopate"/>
              </a:rPr>
              <a:t>What words best describe you?</a:t>
            </a:r>
          </a:p>
          <a:p>
            <a:pPr lvl="0" rtl="0" algn="ctr">
              <a:spcBef>
                <a:spcPts val="0"/>
              </a:spcBef>
              <a:buNone/>
            </a:pPr>
            <a:r>
              <a:rPr lang="en-US" sz="1200">
                <a:solidFill>
                  <a:schemeClr val="accent5"/>
                </a:solidFill>
                <a:latin typeface="Syncopate"/>
                <a:ea typeface="Syncopate"/>
                <a:cs typeface="Syncopate"/>
                <a:sym typeface="Syncopate"/>
              </a:rPr>
              <a:t>Mom, modest, classic</a:t>
            </a:r>
          </a:p>
          <a:p>
            <a:pPr lvl="0" rtl="0" algn="ctr">
              <a:lnSpc>
                <a:spcPct val="100000"/>
              </a:lnSpc>
              <a:spcBef>
                <a:spcPts val="0"/>
              </a:spcBef>
              <a:spcAft>
                <a:spcPts val="0"/>
              </a:spcAft>
              <a:buNone/>
            </a:pPr>
            <a:r>
              <a:t/>
            </a:r>
            <a:endParaRPr sz="1200">
              <a:solidFill>
                <a:schemeClr val="dk2"/>
              </a:solidFill>
              <a:latin typeface="Syncopate"/>
              <a:ea typeface="Syncopate"/>
              <a:cs typeface="Syncopate"/>
              <a:sym typeface="Syncopate"/>
            </a:endParaRPr>
          </a:p>
          <a:p>
            <a:pPr lvl="0" rtl="0" algn="ctr">
              <a:lnSpc>
                <a:spcPct val="100000"/>
              </a:lnSpc>
              <a:spcBef>
                <a:spcPts val="0"/>
              </a:spcBef>
              <a:spcAft>
                <a:spcPts val="0"/>
              </a:spcAft>
              <a:buNone/>
            </a:pPr>
            <a:r>
              <a:rPr lang="en-US" sz="1200">
                <a:solidFill>
                  <a:schemeClr val="dk2"/>
                </a:solidFill>
                <a:latin typeface="Syncopate"/>
                <a:ea typeface="Syncopate"/>
                <a:cs typeface="Syncopate"/>
                <a:sym typeface="Syncopate"/>
              </a:rPr>
              <a:t>What’s your biggest challenge when it comes to GETTING DRESSED?</a:t>
            </a:r>
          </a:p>
          <a:p>
            <a:pPr lvl="0" rtl="0" algn="ctr">
              <a:spcBef>
                <a:spcPts val="0"/>
              </a:spcBef>
              <a:buNone/>
            </a:pPr>
            <a:r>
              <a:rPr lang="en-US" sz="1200">
                <a:solidFill>
                  <a:schemeClr val="accent5"/>
                </a:solidFill>
                <a:latin typeface="Syncopate"/>
                <a:ea typeface="Syncopate"/>
                <a:cs typeface="Syncopate"/>
                <a:sym typeface="Syncopate"/>
              </a:rPr>
              <a:t>Finding pieces to make me feel confident.</a:t>
            </a:r>
          </a:p>
          <a:p>
            <a:pPr lvl="0" rtl="0" algn="ctr">
              <a:lnSpc>
                <a:spcPct val="100000"/>
              </a:lnSpc>
              <a:spcBef>
                <a:spcPts val="0"/>
              </a:spcBef>
              <a:spcAft>
                <a:spcPts val="0"/>
              </a:spcAft>
              <a:buNone/>
            </a:pPr>
            <a:r>
              <a:t/>
            </a:r>
            <a:endParaRPr sz="1200">
              <a:solidFill>
                <a:schemeClr val="dk2"/>
              </a:solidFill>
              <a:latin typeface="Syncopate"/>
              <a:ea typeface="Syncopate"/>
              <a:cs typeface="Syncopate"/>
              <a:sym typeface="Syncopate"/>
            </a:endParaRPr>
          </a:p>
          <a:p>
            <a:pPr lvl="0" rtl="0" algn="ctr">
              <a:lnSpc>
                <a:spcPct val="100000"/>
              </a:lnSpc>
              <a:spcBef>
                <a:spcPts val="0"/>
              </a:spcBef>
              <a:spcAft>
                <a:spcPts val="0"/>
              </a:spcAft>
              <a:buNone/>
            </a:pPr>
            <a:r>
              <a:rPr lang="en-US" sz="1200">
                <a:solidFill>
                  <a:schemeClr val="dk2"/>
                </a:solidFill>
                <a:latin typeface="Syncopate"/>
                <a:ea typeface="Syncopate"/>
                <a:cs typeface="Syncopate"/>
                <a:sym typeface="Syncopate"/>
              </a:rPr>
              <a:t>What’s your go-to piece?</a:t>
            </a:r>
            <a:br>
              <a:rPr lang="en-US" sz="1200">
                <a:solidFill>
                  <a:schemeClr val="dk2"/>
                </a:solidFill>
                <a:latin typeface="Syncopate"/>
                <a:ea typeface="Syncopate"/>
                <a:cs typeface="Syncopate"/>
                <a:sym typeface="Syncopate"/>
              </a:rPr>
            </a:br>
            <a:r>
              <a:rPr lang="en-US" sz="1200">
                <a:solidFill>
                  <a:schemeClr val="accent5"/>
                </a:solidFill>
                <a:latin typeface="Syncopate"/>
                <a:ea typeface="Syncopate"/>
                <a:cs typeface="Syncopate"/>
                <a:sym typeface="Syncopate"/>
              </a:rPr>
              <a:t>A cardigan and striped shirt</a:t>
            </a:r>
          </a:p>
          <a:p>
            <a:pPr lvl="0" rtl="0" algn="ctr">
              <a:lnSpc>
                <a:spcPct val="100000"/>
              </a:lnSpc>
              <a:spcBef>
                <a:spcPts val="0"/>
              </a:spcBef>
              <a:spcAft>
                <a:spcPts val="0"/>
              </a:spcAft>
              <a:buNone/>
            </a:pPr>
            <a:r>
              <a:t/>
            </a:r>
            <a:endParaRPr sz="1200">
              <a:solidFill>
                <a:schemeClr val="dk2"/>
              </a:solidFill>
              <a:latin typeface="Syncopate"/>
              <a:ea typeface="Syncopate"/>
              <a:cs typeface="Syncopate"/>
              <a:sym typeface="Syncopate"/>
            </a:endParaRPr>
          </a:p>
          <a:p>
            <a:pPr lvl="0" rtl="0" algn="ctr">
              <a:lnSpc>
                <a:spcPct val="100000"/>
              </a:lnSpc>
              <a:spcBef>
                <a:spcPts val="0"/>
              </a:spcBef>
              <a:spcAft>
                <a:spcPts val="0"/>
              </a:spcAft>
              <a:buNone/>
            </a:pPr>
            <a:r>
              <a:t/>
            </a:r>
            <a:endParaRPr sz="1200">
              <a:solidFill>
                <a:schemeClr val="dk2"/>
              </a:solidFill>
              <a:latin typeface="Syncopate"/>
              <a:ea typeface="Syncopate"/>
              <a:cs typeface="Syncopate"/>
              <a:sym typeface="Syncopate"/>
            </a:endParaRPr>
          </a:p>
          <a:p>
            <a:pPr lvl="0" rtl="0" algn="ctr">
              <a:lnSpc>
                <a:spcPct val="100000"/>
              </a:lnSpc>
              <a:spcBef>
                <a:spcPts val="0"/>
              </a:spcBef>
              <a:spcAft>
                <a:spcPts val="0"/>
              </a:spcAft>
              <a:buNone/>
            </a:pPr>
            <a:r>
              <a:t/>
            </a:r>
            <a:endParaRPr sz="1200">
              <a:solidFill>
                <a:schemeClr val="dk2"/>
              </a:solidFill>
              <a:latin typeface="Syncopate"/>
              <a:ea typeface="Syncopate"/>
              <a:cs typeface="Syncopate"/>
              <a:sym typeface="Syncopate"/>
            </a:endParaRP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5" name="Shape 815"/>
        <p:cNvGrpSpPr/>
        <p:nvPr/>
      </p:nvGrpSpPr>
      <p:grpSpPr>
        <a:xfrm>
          <a:off x="0" y="0"/>
          <a:ext cx="0" cy="0"/>
          <a:chOff x="0" y="0"/>
          <a:chExt cx="0" cy="0"/>
        </a:xfrm>
      </p:grpSpPr>
      <p:sp>
        <p:nvSpPr>
          <p:cNvPr id="816" name="Shape 816"/>
          <p:cNvSpPr txBox="1"/>
          <p:nvPr/>
        </p:nvSpPr>
        <p:spPr>
          <a:xfrm>
            <a:off x="34312" y="1485666"/>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White</a:t>
            </a:r>
          </a:p>
        </p:txBody>
      </p:sp>
      <p:sp>
        <p:nvSpPr>
          <p:cNvPr id="817" name="Shape 817"/>
          <p:cNvSpPr/>
          <p:nvPr/>
        </p:nvSpPr>
        <p:spPr>
          <a:xfrm>
            <a:off x="5763487" y="221800"/>
            <a:ext cx="1026000" cy="1355700"/>
          </a:xfrm>
          <a:prstGeom prst="rect">
            <a:avLst/>
          </a:prstGeom>
          <a:solidFill>
            <a:srgbClr val="FF0000"/>
          </a:solidFill>
          <a:ln>
            <a:noFill/>
          </a:ln>
        </p:spPr>
        <p:txBody>
          <a:bodyPr anchorCtr="0" anchor="ctr" bIns="91425" lIns="91425" rIns="91425" tIns="91425">
            <a:noAutofit/>
          </a:bodyPr>
          <a:lstStyle/>
          <a:p>
            <a:pPr lvl="0" rtl="0" algn="ctr">
              <a:spcBef>
                <a:spcPts val="0"/>
              </a:spcBef>
              <a:buNone/>
            </a:pPr>
            <a:r>
              <a:t/>
            </a:r>
            <a:endParaRPr sz="900">
              <a:solidFill>
                <a:srgbClr val="FFFFFF"/>
              </a:solidFill>
              <a:latin typeface="Syncopate"/>
              <a:ea typeface="Syncopate"/>
              <a:cs typeface="Syncopate"/>
              <a:sym typeface="Syncopate"/>
            </a:endParaRPr>
          </a:p>
        </p:txBody>
      </p:sp>
      <p:pic>
        <p:nvPicPr>
          <p:cNvPr id="818" name="Shape 818"/>
          <p:cNvPicPr preferRelativeResize="0"/>
          <p:nvPr/>
        </p:nvPicPr>
        <p:blipFill>
          <a:blip r:embed="rId3">
            <a:alphaModFix/>
          </a:blip>
          <a:stretch>
            <a:fillRect/>
          </a:stretch>
        </p:blipFill>
        <p:spPr>
          <a:xfrm>
            <a:off x="4600537" y="206400"/>
            <a:ext cx="1016700" cy="1355600"/>
          </a:xfrm>
          <a:prstGeom prst="rect">
            <a:avLst/>
          </a:prstGeom>
          <a:noFill/>
          <a:ln>
            <a:noFill/>
          </a:ln>
        </p:spPr>
      </p:pic>
      <p:sp>
        <p:nvSpPr>
          <p:cNvPr id="819" name="Shape 819"/>
          <p:cNvSpPr/>
          <p:nvPr/>
        </p:nvSpPr>
        <p:spPr>
          <a:xfrm>
            <a:off x="3464162" y="221800"/>
            <a:ext cx="1016700" cy="1355700"/>
          </a:xfrm>
          <a:prstGeom prst="rect">
            <a:avLst/>
          </a:prstGeom>
          <a:solidFill>
            <a:srgbClr val="999999"/>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20" name="Shape 820"/>
          <p:cNvSpPr/>
          <p:nvPr/>
        </p:nvSpPr>
        <p:spPr>
          <a:xfrm>
            <a:off x="2335962" y="218366"/>
            <a:ext cx="1016700" cy="1355700"/>
          </a:xfrm>
          <a:prstGeom prst="rect">
            <a:avLst/>
          </a:prstGeom>
          <a:solidFill>
            <a:srgbClr val="0000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21" name="Shape 821"/>
          <p:cNvSpPr/>
          <p:nvPr/>
        </p:nvSpPr>
        <p:spPr>
          <a:xfrm>
            <a:off x="1198937" y="205066"/>
            <a:ext cx="1034400" cy="1355700"/>
          </a:xfrm>
          <a:prstGeom prst="rect">
            <a:avLst/>
          </a:prstGeom>
          <a:solidFill>
            <a:srgbClr val="C6AA8A">
              <a:alpha val="85380"/>
            </a:srgbClr>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22" name="Shape 822"/>
          <p:cNvSpPr/>
          <p:nvPr/>
        </p:nvSpPr>
        <p:spPr>
          <a:xfrm>
            <a:off x="70312" y="218366"/>
            <a:ext cx="1026000" cy="13557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solidFill>
                <a:schemeClr val="dk1"/>
              </a:solidFill>
              <a:latin typeface="Syncopate"/>
              <a:ea typeface="Syncopate"/>
              <a:cs typeface="Syncopate"/>
              <a:sym typeface="Syncopate"/>
            </a:endParaRPr>
          </a:p>
        </p:txBody>
      </p:sp>
      <p:sp>
        <p:nvSpPr>
          <p:cNvPr id="823" name="Shape 823"/>
          <p:cNvSpPr/>
          <p:nvPr/>
        </p:nvSpPr>
        <p:spPr>
          <a:xfrm>
            <a:off x="8052662" y="244933"/>
            <a:ext cx="1026000" cy="1355700"/>
          </a:xfrm>
          <a:prstGeom prst="rect">
            <a:avLst/>
          </a:prstGeom>
          <a:solidFill>
            <a:schemeClr val="accent5"/>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24" name="Shape 824"/>
          <p:cNvSpPr/>
          <p:nvPr/>
        </p:nvSpPr>
        <p:spPr>
          <a:xfrm>
            <a:off x="6896387" y="205066"/>
            <a:ext cx="1026000" cy="1386300"/>
          </a:xfrm>
          <a:prstGeom prst="rect">
            <a:avLst/>
          </a:prstGeom>
          <a:solidFill>
            <a:srgbClr val="6AA84F"/>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25" name="Shape 825"/>
          <p:cNvSpPr/>
          <p:nvPr/>
        </p:nvSpPr>
        <p:spPr>
          <a:xfrm>
            <a:off x="4594387" y="205066"/>
            <a:ext cx="1016700" cy="1355700"/>
          </a:xfrm>
          <a:prstGeom prst="foldedCorner">
            <a:avLst>
              <a:gd fmla="val 16667" name="adj"/>
            </a:avLst>
          </a:prstGeom>
          <a:no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26" name="Shape 826"/>
          <p:cNvSpPr txBox="1"/>
          <p:nvPr/>
        </p:nvSpPr>
        <p:spPr>
          <a:xfrm>
            <a:off x="1167137" y="1472366"/>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Beige</a:t>
            </a:r>
          </a:p>
        </p:txBody>
      </p:sp>
      <p:sp>
        <p:nvSpPr>
          <p:cNvPr id="827" name="Shape 827"/>
          <p:cNvSpPr txBox="1"/>
          <p:nvPr/>
        </p:nvSpPr>
        <p:spPr>
          <a:xfrm>
            <a:off x="2335962" y="1472366"/>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Black</a:t>
            </a:r>
          </a:p>
        </p:txBody>
      </p:sp>
      <p:sp>
        <p:nvSpPr>
          <p:cNvPr id="828" name="Shape 828"/>
          <p:cNvSpPr txBox="1"/>
          <p:nvPr/>
        </p:nvSpPr>
        <p:spPr>
          <a:xfrm>
            <a:off x="3428587" y="1475800"/>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Gray</a:t>
            </a:r>
          </a:p>
        </p:txBody>
      </p:sp>
      <p:sp>
        <p:nvSpPr>
          <p:cNvPr id="829" name="Shape 829"/>
          <p:cNvSpPr txBox="1"/>
          <p:nvPr/>
        </p:nvSpPr>
        <p:spPr>
          <a:xfrm>
            <a:off x="4529387" y="1475800"/>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Silver</a:t>
            </a:r>
          </a:p>
        </p:txBody>
      </p:sp>
      <p:sp>
        <p:nvSpPr>
          <p:cNvPr id="830" name="Shape 830"/>
          <p:cNvSpPr txBox="1"/>
          <p:nvPr/>
        </p:nvSpPr>
        <p:spPr>
          <a:xfrm>
            <a:off x="6880312" y="1531733"/>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Green</a:t>
            </a:r>
          </a:p>
        </p:txBody>
      </p:sp>
      <p:sp>
        <p:nvSpPr>
          <p:cNvPr id="831" name="Shape 831"/>
          <p:cNvSpPr txBox="1"/>
          <p:nvPr/>
        </p:nvSpPr>
        <p:spPr>
          <a:xfrm>
            <a:off x="8011687" y="1531733"/>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Teal</a:t>
            </a:r>
          </a:p>
        </p:txBody>
      </p:sp>
      <p:sp>
        <p:nvSpPr>
          <p:cNvPr id="832" name="Shape 832"/>
          <p:cNvSpPr txBox="1"/>
          <p:nvPr/>
        </p:nvSpPr>
        <p:spPr>
          <a:xfrm>
            <a:off x="5713687" y="1454683"/>
            <a:ext cx="1098000" cy="312300"/>
          </a:xfrm>
          <a:prstGeom prst="rect">
            <a:avLst/>
          </a:prstGeom>
          <a:noFill/>
          <a:ln>
            <a:noFill/>
          </a:ln>
        </p:spPr>
        <p:txBody>
          <a:bodyPr anchorCtr="0" anchor="t" bIns="91425" lIns="91425" rIns="91425" tIns="91425">
            <a:noAutofit/>
          </a:bodyPr>
          <a:lstStyle/>
          <a:p>
            <a:pPr lvl="0" rtl="0" algn="ctr">
              <a:spcBef>
                <a:spcPts val="0"/>
              </a:spcBef>
              <a:buNone/>
            </a:pPr>
            <a:r>
              <a:rPr lang="en-US">
                <a:solidFill>
                  <a:schemeClr val="dk1"/>
                </a:solidFill>
                <a:latin typeface="Syncopate"/>
                <a:ea typeface="Syncopate"/>
                <a:cs typeface="Syncopate"/>
                <a:sym typeface="Syncopate"/>
              </a:rPr>
              <a:t>Red</a:t>
            </a:r>
          </a:p>
        </p:txBody>
      </p:sp>
      <p:sp>
        <p:nvSpPr>
          <p:cNvPr id="833" name="Shape 833"/>
          <p:cNvSpPr/>
          <p:nvPr/>
        </p:nvSpPr>
        <p:spPr>
          <a:xfrm>
            <a:off x="5762412" y="221800"/>
            <a:ext cx="1026000" cy="1355700"/>
          </a:xfrm>
          <a:prstGeom prst="rect">
            <a:avLst/>
          </a:prstGeom>
          <a:solidFill>
            <a:srgbClr val="E06666"/>
          </a:solidFill>
          <a:ln>
            <a:noFill/>
          </a:ln>
        </p:spPr>
        <p:txBody>
          <a:bodyPr anchorCtr="0" anchor="ctr" bIns="91425" lIns="91425" rIns="91425" tIns="91425">
            <a:noAutofit/>
          </a:bodyPr>
          <a:lstStyle/>
          <a:p>
            <a:pPr lvl="0" rtl="0" algn="ctr">
              <a:spcBef>
                <a:spcPts val="0"/>
              </a:spcBef>
              <a:buClr>
                <a:schemeClr val="dk1"/>
              </a:buClr>
              <a:buFont typeface="Arial"/>
              <a:buNone/>
            </a:pPr>
            <a:r>
              <a:t/>
            </a:r>
            <a:endParaRPr sz="900">
              <a:solidFill>
                <a:srgbClr val="FFFFFF"/>
              </a:solidFill>
              <a:latin typeface="Syncopate"/>
              <a:ea typeface="Syncopate"/>
              <a:cs typeface="Syncopate"/>
              <a:sym typeface="Syncopate"/>
            </a:endParaRPr>
          </a:p>
        </p:txBody>
      </p:sp>
      <p:sp>
        <p:nvSpPr>
          <p:cNvPr id="834" name="Shape 834"/>
          <p:cNvSpPr/>
          <p:nvPr/>
        </p:nvSpPr>
        <p:spPr>
          <a:xfrm>
            <a:off x="8047175" y="1112300"/>
            <a:ext cx="1016700" cy="458400"/>
          </a:xfrm>
          <a:prstGeom prst="rect">
            <a:avLst/>
          </a:prstGeom>
          <a:solidFill>
            <a:srgbClr val="134F5C"/>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35" name="Shape 835"/>
          <p:cNvSpPr/>
          <p:nvPr/>
        </p:nvSpPr>
        <p:spPr>
          <a:xfrm>
            <a:off x="6905687" y="904333"/>
            <a:ext cx="1016700" cy="700500"/>
          </a:xfrm>
          <a:prstGeom prst="rect">
            <a:avLst/>
          </a:prstGeom>
          <a:solidFill>
            <a:srgbClr val="38761D"/>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36" name="Shape 836"/>
          <p:cNvSpPr/>
          <p:nvPr/>
        </p:nvSpPr>
        <p:spPr>
          <a:xfrm>
            <a:off x="8057312" y="228166"/>
            <a:ext cx="1016700" cy="458400"/>
          </a:xfrm>
          <a:prstGeom prst="rect">
            <a:avLst/>
          </a:prstGeom>
          <a:solidFill>
            <a:srgbClr val="A2C4C9"/>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37" name="Shape 837"/>
          <p:cNvSpPr/>
          <p:nvPr/>
        </p:nvSpPr>
        <p:spPr>
          <a:xfrm>
            <a:off x="3464162" y="206400"/>
            <a:ext cx="1016700" cy="7644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pic>
        <p:nvPicPr>
          <p:cNvPr id="838" name="Shape 838"/>
          <p:cNvPicPr preferRelativeResize="0"/>
          <p:nvPr/>
        </p:nvPicPr>
        <p:blipFill>
          <a:blip r:embed="rId4">
            <a:alphaModFix amt="55000"/>
          </a:blip>
          <a:stretch>
            <a:fillRect/>
          </a:stretch>
        </p:blipFill>
        <p:spPr>
          <a:xfrm>
            <a:off x="5867725" y="2688292"/>
            <a:ext cx="838199" cy="1100381"/>
          </a:xfrm>
          <a:prstGeom prst="rect">
            <a:avLst/>
          </a:prstGeom>
          <a:noFill/>
          <a:ln>
            <a:noFill/>
          </a:ln>
        </p:spPr>
      </p:pic>
      <p:pic>
        <p:nvPicPr>
          <p:cNvPr id="839" name="Shape 839"/>
          <p:cNvPicPr preferRelativeResize="0"/>
          <p:nvPr/>
        </p:nvPicPr>
        <p:blipFill>
          <a:blip r:embed="rId5">
            <a:alphaModFix amt="72000"/>
          </a:blip>
          <a:stretch>
            <a:fillRect/>
          </a:stretch>
        </p:blipFill>
        <p:spPr>
          <a:xfrm>
            <a:off x="4747950" y="2722633"/>
            <a:ext cx="838200" cy="991633"/>
          </a:xfrm>
          <a:prstGeom prst="rect">
            <a:avLst/>
          </a:prstGeom>
          <a:noFill/>
          <a:ln>
            <a:noFill/>
          </a:ln>
        </p:spPr>
      </p:pic>
      <p:pic>
        <p:nvPicPr>
          <p:cNvPr id="840" name="Shape 840"/>
          <p:cNvPicPr preferRelativeResize="0"/>
          <p:nvPr/>
        </p:nvPicPr>
        <p:blipFill>
          <a:blip r:embed="rId6">
            <a:alphaModFix amt="69000"/>
          </a:blip>
          <a:stretch>
            <a:fillRect/>
          </a:stretch>
        </p:blipFill>
        <p:spPr>
          <a:xfrm>
            <a:off x="2646487" y="2742666"/>
            <a:ext cx="750475" cy="991637"/>
          </a:xfrm>
          <a:prstGeom prst="rect">
            <a:avLst/>
          </a:prstGeom>
          <a:noFill/>
          <a:ln>
            <a:noFill/>
          </a:ln>
        </p:spPr>
      </p:pic>
      <p:sp>
        <p:nvSpPr>
          <p:cNvPr id="841" name="Shape 841"/>
          <p:cNvSpPr/>
          <p:nvPr/>
        </p:nvSpPr>
        <p:spPr>
          <a:xfrm>
            <a:off x="3230312" y="2917700"/>
            <a:ext cx="1535100" cy="2028300"/>
          </a:xfrm>
          <a:prstGeom prst="rect">
            <a:avLst/>
          </a:prstGeom>
          <a:noFill/>
          <a:ln>
            <a:noFill/>
          </a:ln>
        </p:spPr>
        <p:txBody>
          <a:bodyPr anchorCtr="0" anchor="ctr" bIns="91425" lIns="91425" rIns="91425" tIns="91425">
            <a:noAutofit/>
          </a:bodyPr>
          <a:lstStyle/>
          <a:p>
            <a:pPr lvl="0" rtl="0" algn="ctr">
              <a:spcBef>
                <a:spcPts val="0"/>
              </a:spcBef>
              <a:buNone/>
            </a:pPr>
            <a:r>
              <a:rPr lang="en-US" sz="1100">
                <a:solidFill>
                  <a:schemeClr val="dk1"/>
                </a:solidFill>
                <a:latin typeface="Syncopate"/>
                <a:ea typeface="Syncopate"/>
                <a:cs typeface="Syncopate"/>
                <a:sym typeface="Syncopate"/>
              </a:rPr>
              <a:t>Polka Dots</a:t>
            </a:r>
          </a:p>
        </p:txBody>
      </p:sp>
      <p:sp>
        <p:nvSpPr>
          <p:cNvPr id="842" name="Shape 842"/>
          <p:cNvSpPr/>
          <p:nvPr/>
        </p:nvSpPr>
        <p:spPr>
          <a:xfrm>
            <a:off x="5443075" y="3386800"/>
            <a:ext cx="1535100" cy="1100400"/>
          </a:xfrm>
          <a:prstGeom prst="rect">
            <a:avLst/>
          </a:prstGeom>
          <a:noFill/>
          <a:ln>
            <a:noFill/>
          </a:ln>
        </p:spPr>
        <p:txBody>
          <a:bodyPr anchorCtr="0" anchor="ctr" bIns="91425" lIns="91425" rIns="91425" tIns="91425">
            <a:noAutofit/>
          </a:bodyPr>
          <a:lstStyle/>
          <a:p>
            <a:pPr lvl="0" rtl="0" algn="ctr">
              <a:spcBef>
                <a:spcPts val="0"/>
              </a:spcBef>
              <a:buNone/>
            </a:pPr>
            <a:r>
              <a:rPr lang="en-US" sz="1100">
                <a:solidFill>
                  <a:schemeClr val="dk1"/>
                </a:solidFill>
                <a:latin typeface="Syncopate"/>
                <a:ea typeface="Syncopate"/>
                <a:cs typeface="Syncopate"/>
                <a:sym typeface="Syncopate"/>
              </a:rPr>
              <a:t>Stripes</a:t>
            </a:r>
          </a:p>
        </p:txBody>
      </p:sp>
      <p:sp>
        <p:nvSpPr>
          <p:cNvPr id="843" name="Shape 843"/>
          <p:cNvSpPr/>
          <p:nvPr/>
        </p:nvSpPr>
        <p:spPr>
          <a:xfrm>
            <a:off x="4438975" y="3327900"/>
            <a:ext cx="1535100" cy="1152900"/>
          </a:xfrm>
          <a:prstGeom prst="rect">
            <a:avLst/>
          </a:prstGeom>
          <a:noFill/>
          <a:ln>
            <a:noFill/>
          </a:ln>
        </p:spPr>
        <p:txBody>
          <a:bodyPr anchorCtr="0" anchor="ctr" bIns="91425" lIns="91425" rIns="91425" tIns="91425">
            <a:noAutofit/>
          </a:bodyPr>
          <a:lstStyle/>
          <a:p>
            <a:pPr lvl="0" rtl="0" algn="ctr">
              <a:spcBef>
                <a:spcPts val="0"/>
              </a:spcBef>
              <a:buNone/>
            </a:pPr>
            <a:r>
              <a:rPr lang="en-US" sz="1100">
                <a:solidFill>
                  <a:schemeClr val="dk1"/>
                </a:solidFill>
                <a:latin typeface="Syncopate"/>
                <a:ea typeface="Syncopate"/>
                <a:cs typeface="Syncopate"/>
                <a:sym typeface="Syncopate"/>
              </a:rPr>
              <a:t>Critter</a:t>
            </a:r>
          </a:p>
        </p:txBody>
      </p:sp>
      <p:sp>
        <p:nvSpPr>
          <p:cNvPr id="844" name="Shape 844"/>
          <p:cNvSpPr/>
          <p:nvPr/>
        </p:nvSpPr>
        <p:spPr>
          <a:xfrm>
            <a:off x="2254187" y="3531090"/>
            <a:ext cx="1535100" cy="801600"/>
          </a:xfrm>
          <a:prstGeom prst="rect">
            <a:avLst/>
          </a:prstGeom>
          <a:noFill/>
          <a:ln>
            <a:noFill/>
          </a:ln>
        </p:spPr>
        <p:txBody>
          <a:bodyPr anchorCtr="0" anchor="ctr" bIns="91425" lIns="91425" rIns="91425" tIns="91425">
            <a:noAutofit/>
          </a:bodyPr>
          <a:lstStyle/>
          <a:p>
            <a:pPr lvl="0" rtl="0" algn="ctr">
              <a:spcBef>
                <a:spcPts val="0"/>
              </a:spcBef>
              <a:buNone/>
            </a:pPr>
            <a:r>
              <a:rPr lang="en-US" sz="1100">
                <a:latin typeface="Syncopate"/>
                <a:ea typeface="Syncopate"/>
                <a:cs typeface="Syncopate"/>
                <a:sym typeface="Syncopate"/>
              </a:rPr>
              <a:t>Animal</a:t>
            </a:r>
          </a:p>
        </p:txBody>
      </p:sp>
      <p:pic>
        <p:nvPicPr>
          <p:cNvPr id="845" name="Shape 845"/>
          <p:cNvPicPr preferRelativeResize="0"/>
          <p:nvPr/>
        </p:nvPicPr>
        <p:blipFill>
          <a:blip r:embed="rId7">
            <a:alphaModFix/>
          </a:blip>
          <a:stretch>
            <a:fillRect/>
          </a:stretch>
        </p:blipFill>
        <p:spPr>
          <a:xfrm>
            <a:off x="3681750" y="2742666"/>
            <a:ext cx="784625" cy="743725"/>
          </a:xfrm>
          <a:prstGeom prst="rect">
            <a:avLst/>
          </a:prstGeom>
          <a:noFill/>
          <a:ln>
            <a:noFill/>
          </a:ln>
        </p:spPr>
      </p:pic>
      <p:pic>
        <p:nvPicPr>
          <p:cNvPr id="846" name="Shape 846"/>
          <p:cNvPicPr preferRelativeResize="0"/>
          <p:nvPr/>
        </p:nvPicPr>
        <p:blipFill>
          <a:blip r:embed="rId8">
            <a:alphaModFix amt="91000"/>
          </a:blip>
          <a:stretch>
            <a:fillRect/>
          </a:stretch>
        </p:blipFill>
        <p:spPr>
          <a:xfrm>
            <a:off x="4016525" y="4769965"/>
            <a:ext cx="1034399" cy="1366801"/>
          </a:xfrm>
          <a:prstGeom prst="rect">
            <a:avLst/>
          </a:prstGeom>
          <a:noFill/>
          <a:ln>
            <a:noFill/>
          </a:ln>
        </p:spPr>
      </p:pic>
      <p:pic>
        <p:nvPicPr>
          <p:cNvPr id="847" name="Shape 847"/>
          <p:cNvPicPr preferRelativeResize="0"/>
          <p:nvPr/>
        </p:nvPicPr>
        <p:blipFill>
          <a:blip r:embed="rId9">
            <a:alphaModFix amt="76000"/>
          </a:blip>
          <a:stretch>
            <a:fillRect/>
          </a:stretch>
        </p:blipFill>
        <p:spPr>
          <a:xfrm>
            <a:off x="5211550" y="4769952"/>
            <a:ext cx="1016700" cy="1343413"/>
          </a:xfrm>
          <a:prstGeom prst="rect">
            <a:avLst/>
          </a:prstGeom>
          <a:noFill/>
          <a:ln>
            <a:noFill/>
          </a:ln>
        </p:spPr>
      </p:pic>
      <p:pic>
        <p:nvPicPr>
          <p:cNvPr id="848" name="Shape 848"/>
          <p:cNvPicPr preferRelativeResize="0"/>
          <p:nvPr/>
        </p:nvPicPr>
        <p:blipFill>
          <a:blip r:embed="rId10">
            <a:alphaModFix amt="61000"/>
          </a:blip>
          <a:stretch>
            <a:fillRect/>
          </a:stretch>
        </p:blipFill>
        <p:spPr>
          <a:xfrm>
            <a:off x="2858750" y="4781786"/>
            <a:ext cx="1016699" cy="1007560"/>
          </a:xfrm>
          <a:prstGeom prst="rect">
            <a:avLst/>
          </a:prstGeom>
          <a:noFill/>
          <a:ln>
            <a:noFill/>
          </a:ln>
        </p:spPr>
      </p:pic>
      <p:sp>
        <p:nvSpPr>
          <p:cNvPr id="849" name="Shape 849"/>
          <p:cNvSpPr/>
          <p:nvPr/>
        </p:nvSpPr>
        <p:spPr>
          <a:xfrm>
            <a:off x="5211550" y="4770019"/>
            <a:ext cx="1016700" cy="1343700"/>
          </a:xfrm>
          <a:prstGeom prst="rect">
            <a:avLst/>
          </a:prstGeom>
          <a:noFill/>
          <a:ln>
            <a:noFill/>
          </a:ln>
        </p:spPr>
        <p:txBody>
          <a:bodyPr anchorCtr="0" anchor="ctr" bIns="91425" lIns="91425" rIns="91425" tIns="91425">
            <a:noAutofit/>
          </a:bodyPr>
          <a:lstStyle/>
          <a:p>
            <a:pPr lvl="0" rtl="0" algn="ctr">
              <a:spcBef>
                <a:spcPts val="0"/>
              </a:spcBef>
              <a:buNone/>
            </a:pPr>
            <a:r>
              <a:rPr lang="en-US" sz="1100">
                <a:solidFill>
                  <a:schemeClr val="dk1"/>
                </a:solidFill>
                <a:latin typeface="Syncopate"/>
                <a:ea typeface="Syncopate"/>
                <a:cs typeface="Syncopate"/>
                <a:sym typeface="Syncopate"/>
              </a:rPr>
              <a:t>Metal</a:t>
            </a:r>
          </a:p>
        </p:txBody>
      </p:sp>
      <p:sp>
        <p:nvSpPr>
          <p:cNvPr id="850" name="Shape 850"/>
          <p:cNvSpPr/>
          <p:nvPr/>
        </p:nvSpPr>
        <p:spPr>
          <a:xfrm>
            <a:off x="2858750" y="4781900"/>
            <a:ext cx="1016700" cy="1343700"/>
          </a:xfrm>
          <a:prstGeom prst="rect">
            <a:avLst/>
          </a:prstGeom>
          <a:noFill/>
          <a:ln>
            <a:noFill/>
          </a:ln>
        </p:spPr>
        <p:txBody>
          <a:bodyPr anchorCtr="0" anchor="ctr" bIns="91425" lIns="91425" rIns="91425" tIns="91425">
            <a:noAutofit/>
          </a:bodyPr>
          <a:lstStyle/>
          <a:p>
            <a:pPr lvl="0" rtl="0" algn="ctr">
              <a:spcBef>
                <a:spcPts val="0"/>
              </a:spcBef>
              <a:buNone/>
            </a:pPr>
            <a:r>
              <a:rPr lang="en-US" sz="1100">
                <a:solidFill>
                  <a:schemeClr val="dk1"/>
                </a:solidFill>
                <a:latin typeface="Syncopate"/>
                <a:ea typeface="Syncopate"/>
                <a:cs typeface="Syncopate"/>
                <a:sym typeface="Syncopate"/>
              </a:rPr>
              <a:t>Leather/ </a:t>
            </a:r>
            <a:r>
              <a:rPr lang="en-US" sz="1000">
                <a:solidFill>
                  <a:schemeClr val="dk1"/>
                </a:solidFill>
                <a:latin typeface="Syncopate"/>
                <a:ea typeface="Syncopate"/>
                <a:cs typeface="Syncopate"/>
                <a:sym typeface="Syncopate"/>
              </a:rPr>
              <a:t>Pleather</a:t>
            </a:r>
          </a:p>
        </p:txBody>
      </p:sp>
      <p:sp>
        <p:nvSpPr>
          <p:cNvPr id="851" name="Shape 851"/>
          <p:cNvSpPr/>
          <p:nvPr/>
        </p:nvSpPr>
        <p:spPr>
          <a:xfrm>
            <a:off x="4034225" y="4793419"/>
            <a:ext cx="1016700" cy="1343700"/>
          </a:xfrm>
          <a:prstGeom prst="rect">
            <a:avLst/>
          </a:prstGeom>
          <a:noFill/>
          <a:ln>
            <a:noFill/>
          </a:ln>
        </p:spPr>
        <p:txBody>
          <a:bodyPr anchorCtr="0" anchor="ctr" bIns="91425" lIns="91425" rIns="91425" tIns="91425">
            <a:noAutofit/>
          </a:bodyPr>
          <a:lstStyle/>
          <a:p>
            <a:pPr lvl="0" rtl="0" algn="ctr">
              <a:spcBef>
                <a:spcPts val="0"/>
              </a:spcBef>
              <a:buNone/>
            </a:pPr>
            <a:r>
              <a:rPr lang="en-US" sz="1100">
                <a:solidFill>
                  <a:schemeClr val="dk1"/>
                </a:solidFill>
                <a:latin typeface="Syncopate"/>
                <a:ea typeface="Syncopate"/>
                <a:cs typeface="Syncopate"/>
                <a:sym typeface="Syncopate"/>
              </a:rPr>
              <a:t>Elbow Patches</a:t>
            </a:r>
          </a:p>
        </p:txBody>
      </p:sp>
      <p:sp>
        <p:nvSpPr>
          <p:cNvPr id="852" name="Shape 852"/>
          <p:cNvSpPr txBox="1"/>
          <p:nvPr/>
        </p:nvSpPr>
        <p:spPr>
          <a:xfrm>
            <a:off x="70325" y="1960500"/>
            <a:ext cx="8993700" cy="458400"/>
          </a:xfrm>
          <a:prstGeom prst="rect">
            <a:avLst/>
          </a:prstGeom>
          <a:noFill/>
          <a:ln>
            <a:noFill/>
          </a:ln>
        </p:spPr>
        <p:txBody>
          <a:bodyPr anchorCtr="0" anchor="t" bIns="91425" lIns="91425" rIns="91425" tIns="91425">
            <a:noAutofit/>
          </a:bodyPr>
          <a:lstStyle/>
          <a:p>
            <a:pPr lvl="0" rtl="0" algn="ctr">
              <a:spcBef>
                <a:spcPts val="0"/>
              </a:spcBef>
              <a:buNone/>
            </a:pPr>
            <a:r>
              <a:rPr b="1" lang="en-US" sz="1200">
                <a:latin typeface="Syncopate"/>
                <a:ea typeface="Syncopate"/>
                <a:cs typeface="Syncopate"/>
                <a:sym typeface="Syncopate"/>
              </a:rPr>
              <a:t>Is there anything else: </a:t>
            </a:r>
            <a:r>
              <a:rPr lang="en-US" sz="1200">
                <a:latin typeface="Syncopate"/>
                <a:ea typeface="Syncopate"/>
                <a:cs typeface="Syncopate"/>
                <a:sym typeface="Syncopate"/>
              </a:rPr>
              <a:t>Love neutrals, look good in salmon not reds, am a redhead so I love green and pops of blue to match my eyes</a:t>
            </a:r>
          </a:p>
        </p:txBody>
      </p:sp>
      <p:sp>
        <p:nvSpPr>
          <p:cNvPr id="853" name="Shape 853"/>
          <p:cNvSpPr txBox="1"/>
          <p:nvPr/>
        </p:nvSpPr>
        <p:spPr>
          <a:xfrm>
            <a:off x="123100" y="4046066"/>
            <a:ext cx="8993700" cy="458400"/>
          </a:xfrm>
          <a:prstGeom prst="rect">
            <a:avLst/>
          </a:prstGeom>
          <a:noFill/>
          <a:ln>
            <a:noFill/>
          </a:ln>
        </p:spPr>
        <p:txBody>
          <a:bodyPr anchorCtr="0" anchor="t" bIns="91425" lIns="91425" rIns="91425" tIns="91425">
            <a:noAutofit/>
          </a:bodyPr>
          <a:lstStyle/>
          <a:p>
            <a:pPr lvl="0" rtl="0" algn="ctr">
              <a:spcBef>
                <a:spcPts val="0"/>
              </a:spcBef>
              <a:buNone/>
            </a:pPr>
            <a:r>
              <a:rPr b="1" lang="en-US" sz="1200">
                <a:latin typeface="Syncopate"/>
                <a:ea typeface="Syncopate"/>
                <a:cs typeface="Syncopate"/>
                <a:sym typeface="Syncopate"/>
              </a:rPr>
              <a:t>Is there anything else: </a:t>
            </a:r>
            <a:r>
              <a:rPr lang="en-US" sz="1200">
                <a:latin typeface="Syncopate"/>
                <a:ea typeface="Syncopate"/>
                <a:cs typeface="Syncopate"/>
                <a:sym typeface="Syncopate"/>
              </a:rPr>
              <a:t>Enjoy some prints but my closet is basically full of stripes. Found the critter look interesting and love a great cheetah print!</a:t>
            </a:r>
          </a:p>
        </p:txBody>
      </p:sp>
      <p:sp>
        <p:nvSpPr>
          <p:cNvPr id="854" name="Shape 854"/>
          <p:cNvSpPr txBox="1"/>
          <p:nvPr/>
        </p:nvSpPr>
        <p:spPr>
          <a:xfrm>
            <a:off x="70325" y="6184800"/>
            <a:ext cx="8993700" cy="458400"/>
          </a:xfrm>
          <a:prstGeom prst="rect">
            <a:avLst/>
          </a:prstGeom>
          <a:noFill/>
          <a:ln>
            <a:noFill/>
          </a:ln>
        </p:spPr>
        <p:txBody>
          <a:bodyPr anchorCtr="0" anchor="t" bIns="91425" lIns="91425" rIns="91425" tIns="91425">
            <a:noAutofit/>
          </a:bodyPr>
          <a:lstStyle/>
          <a:p>
            <a:pPr lvl="0" rtl="0" algn="ctr">
              <a:spcBef>
                <a:spcPts val="0"/>
              </a:spcBef>
              <a:buNone/>
            </a:pPr>
            <a:r>
              <a:rPr b="1" lang="en-US" sz="1200">
                <a:latin typeface="Syncopate"/>
                <a:ea typeface="Syncopate"/>
                <a:cs typeface="Syncopate"/>
                <a:sym typeface="Syncopate"/>
              </a:rPr>
              <a:t>Is there anything else: </a:t>
            </a:r>
            <a:r>
              <a:rPr lang="en-US" sz="1200">
                <a:latin typeface="Syncopate"/>
                <a:ea typeface="Syncopate"/>
                <a:cs typeface="Syncopate"/>
                <a:sym typeface="Syncopate"/>
              </a:rPr>
              <a:t>Enjoy genuine leather not pleather, elbow patches are a fun accent and so is studs/shiny metals! Love a little bling!</a:t>
            </a:r>
          </a:p>
        </p:txBody>
      </p: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8" name="Shape 858"/>
        <p:cNvGrpSpPr/>
        <p:nvPr/>
      </p:nvGrpSpPr>
      <p:grpSpPr>
        <a:xfrm>
          <a:off x="0" y="0"/>
          <a:ext cx="0" cy="0"/>
          <a:chOff x="0" y="0"/>
          <a:chExt cx="0" cy="0"/>
        </a:xfrm>
      </p:grpSpPr>
      <p:pic>
        <p:nvPicPr>
          <p:cNvPr id="859" name="Shape 859"/>
          <p:cNvPicPr preferRelativeResize="0"/>
          <p:nvPr/>
        </p:nvPicPr>
        <p:blipFill>
          <a:blip r:embed="rId3">
            <a:alphaModFix/>
          </a:blip>
          <a:stretch>
            <a:fillRect/>
          </a:stretch>
        </p:blipFill>
        <p:spPr>
          <a:xfrm>
            <a:off x="3824966" y="1828800"/>
            <a:ext cx="772726" cy="3302847"/>
          </a:xfrm>
          <a:prstGeom prst="rect">
            <a:avLst/>
          </a:prstGeom>
          <a:noFill/>
          <a:ln>
            <a:noFill/>
          </a:ln>
        </p:spPr>
      </p:pic>
      <p:sp>
        <p:nvSpPr>
          <p:cNvPr id="860" name="Shape 860"/>
          <p:cNvSpPr/>
          <p:nvPr/>
        </p:nvSpPr>
        <p:spPr>
          <a:xfrm>
            <a:off x="3065445" y="1828800"/>
            <a:ext cx="773100" cy="3302700"/>
          </a:xfrm>
          <a:prstGeom prst="rect">
            <a:avLst/>
          </a:prstGeom>
          <a:solidFill>
            <a:srgbClr val="999999"/>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61" name="Shape 861"/>
          <p:cNvSpPr/>
          <p:nvPr/>
        </p:nvSpPr>
        <p:spPr>
          <a:xfrm>
            <a:off x="1526091" y="1828800"/>
            <a:ext cx="773099" cy="3302700"/>
          </a:xfrm>
          <a:prstGeom prst="rect">
            <a:avLst/>
          </a:prstGeom>
          <a:solidFill>
            <a:srgbClr val="000000"/>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62" name="Shape 862"/>
          <p:cNvSpPr/>
          <p:nvPr/>
        </p:nvSpPr>
        <p:spPr>
          <a:xfrm>
            <a:off x="779794" y="1828800"/>
            <a:ext cx="786300" cy="3302700"/>
          </a:xfrm>
          <a:prstGeom prst="rect">
            <a:avLst/>
          </a:prstGeom>
          <a:solidFill>
            <a:srgbClr val="C6AA8A">
              <a:alpha val="85380"/>
            </a:srgbClr>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63" name="Shape 863"/>
          <p:cNvSpPr/>
          <p:nvPr/>
        </p:nvSpPr>
        <p:spPr>
          <a:xfrm>
            <a:off x="0" y="1828800"/>
            <a:ext cx="780000" cy="33027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t/>
            </a:r>
            <a:endParaRPr>
              <a:solidFill>
                <a:schemeClr val="dk1"/>
              </a:solidFill>
              <a:latin typeface="Syncopate"/>
              <a:ea typeface="Syncopate"/>
              <a:cs typeface="Syncopate"/>
              <a:sym typeface="Syncopate"/>
            </a:endParaRPr>
          </a:p>
        </p:txBody>
      </p:sp>
      <p:sp>
        <p:nvSpPr>
          <p:cNvPr id="864" name="Shape 864"/>
          <p:cNvSpPr/>
          <p:nvPr/>
        </p:nvSpPr>
        <p:spPr>
          <a:xfrm>
            <a:off x="8424175" y="1828800"/>
            <a:ext cx="719700" cy="3302700"/>
          </a:xfrm>
          <a:prstGeom prst="rect">
            <a:avLst/>
          </a:prstGeom>
          <a:solidFill>
            <a:schemeClr val="accent5"/>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65" name="Shape 865"/>
          <p:cNvSpPr/>
          <p:nvPr/>
        </p:nvSpPr>
        <p:spPr>
          <a:xfrm>
            <a:off x="5351115" y="1828800"/>
            <a:ext cx="780000" cy="3302700"/>
          </a:xfrm>
          <a:prstGeom prst="rect">
            <a:avLst/>
          </a:prstGeom>
          <a:solidFill>
            <a:srgbClr val="6AA84F"/>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66" name="Shape 866"/>
          <p:cNvSpPr/>
          <p:nvPr/>
        </p:nvSpPr>
        <p:spPr>
          <a:xfrm>
            <a:off x="4587242" y="1828800"/>
            <a:ext cx="780000" cy="3302700"/>
          </a:xfrm>
          <a:prstGeom prst="rect">
            <a:avLst/>
          </a:prstGeom>
          <a:solidFill>
            <a:srgbClr val="E06666"/>
          </a:solidFill>
          <a:ln>
            <a:noFill/>
          </a:ln>
        </p:spPr>
        <p:txBody>
          <a:bodyPr anchorCtr="0" anchor="ctr" bIns="91425" lIns="91425" rIns="91425" tIns="91425">
            <a:noAutofit/>
          </a:bodyPr>
          <a:lstStyle/>
          <a:p>
            <a:pPr lvl="0" rtl="0" algn="ctr">
              <a:spcBef>
                <a:spcPts val="0"/>
              </a:spcBef>
              <a:buClr>
                <a:schemeClr val="dk1"/>
              </a:buClr>
              <a:buFont typeface="Arial"/>
              <a:buNone/>
            </a:pPr>
            <a:r>
              <a:t/>
            </a:r>
            <a:endParaRPr sz="900">
              <a:solidFill>
                <a:srgbClr val="FFFFFF"/>
              </a:solidFill>
              <a:latin typeface="Syncopate"/>
              <a:ea typeface="Syncopate"/>
              <a:cs typeface="Syncopate"/>
              <a:sym typeface="Syncopate"/>
            </a:endParaRPr>
          </a:p>
        </p:txBody>
      </p:sp>
      <p:sp>
        <p:nvSpPr>
          <p:cNvPr id="867" name="Shape 867"/>
          <p:cNvSpPr/>
          <p:nvPr/>
        </p:nvSpPr>
        <p:spPr>
          <a:xfrm>
            <a:off x="7637833" y="1828800"/>
            <a:ext cx="786300" cy="3302700"/>
          </a:xfrm>
          <a:prstGeom prst="rect">
            <a:avLst/>
          </a:prstGeom>
          <a:solidFill>
            <a:srgbClr val="134F5C"/>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68" name="Shape 868"/>
          <p:cNvSpPr/>
          <p:nvPr/>
        </p:nvSpPr>
        <p:spPr>
          <a:xfrm>
            <a:off x="6116108" y="1828800"/>
            <a:ext cx="773099" cy="3302700"/>
          </a:xfrm>
          <a:prstGeom prst="rect">
            <a:avLst/>
          </a:prstGeom>
          <a:solidFill>
            <a:srgbClr val="38761D"/>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69" name="Shape 869"/>
          <p:cNvSpPr/>
          <p:nvPr/>
        </p:nvSpPr>
        <p:spPr>
          <a:xfrm>
            <a:off x="6884503" y="1828800"/>
            <a:ext cx="786300" cy="3302700"/>
          </a:xfrm>
          <a:prstGeom prst="rect">
            <a:avLst/>
          </a:prstGeom>
          <a:solidFill>
            <a:srgbClr val="A2C4C9"/>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sp>
        <p:nvSpPr>
          <p:cNvPr id="870" name="Shape 870"/>
          <p:cNvSpPr/>
          <p:nvPr/>
        </p:nvSpPr>
        <p:spPr>
          <a:xfrm>
            <a:off x="2298818" y="1828800"/>
            <a:ext cx="773100" cy="3302700"/>
          </a:xfrm>
          <a:prstGeom prst="rect">
            <a:avLst/>
          </a:prstGeom>
          <a:solidFill>
            <a:srgbClr val="D9D9D9"/>
          </a:solidFill>
          <a:ln>
            <a:noFill/>
          </a:ln>
        </p:spPr>
        <p:txBody>
          <a:bodyPr anchorCtr="0" anchor="ctr" bIns="91425" lIns="91425" rIns="91425" tIns="91425">
            <a:noAutofit/>
          </a:bodyPr>
          <a:lstStyle/>
          <a:p>
            <a:pPr lvl="0" rtl="0" algn="ctr">
              <a:spcBef>
                <a:spcPts val="0"/>
              </a:spcBef>
              <a:buNone/>
            </a:pPr>
            <a:r>
              <a:t/>
            </a:r>
            <a:endParaRPr>
              <a:solidFill>
                <a:srgbClr val="FFFFFF"/>
              </a:solidFill>
              <a:latin typeface="Syncopate"/>
              <a:ea typeface="Syncopate"/>
              <a:cs typeface="Syncopate"/>
              <a:sym typeface="Syncopate"/>
            </a:endParaRPr>
          </a:p>
        </p:txBody>
      </p:sp>
      <p:pic>
        <p:nvPicPr>
          <p:cNvPr id="871" name="Shape 871"/>
          <p:cNvPicPr preferRelativeResize="0"/>
          <p:nvPr/>
        </p:nvPicPr>
        <p:blipFill>
          <a:blip r:embed="rId4">
            <a:alphaModFix amt="83000"/>
          </a:blip>
          <a:stretch>
            <a:fillRect/>
          </a:stretch>
        </p:blipFill>
        <p:spPr>
          <a:xfrm>
            <a:off x="7365022" y="4189897"/>
            <a:ext cx="1447452" cy="1848941"/>
          </a:xfrm>
          <a:prstGeom prst="rect">
            <a:avLst/>
          </a:prstGeom>
          <a:noFill/>
          <a:ln>
            <a:noFill/>
          </a:ln>
        </p:spPr>
      </p:pic>
      <p:pic>
        <p:nvPicPr>
          <p:cNvPr id="872" name="Shape 872"/>
          <p:cNvPicPr preferRelativeResize="0"/>
          <p:nvPr/>
        </p:nvPicPr>
        <p:blipFill>
          <a:blip r:embed="rId5">
            <a:alphaModFix/>
          </a:blip>
          <a:stretch>
            <a:fillRect/>
          </a:stretch>
        </p:blipFill>
        <p:spPr>
          <a:xfrm>
            <a:off x="5013994" y="4183598"/>
            <a:ext cx="1447451" cy="1848940"/>
          </a:xfrm>
          <a:prstGeom prst="rect">
            <a:avLst/>
          </a:prstGeom>
          <a:noFill/>
          <a:ln>
            <a:noFill/>
          </a:ln>
        </p:spPr>
      </p:pic>
      <p:pic>
        <p:nvPicPr>
          <p:cNvPr id="873" name="Shape 873"/>
          <p:cNvPicPr preferRelativeResize="0"/>
          <p:nvPr/>
        </p:nvPicPr>
        <p:blipFill>
          <a:blip r:embed="rId6">
            <a:alphaModFix amt="69000"/>
          </a:blip>
          <a:stretch>
            <a:fillRect/>
          </a:stretch>
        </p:blipFill>
        <p:spPr>
          <a:xfrm>
            <a:off x="432100" y="4183598"/>
            <a:ext cx="1447451" cy="1933099"/>
          </a:xfrm>
          <a:prstGeom prst="rect">
            <a:avLst/>
          </a:prstGeom>
          <a:noFill/>
          <a:ln>
            <a:noFill/>
          </a:ln>
        </p:spPr>
      </p:pic>
      <p:pic>
        <p:nvPicPr>
          <p:cNvPr id="874" name="Shape 874"/>
          <p:cNvPicPr preferRelativeResize="0"/>
          <p:nvPr/>
        </p:nvPicPr>
        <p:blipFill>
          <a:blip r:embed="rId7">
            <a:alphaModFix/>
          </a:blip>
          <a:stretch>
            <a:fillRect/>
          </a:stretch>
        </p:blipFill>
        <p:spPr>
          <a:xfrm>
            <a:off x="2669766" y="4183598"/>
            <a:ext cx="1447452" cy="1386704"/>
          </a:xfrm>
          <a:prstGeom prst="rect">
            <a:avLst/>
          </a:prstGeom>
          <a:noFill/>
          <a:ln>
            <a:noFill/>
          </a:ln>
        </p:spPr>
      </p:pic>
      <p:sp>
        <p:nvSpPr>
          <p:cNvPr id="875" name="Shape 875"/>
          <p:cNvSpPr txBox="1"/>
          <p:nvPr/>
        </p:nvSpPr>
        <p:spPr>
          <a:xfrm>
            <a:off x="2949462" y="648666"/>
            <a:ext cx="3765300" cy="1551300"/>
          </a:xfrm>
          <a:prstGeom prst="rect">
            <a:avLst/>
          </a:prstGeom>
          <a:noFill/>
          <a:ln>
            <a:noFill/>
          </a:ln>
        </p:spPr>
        <p:txBody>
          <a:bodyPr anchorCtr="0" anchor="t" bIns="91425" lIns="91425" rIns="91425" tIns="91425">
            <a:noAutofit/>
          </a:bodyPr>
          <a:lstStyle/>
          <a:p>
            <a:pPr lvl="0" rtl="0">
              <a:spcBef>
                <a:spcPts val="0"/>
              </a:spcBef>
              <a:buNone/>
            </a:pPr>
            <a:r>
              <a:rPr lang="en-US" sz="6000">
                <a:latin typeface="Syncopate"/>
                <a:ea typeface="Syncopate"/>
                <a:cs typeface="Syncopate"/>
                <a:sym typeface="Syncopate"/>
              </a:rPr>
              <a:t>Sally</a:t>
            </a:r>
          </a:p>
        </p:txBody>
      </p:sp>
      <p:sp>
        <p:nvSpPr>
          <p:cNvPr id="876" name="Shape 876"/>
          <p:cNvSpPr txBox="1"/>
          <p:nvPr/>
        </p:nvSpPr>
        <p:spPr>
          <a:xfrm>
            <a:off x="474400" y="235400"/>
            <a:ext cx="2999400" cy="578100"/>
          </a:xfrm>
          <a:prstGeom prst="rect">
            <a:avLst/>
          </a:prstGeom>
          <a:noFill/>
          <a:ln>
            <a:noFill/>
          </a:ln>
        </p:spPr>
        <p:txBody>
          <a:bodyPr anchorCtr="0" anchor="t" bIns="91425" lIns="91425" rIns="91425" tIns="91425">
            <a:noAutofit/>
          </a:bodyPr>
          <a:lstStyle/>
          <a:p>
            <a:pPr lvl="0" rtl="0" algn="ctr">
              <a:spcBef>
                <a:spcPts val="0"/>
              </a:spcBef>
              <a:buNone/>
            </a:pPr>
            <a:r>
              <a:rPr lang="en-US" sz="1800">
                <a:latin typeface="Syncopate"/>
                <a:ea typeface="Syncopate"/>
                <a:cs typeface="Syncopate"/>
                <a:sym typeface="Syncopate"/>
              </a:rPr>
              <a:t>adventurous</a:t>
            </a:r>
          </a:p>
        </p:txBody>
      </p:sp>
      <p:sp>
        <p:nvSpPr>
          <p:cNvPr id="877" name="Shape 877"/>
          <p:cNvSpPr txBox="1"/>
          <p:nvPr/>
        </p:nvSpPr>
        <p:spPr>
          <a:xfrm>
            <a:off x="-375275" y="6252066"/>
            <a:ext cx="2999400" cy="578100"/>
          </a:xfrm>
          <a:prstGeom prst="rect">
            <a:avLst/>
          </a:prstGeom>
          <a:noFill/>
          <a:ln>
            <a:noFill/>
          </a:ln>
        </p:spPr>
        <p:txBody>
          <a:bodyPr anchorCtr="0" anchor="t" bIns="91425" lIns="91425" rIns="91425" tIns="91425">
            <a:noAutofit/>
          </a:bodyPr>
          <a:lstStyle/>
          <a:p>
            <a:pPr lvl="0" rtl="0" algn="ctr">
              <a:spcBef>
                <a:spcPts val="0"/>
              </a:spcBef>
              <a:buNone/>
            </a:pPr>
            <a:r>
              <a:rPr lang="en-US" sz="1800">
                <a:latin typeface="Syncopate"/>
                <a:ea typeface="Syncopate"/>
                <a:cs typeface="Syncopate"/>
                <a:sym typeface="Syncopate"/>
              </a:rPr>
              <a:t>ann taylor</a:t>
            </a:r>
          </a:p>
        </p:txBody>
      </p:sp>
      <p:sp>
        <p:nvSpPr>
          <p:cNvPr id="878" name="Shape 878"/>
          <p:cNvSpPr txBox="1"/>
          <p:nvPr/>
        </p:nvSpPr>
        <p:spPr>
          <a:xfrm>
            <a:off x="-402950" y="1075016"/>
            <a:ext cx="2999400" cy="578100"/>
          </a:xfrm>
          <a:prstGeom prst="rect">
            <a:avLst/>
          </a:prstGeom>
          <a:noFill/>
          <a:ln>
            <a:noFill/>
          </a:ln>
        </p:spPr>
        <p:txBody>
          <a:bodyPr anchorCtr="0" anchor="t" bIns="91425" lIns="91425" rIns="91425" tIns="91425">
            <a:noAutofit/>
          </a:bodyPr>
          <a:lstStyle/>
          <a:p>
            <a:pPr lvl="0" rtl="0" algn="ctr">
              <a:spcBef>
                <a:spcPts val="0"/>
              </a:spcBef>
              <a:buNone/>
            </a:pPr>
            <a:r>
              <a:rPr lang="en-US" sz="1800">
                <a:latin typeface="Syncopate"/>
                <a:ea typeface="Syncopate"/>
                <a:cs typeface="Syncopate"/>
                <a:sym typeface="Syncopate"/>
              </a:rPr>
              <a:t>marketing</a:t>
            </a:r>
          </a:p>
        </p:txBody>
      </p:sp>
      <p:sp>
        <p:nvSpPr>
          <p:cNvPr id="879" name="Shape 879"/>
          <p:cNvSpPr txBox="1"/>
          <p:nvPr/>
        </p:nvSpPr>
        <p:spPr>
          <a:xfrm>
            <a:off x="2864037" y="5959600"/>
            <a:ext cx="2999400" cy="578100"/>
          </a:xfrm>
          <a:prstGeom prst="rect">
            <a:avLst/>
          </a:prstGeom>
          <a:noFill/>
          <a:ln>
            <a:noFill/>
          </a:ln>
        </p:spPr>
        <p:txBody>
          <a:bodyPr anchorCtr="0" anchor="t" bIns="91425" lIns="91425" rIns="91425" tIns="91425">
            <a:noAutofit/>
          </a:bodyPr>
          <a:lstStyle/>
          <a:p>
            <a:pPr lvl="0" rtl="0" algn="ctr">
              <a:spcBef>
                <a:spcPts val="0"/>
              </a:spcBef>
              <a:buNone/>
            </a:pPr>
            <a:r>
              <a:rPr lang="en-US" sz="1800">
                <a:latin typeface="Syncopate"/>
                <a:ea typeface="Syncopate"/>
                <a:cs typeface="Syncopate"/>
                <a:sym typeface="Syncopate"/>
              </a:rPr>
              <a:t>express</a:t>
            </a:r>
          </a:p>
        </p:txBody>
      </p:sp>
      <p:sp>
        <p:nvSpPr>
          <p:cNvPr id="880" name="Shape 880"/>
          <p:cNvSpPr txBox="1"/>
          <p:nvPr/>
        </p:nvSpPr>
        <p:spPr>
          <a:xfrm>
            <a:off x="5722375" y="6353666"/>
            <a:ext cx="3421500" cy="578100"/>
          </a:xfrm>
          <a:prstGeom prst="rect">
            <a:avLst/>
          </a:prstGeom>
          <a:noFill/>
          <a:ln>
            <a:noFill/>
          </a:ln>
        </p:spPr>
        <p:txBody>
          <a:bodyPr anchorCtr="0" anchor="t" bIns="91425" lIns="91425" rIns="91425" tIns="91425">
            <a:noAutofit/>
          </a:bodyPr>
          <a:lstStyle/>
          <a:p>
            <a:pPr lvl="0" rtl="0" algn="ctr">
              <a:spcBef>
                <a:spcPts val="0"/>
              </a:spcBef>
              <a:buNone/>
            </a:pPr>
            <a:r>
              <a:rPr lang="en-US" sz="1800">
                <a:latin typeface="Syncopate"/>
                <a:ea typeface="Syncopate"/>
                <a:cs typeface="Syncopate"/>
                <a:sym typeface="Syncopate"/>
              </a:rPr>
              <a:t>Gwyneth Paltrow</a:t>
            </a:r>
          </a:p>
        </p:txBody>
      </p:sp>
      <p:sp>
        <p:nvSpPr>
          <p:cNvPr id="881" name="Shape 881"/>
          <p:cNvSpPr txBox="1"/>
          <p:nvPr/>
        </p:nvSpPr>
        <p:spPr>
          <a:xfrm>
            <a:off x="5596825" y="62766"/>
            <a:ext cx="3421500" cy="578100"/>
          </a:xfrm>
          <a:prstGeom prst="rect">
            <a:avLst/>
          </a:prstGeom>
          <a:noFill/>
          <a:ln>
            <a:noFill/>
          </a:ln>
        </p:spPr>
        <p:txBody>
          <a:bodyPr anchorCtr="0" anchor="t" bIns="91425" lIns="91425" rIns="91425" tIns="91425">
            <a:noAutofit/>
          </a:bodyPr>
          <a:lstStyle/>
          <a:p>
            <a:pPr lvl="0" rtl="0" algn="ctr">
              <a:spcBef>
                <a:spcPts val="0"/>
              </a:spcBef>
              <a:buNone/>
            </a:pPr>
            <a:r>
              <a:rPr lang="en-US" sz="1800">
                <a:latin typeface="Syncopate"/>
                <a:ea typeface="Syncopate"/>
                <a:cs typeface="Syncopate"/>
                <a:sym typeface="Syncopate"/>
              </a:rPr>
              <a:t>mom</a:t>
            </a:r>
          </a:p>
        </p:txBody>
      </p:sp>
      <p:sp>
        <p:nvSpPr>
          <p:cNvPr id="882" name="Shape 882"/>
          <p:cNvSpPr txBox="1"/>
          <p:nvPr/>
        </p:nvSpPr>
        <p:spPr>
          <a:xfrm>
            <a:off x="3652300" y="321233"/>
            <a:ext cx="3421500" cy="578100"/>
          </a:xfrm>
          <a:prstGeom prst="rect">
            <a:avLst/>
          </a:prstGeom>
          <a:noFill/>
          <a:ln>
            <a:noFill/>
          </a:ln>
        </p:spPr>
        <p:txBody>
          <a:bodyPr anchorCtr="0" anchor="t" bIns="91425" lIns="91425" rIns="91425" tIns="91425">
            <a:noAutofit/>
          </a:bodyPr>
          <a:lstStyle/>
          <a:p>
            <a:pPr lvl="0" rtl="0" algn="ctr">
              <a:spcBef>
                <a:spcPts val="0"/>
              </a:spcBef>
              <a:buNone/>
            </a:pPr>
            <a:r>
              <a:rPr lang="en-US" sz="1800">
                <a:latin typeface="Syncopate"/>
                <a:ea typeface="Syncopate"/>
                <a:cs typeface="Syncopate"/>
                <a:sym typeface="Syncopate"/>
              </a:rPr>
              <a:t>classic</a:t>
            </a:r>
          </a:p>
        </p:txBody>
      </p:sp>
      <p:sp>
        <p:nvSpPr>
          <p:cNvPr id="883" name="Shape 883"/>
          <p:cNvSpPr txBox="1"/>
          <p:nvPr/>
        </p:nvSpPr>
        <p:spPr>
          <a:xfrm>
            <a:off x="6530400" y="932066"/>
            <a:ext cx="3421500" cy="578100"/>
          </a:xfrm>
          <a:prstGeom prst="rect">
            <a:avLst/>
          </a:prstGeom>
          <a:noFill/>
          <a:ln>
            <a:noFill/>
          </a:ln>
        </p:spPr>
        <p:txBody>
          <a:bodyPr anchorCtr="0" anchor="t" bIns="91425" lIns="91425" rIns="91425" tIns="91425">
            <a:noAutofit/>
          </a:bodyPr>
          <a:lstStyle/>
          <a:p>
            <a:pPr lvl="0" rtl="0" algn="ctr">
              <a:spcBef>
                <a:spcPts val="0"/>
              </a:spcBef>
              <a:buNone/>
            </a:pPr>
            <a:r>
              <a:rPr lang="en-US" sz="1800">
                <a:latin typeface="Syncopate"/>
                <a:ea typeface="Syncopate"/>
                <a:cs typeface="Syncopate"/>
                <a:sym typeface="Syncopate"/>
              </a:rPr>
              <a:t>modest</a:t>
            </a:r>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7" name="Shape 887"/>
        <p:cNvGrpSpPr/>
        <p:nvPr/>
      </p:nvGrpSpPr>
      <p:grpSpPr>
        <a:xfrm>
          <a:off x="0" y="0"/>
          <a:ext cx="0" cy="0"/>
          <a:chOff x="0" y="0"/>
          <a:chExt cx="0" cy="0"/>
        </a:xfrm>
      </p:grpSpPr>
      <p:sp>
        <p:nvSpPr>
          <p:cNvPr id="888" name="Shape 888"/>
          <p:cNvSpPr txBox="1"/>
          <p:nvPr>
            <p:ph idx="1" type="body"/>
          </p:nvPr>
        </p:nvSpPr>
        <p:spPr>
          <a:xfrm>
            <a:off x="271825" y="2710200"/>
            <a:ext cx="8759100" cy="1640700"/>
          </a:xfrm>
          <a:prstGeom prst="rect">
            <a:avLst/>
          </a:prstGeom>
        </p:spPr>
        <p:txBody>
          <a:bodyPr anchorCtr="0" anchor="t" bIns="91425" lIns="91425" rIns="91425" tIns="91425">
            <a:noAutofit/>
          </a:bodyPr>
          <a:lstStyle/>
          <a:p>
            <a:pPr lvl="0" rtl="0" algn="ctr">
              <a:spcBef>
                <a:spcPts val="0"/>
              </a:spcBef>
              <a:buNone/>
            </a:pPr>
            <a:r>
              <a:rPr lang="en-US" sz="3400">
                <a:latin typeface="Syncopate"/>
                <a:ea typeface="Syncopate"/>
                <a:cs typeface="Syncopate"/>
                <a:sym typeface="Syncopate"/>
              </a:rPr>
              <a:t>Did we CAPTURE your mood?</a:t>
            </a:r>
          </a:p>
          <a:p>
            <a:pPr lvl="0" rtl="0" algn="ctr">
              <a:spcBef>
                <a:spcPts val="0"/>
              </a:spcBef>
              <a:buNone/>
            </a:pPr>
            <a:r>
              <a:t/>
            </a:r>
            <a:endParaRPr sz="3400">
              <a:latin typeface="Syncopate"/>
              <a:ea typeface="Syncopate"/>
              <a:cs typeface="Syncopate"/>
              <a:sym typeface="Syncopate"/>
            </a:endParaRP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2" name="Shape 892"/>
        <p:cNvGrpSpPr/>
        <p:nvPr/>
      </p:nvGrpSpPr>
      <p:grpSpPr>
        <a:xfrm>
          <a:off x="0" y="0"/>
          <a:ext cx="0" cy="0"/>
          <a:chOff x="0" y="0"/>
          <a:chExt cx="0" cy="0"/>
        </a:xfrm>
      </p:grpSpPr>
      <p:sp>
        <p:nvSpPr>
          <p:cNvPr id="893" name="Shape 893"/>
          <p:cNvSpPr txBox="1"/>
          <p:nvPr>
            <p:ph type="title"/>
          </p:nvPr>
        </p:nvSpPr>
        <p:spPr>
          <a:xfrm>
            <a:off x="924550" y="917998"/>
            <a:ext cx="7763700" cy="4102500"/>
          </a:xfrm>
          <a:prstGeom prst="rect">
            <a:avLst/>
          </a:prstGeom>
          <a:noFill/>
          <a:ln cap="flat" cmpd="sng" w="9525">
            <a:solidFill>
              <a:srgbClr val="FFFFFF"/>
            </a:solidFill>
            <a:prstDash val="solid"/>
            <a:round/>
            <a:headEnd len="med" w="med" type="none"/>
            <a:tailEnd len="med" w="med" type="none"/>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a:latin typeface="Verdana"/>
                <a:ea typeface="Verdana"/>
                <a:cs typeface="Verdana"/>
                <a:sym typeface="Verdana"/>
              </a:rPr>
              <a:t>Team 8</a:t>
            </a:r>
          </a:p>
          <a:p>
            <a:pPr indent="-69850" lvl="0" marL="457200" rtl="0">
              <a:lnSpc>
                <a:spcPct val="115000"/>
              </a:lnSpc>
              <a:spcBef>
                <a:spcPts val="0"/>
              </a:spcBef>
              <a:buClr>
                <a:srgbClr val="000000"/>
              </a:buClr>
              <a:buSzPct val="45833"/>
              <a:buFont typeface="Arial"/>
              <a:buNone/>
            </a:pPr>
            <a:r>
              <a:rPr lang="en-US" sz="2400">
                <a:latin typeface="Verdana"/>
                <a:ea typeface="Verdana"/>
                <a:cs typeface="Verdana"/>
                <a:sym typeface="Verdana"/>
              </a:rPr>
              <a:t>Jana Carter </a:t>
            </a:r>
          </a:p>
          <a:p>
            <a:pPr indent="-69850" lvl="0" marL="457200" rtl="0">
              <a:lnSpc>
                <a:spcPct val="115000"/>
              </a:lnSpc>
              <a:spcBef>
                <a:spcPts val="0"/>
              </a:spcBef>
              <a:buClr>
                <a:srgbClr val="000000"/>
              </a:buClr>
              <a:buSzPct val="45833"/>
              <a:buFont typeface="Arial"/>
              <a:buNone/>
            </a:pPr>
            <a:r>
              <a:rPr lang="en-US" sz="2400">
                <a:latin typeface="Verdana"/>
                <a:ea typeface="Verdana"/>
                <a:cs typeface="Verdana"/>
                <a:sym typeface="Verdana"/>
              </a:rPr>
              <a:t>Jenn Johasky</a:t>
            </a:r>
          </a:p>
          <a:p>
            <a:pPr indent="-69850" lvl="0" marL="457200" rtl="0">
              <a:lnSpc>
                <a:spcPct val="115000"/>
              </a:lnSpc>
              <a:spcBef>
                <a:spcPts val="0"/>
              </a:spcBef>
              <a:buClr>
                <a:srgbClr val="000000"/>
              </a:buClr>
              <a:buSzPct val="45833"/>
              <a:buFont typeface="Arial"/>
              <a:buNone/>
            </a:pPr>
            <a:r>
              <a:rPr lang="en-US" sz="2400">
                <a:latin typeface="Verdana"/>
                <a:ea typeface="Verdana"/>
                <a:cs typeface="Verdana"/>
                <a:sym typeface="Verdana"/>
              </a:rPr>
              <a:t>Molly Roach</a:t>
            </a:r>
          </a:p>
          <a:p>
            <a:pPr indent="-69850" lvl="0" marL="457200" rtl="0">
              <a:lnSpc>
                <a:spcPct val="115000"/>
              </a:lnSpc>
              <a:spcBef>
                <a:spcPts val="0"/>
              </a:spcBef>
              <a:buClr>
                <a:srgbClr val="000000"/>
              </a:buClr>
              <a:buSzPct val="45833"/>
              <a:buFont typeface="Arial"/>
              <a:buNone/>
            </a:pPr>
            <a:r>
              <a:rPr lang="en-US" sz="2400">
                <a:latin typeface="Verdana"/>
                <a:ea typeface="Verdana"/>
                <a:cs typeface="Verdana"/>
                <a:sym typeface="Verdana"/>
              </a:rPr>
              <a:t>Molly Hazel</a:t>
            </a:r>
          </a:p>
          <a:p>
            <a:pPr indent="-69850" lvl="0" marL="457200" rtl="0">
              <a:lnSpc>
                <a:spcPct val="115000"/>
              </a:lnSpc>
              <a:spcBef>
                <a:spcPts val="0"/>
              </a:spcBef>
              <a:buClr>
                <a:srgbClr val="000000"/>
              </a:buClr>
              <a:buSzPct val="45833"/>
              <a:buFont typeface="Arial"/>
              <a:buNone/>
            </a:pPr>
            <a:r>
              <a:rPr lang="en-US" sz="2400">
                <a:latin typeface="Verdana"/>
                <a:ea typeface="Verdana"/>
                <a:cs typeface="Verdana"/>
                <a:sym typeface="Verdana"/>
              </a:rPr>
              <a:t>Joannie McIntyre</a:t>
            </a:r>
          </a:p>
          <a:p>
            <a:pPr indent="-69850" lvl="0" marL="457200" rtl="0">
              <a:lnSpc>
                <a:spcPct val="115000"/>
              </a:lnSpc>
              <a:spcBef>
                <a:spcPts val="0"/>
              </a:spcBef>
              <a:buClr>
                <a:srgbClr val="000000"/>
              </a:buClr>
              <a:buSzPct val="45833"/>
              <a:buFont typeface="Arial"/>
              <a:buNone/>
            </a:pPr>
            <a:r>
              <a:rPr lang="en-US" sz="2400">
                <a:latin typeface="Verdana"/>
                <a:ea typeface="Verdana"/>
                <a:cs typeface="Verdana"/>
                <a:sym typeface="Verdana"/>
              </a:rPr>
              <a:t>Camila Matos</a:t>
            </a:r>
          </a:p>
          <a:p>
            <a:pPr indent="-69850" lvl="0" marL="457200" rtl="0">
              <a:lnSpc>
                <a:spcPct val="115000"/>
              </a:lnSpc>
              <a:spcBef>
                <a:spcPts val="0"/>
              </a:spcBef>
              <a:buClr>
                <a:srgbClr val="000000"/>
              </a:buClr>
              <a:buSzPct val="45833"/>
              <a:buFont typeface="Arial"/>
              <a:buNone/>
            </a:pPr>
            <a:r>
              <a:rPr lang="en-US" sz="2400">
                <a:latin typeface="Verdana"/>
                <a:ea typeface="Verdana"/>
                <a:cs typeface="Verdana"/>
                <a:sym typeface="Verdana"/>
              </a:rPr>
              <a:t>Rachelle Gee</a:t>
            </a:r>
          </a:p>
          <a:p>
            <a:pPr indent="-69850" lvl="0" marL="457200" rtl="0">
              <a:lnSpc>
                <a:spcPct val="115000"/>
              </a:lnSpc>
              <a:spcBef>
                <a:spcPts val="0"/>
              </a:spcBef>
              <a:buClr>
                <a:srgbClr val="000000"/>
              </a:buClr>
              <a:buSzPct val="45833"/>
              <a:buFont typeface="Arial"/>
              <a:buNone/>
            </a:pPr>
            <a:r>
              <a:rPr lang="en-US" sz="2400">
                <a:latin typeface="Verdana"/>
                <a:ea typeface="Verdana"/>
                <a:cs typeface="Verdana"/>
                <a:sym typeface="Verdana"/>
              </a:rPr>
              <a:t>Staci Morris</a:t>
            </a:r>
          </a:p>
          <a:p>
            <a:pPr indent="-69850" lvl="0" marL="457200" rtl="0">
              <a:lnSpc>
                <a:spcPct val="115000"/>
              </a:lnSpc>
              <a:spcBef>
                <a:spcPts val="0"/>
              </a:spcBef>
              <a:buClr>
                <a:srgbClr val="000000"/>
              </a:buClr>
              <a:buSzPct val="45833"/>
              <a:buFont typeface="Arial"/>
              <a:buNone/>
            </a:pPr>
            <a:r>
              <a:rPr lang="en-US" sz="2400">
                <a:latin typeface="Verdana"/>
                <a:ea typeface="Verdana"/>
                <a:cs typeface="Verdana"/>
                <a:sym typeface="Verdana"/>
              </a:rPr>
              <a:t>Sarah McCary</a:t>
            </a:r>
          </a:p>
          <a:p>
            <a:pPr indent="-69850" lvl="0" marL="457200" rtl="0">
              <a:lnSpc>
                <a:spcPct val="115000"/>
              </a:lnSpc>
              <a:spcBef>
                <a:spcPts val="0"/>
              </a:spcBef>
              <a:buClr>
                <a:srgbClr val="000000"/>
              </a:buClr>
              <a:buSzPct val="45833"/>
              <a:buFont typeface="Arial"/>
              <a:buNone/>
            </a:pPr>
            <a:r>
              <a:rPr lang="en-US" sz="2400">
                <a:latin typeface="Verdana"/>
                <a:ea typeface="Verdana"/>
                <a:cs typeface="Verdana"/>
                <a:sym typeface="Verdana"/>
              </a:rPr>
              <a:t>Erika Spratt</a:t>
            </a:r>
          </a:p>
        </p:txBody>
      </p:sp>
      <p:sp>
        <p:nvSpPr>
          <p:cNvPr id="894" name="Shape 894"/>
          <p:cNvSpPr txBox="1"/>
          <p:nvPr/>
        </p:nvSpPr>
        <p:spPr>
          <a:xfrm>
            <a:off x="6553200" y="6526212"/>
            <a:ext cx="2133600" cy="95399"/>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
        <p:nvSpPr>
          <p:cNvPr id="895" name="Shape 895"/>
          <p:cNvSpPr txBox="1"/>
          <p:nvPr>
            <p:ph idx="12" type="sldNum"/>
          </p:nvPr>
        </p:nvSpPr>
        <p:spPr>
          <a:xfrm>
            <a:off x="6553200" y="6526212"/>
            <a:ext cx="2133600" cy="95399"/>
          </a:xfrm>
          <a:prstGeom prst="rect">
            <a:avLst/>
          </a:prstGeom>
        </p:spPr>
        <p:txBody>
          <a:bodyPr anchorCtr="0" anchor="b" bIns="0" lIns="0" rIns="0" tIns="0">
            <a:noAutofit/>
          </a:bodyPr>
          <a:lstStyle/>
          <a:p>
            <a:pPr lvl="0">
              <a:spcBef>
                <a:spcPts val="0"/>
              </a:spcBef>
              <a:buClr>
                <a:schemeClr val="lt1"/>
              </a:buClr>
              <a:buSzPct val="25000"/>
              <a:buFont typeface="Arial"/>
              <a:buNone/>
            </a:pPr>
            <a:fld id="{00000000-1234-1234-1234-123412341234}" type="slidenum">
              <a:rPr lang="en-US"/>
              <a:t>‹#›</a:t>
            </a:fld>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9" name="Shape 899"/>
        <p:cNvGrpSpPr/>
        <p:nvPr/>
      </p:nvGrpSpPr>
      <p:grpSpPr>
        <a:xfrm>
          <a:off x="0" y="0"/>
          <a:ext cx="0" cy="0"/>
          <a:chOff x="0" y="0"/>
          <a:chExt cx="0" cy="0"/>
        </a:xfrm>
      </p:grpSpPr>
      <p:sp>
        <p:nvSpPr>
          <p:cNvPr id="900" name="Shape 900"/>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901" name="Shape 901"/>
          <p:cNvSpPr txBox="1"/>
          <p:nvPr/>
        </p:nvSpPr>
        <p:spPr>
          <a:xfrm>
            <a:off x="466700" y="440775"/>
            <a:ext cx="4109700" cy="24114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902" name="Shape 902"/>
          <p:cNvSpPr txBox="1"/>
          <p:nvPr/>
        </p:nvSpPr>
        <p:spPr>
          <a:xfrm>
            <a:off x="816750" y="440775"/>
            <a:ext cx="8154300" cy="4550400"/>
          </a:xfrm>
          <a:prstGeom prst="rect">
            <a:avLst/>
          </a:prstGeom>
          <a:noFill/>
          <a:ln>
            <a:noFill/>
          </a:ln>
        </p:spPr>
        <p:txBody>
          <a:bodyPr anchorCtr="0" anchor="t" bIns="91425" lIns="91425" rIns="91425" tIns="91425">
            <a:noAutofit/>
          </a:bodyPr>
          <a:lstStyle/>
          <a:p>
            <a:pPr lvl="0" rtl="0">
              <a:spcBef>
                <a:spcPts val="0"/>
              </a:spcBef>
              <a:buNone/>
            </a:pPr>
            <a:r>
              <a:rPr b="1" lang="en-US" sz="2200">
                <a:latin typeface="Verdana"/>
                <a:ea typeface="Verdana"/>
                <a:cs typeface="Verdana"/>
                <a:sym typeface="Verdana"/>
              </a:rPr>
              <a:t>STYLE PROFILE GOALS:</a:t>
            </a:r>
          </a:p>
          <a:p>
            <a:pPr lvl="0" rtl="0">
              <a:spcBef>
                <a:spcPts val="0"/>
              </a:spcBef>
              <a:buNone/>
            </a:pPr>
            <a:r>
              <a:t/>
            </a:r>
            <a:endParaRPr>
              <a:latin typeface="Verdana"/>
              <a:ea typeface="Verdana"/>
              <a:cs typeface="Verdana"/>
              <a:sym typeface="Verdana"/>
            </a:endParaRPr>
          </a:p>
          <a:p>
            <a:pPr lvl="0" rtl="0">
              <a:spcBef>
                <a:spcPts val="0"/>
              </a:spcBef>
              <a:buNone/>
            </a:pPr>
            <a:r>
              <a:rPr lang="en-US">
                <a:latin typeface="Verdana"/>
                <a:ea typeface="Verdana"/>
                <a:cs typeface="Verdana"/>
                <a:sym typeface="Verdana"/>
              </a:rPr>
              <a:t>To create the perfect balance between art and science.  Helping the algorithm better calculate match scores while providing Stylists with smart tools to better curate amazing Fixes to surprise and delight her.</a:t>
            </a:r>
          </a:p>
          <a:p>
            <a:pPr lvl="0" rtl="0">
              <a:spcBef>
                <a:spcPts val="0"/>
              </a:spcBef>
              <a:buNone/>
            </a:pPr>
            <a:r>
              <a:t/>
            </a:r>
            <a:endParaRPr>
              <a:latin typeface="Verdana"/>
              <a:ea typeface="Verdana"/>
              <a:cs typeface="Verdana"/>
              <a:sym typeface="Verdana"/>
            </a:endParaRPr>
          </a:p>
          <a:p>
            <a:pPr lvl="0" rtl="0">
              <a:spcBef>
                <a:spcPts val="0"/>
              </a:spcBef>
              <a:buNone/>
            </a:pPr>
            <a:r>
              <a:t/>
            </a:r>
            <a:endParaRPr>
              <a:latin typeface="Verdana"/>
              <a:ea typeface="Verdana"/>
              <a:cs typeface="Verdana"/>
              <a:sym typeface="Verdana"/>
            </a:endParaRPr>
          </a:p>
          <a:p>
            <a:pPr lvl="0" rtl="0">
              <a:spcBef>
                <a:spcPts val="0"/>
              </a:spcBef>
              <a:buNone/>
            </a:pPr>
            <a:r>
              <a:rPr lang="en-US">
                <a:latin typeface="Verdana"/>
                <a:ea typeface="Verdana"/>
                <a:cs typeface="Verdana"/>
                <a:sym typeface="Verdana"/>
              </a:rPr>
              <a:t>We’ll achieve this through:</a:t>
            </a:r>
          </a:p>
          <a:p>
            <a:pPr lvl="0" rtl="0">
              <a:spcBef>
                <a:spcPts val="0"/>
              </a:spcBef>
              <a:buNone/>
            </a:pPr>
            <a:r>
              <a:t/>
            </a:r>
            <a:endParaRPr>
              <a:latin typeface="Verdana"/>
              <a:ea typeface="Verdana"/>
              <a:cs typeface="Verdana"/>
              <a:sym typeface="Verdana"/>
            </a:endParaRPr>
          </a:p>
          <a:p>
            <a:pPr indent="-228600" lvl="0" marL="457200" rtl="0">
              <a:spcBef>
                <a:spcPts val="0"/>
              </a:spcBef>
              <a:buFont typeface="Verdana"/>
              <a:buChar char="●"/>
            </a:pPr>
            <a:r>
              <a:rPr lang="en-US">
                <a:latin typeface="Verdana"/>
                <a:ea typeface="Verdana"/>
                <a:cs typeface="Verdana"/>
                <a:sym typeface="Verdana"/>
              </a:rPr>
              <a:t>Asking targeted questions </a:t>
            </a:r>
          </a:p>
          <a:p>
            <a:pPr lvl="0" rtl="0">
              <a:spcBef>
                <a:spcPts val="0"/>
              </a:spcBef>
              <a:buNone/>
            </a:pPr>
            <a:r>
              <a:t/>
            </a:r>
            <a:endParaRPr>
              <a:latin typeface="Verdana"/>
              <a:ea typeface="Verdana"/>
              <a:cs typeface="Verdana"/>
              <a:sym typeface="Verdana"/>
            </a:endParaRPr>
          </a:p>
          <a:p>
            <a:pPr indent="-228600" lvl="0" marL="457200" rtl="0">
              <a:spcBef>
                <a:spcPts val="0"/>
              </a:spcBef>
              <a:buFont typeface="Verdana"/>
              <a:buChar char="●"/>
            </a:pPr>
            <a:r>
              <a:rPr lang="en-US">
                <a:latin typeface="Verdana"/>
                <a:ea typeface="Verdana"/>
                <a:cs typeface="Verdana"/>
                <a:sym typeface="Verdana"/>
              </a:rPr>
              <a:t>Providing clients with more visually appealing imagery to reference while completing their profile </a:t>
            </a:r>
          </a:p>
          <a:p>
            <a:pPr lvl="0" rtl="0">
              <a:spcBef>
                <a:spcPts val="0"/>
              </a:spcBef>
              <a:buNone/>
            </a:pPr>
            <a:r>
              <a:t/>
            </a:r>
            <a:endParaRPr>
              <a:latin typeface="Verdana"/>
              <a:ea typeface="Verdana"/>
              <a:cs typeface="Verdana"/>
              <a:sym typeface="Verdana"/>
            </a:endParaRPr>
          </a:p>
          <a:p>
            <a:pPr indent="-228600" lvl="0" marL="457200" rtl="0">
              <a:spcBef>
                <a:spcPts val="0"/>
              </a:spcBef>
              <a:buFont typeface="Verdana"/>
              <a:buChar char="●"/>
            </a:pPr>
            <a:r>
              <a:rPr lang="en-US">
                <a:latin typeface="Verdana"/>
                <a:ea typeface="Verdana"/>
                <a:cs typeface="Verdana"/>
                <a:sym typeface="Verdana"/>
              </a:rPr>
              <a:t>Providing stylists with better tools to reference and understand her </a:t>
            </a:r>
          </a:p>
          <a:p>
            <a:pPr lvl="0" rtl="0">
              <a:spcBef>
                <a:spcPts val="0"/>
              </a:spcBef>
              <a:buNone/>
            </a:pPr>
            <a:r>
              <a:t/>
            </a:r>
            <a:endParaRPr>
              <a:latin typeface="Verdana"/>
              <a:ea typeface="Verdana"/>
              <a:cs typeface="Verdana"/>
              <a:sym typeface="Verdana"/>
            </a:endParaRPr>
          </a:p>
          <a:p>
            <a:pPr indent="-228600" lvl="0" marL="457200" rtl="0">
              <a:spcBef>
                <a:spcPts val="0"/>
              </a:spcBef>
              <a:buFont typeface="Verdana"/>
              <a:buChar char="●"/>
            </a:pPr>
            <a:r>
              <a:rPr lang="en-US">
                <a:latin typeface="Verdana"/>
                <a:ea typeface="Verdana"/>
                <a:cs typeface="Verdana"/>
                <a:sym typeface="Verdana"/>
              </a:rPr>
              <a:t>Provide clients with a Flip book approach to identifying styles that would help her look and feel like her best self</a:t>
            </a:r>
          </a:p>
          <a:p>
            <a:pPr lvl="0" rtl="0">
              <a:spcBef>
                <a:spcPts val="0"/>
              </a:spcBef>
              <a:buNone/>
            </a:pPr>
            <a:r>
              <a:t/>
            </a:r>
            <a:endParaRPr>
              <a:latin typeface="Verdana"/>
              <a:ea typeface="Verdana"/>
              <a:cs typeface="Verdana"/>
              <a:sym typeface="Verdana"/>
            </a:endParaRPr>
          </a:p>
          <a:p>
            <a:pPr indent="-228600" lvl="0" marL="457200" rtl="0">
              <a:spcBef>
                <a:spcPts val="0"/>
              </a:spcBef>
              <a:buFont typeface="Verdana"/>
              <a:buChar char="●"/>
            </a:pPr>
            <a:r>
              <a:rPr lang="en-US">
                <a:latin typeface="Verdana"/>
                <a:ea typeface="Verdana"/>
                <a:cs typeface="Verdana"/>
                <a:sym typeface="Verdana"/>
              </a:rPr>
              <a:t>Collecting additional data at checkout that captured her preference about upcoming trends</a:t>
            </a:r>
          </a:p>
          <a:p>
            <a:pPr lvl="0" rtl="0">
              <a:spcBef>
                <a:spcPts val="0"/>
              </a:spcBef>
              <a:buNone/>
            </a:pPr>
            <a:r>
              <a:t/>
            </a:r>
            <a:endParaRPr>
              <a:latin typeface="Verdana"/>
              <a:ea typeface="Verdana"/>
              <a:cs typeface="Verdana"/>
              <a:sym typeface="Verdana"/>
            </a:endParaRPr>
          </a:p>
          <a:p>
            <a:pPr lvl="0">
              <a:spcBef>
                <a:spcPts val="0"/>
              </a:spcBef>
              <a:buNone/>
            </a:pPr>
            <a:r>
              <a:t/>
            </a:r>
            <a:endParaRPr>
              <a:latin typeface="Verdana"/>
              <a:ea typeface="Verdana"/>
              <a:cs typeface="Verdana"/>
              <a:sym typeface="Verdana"/>
            </a:endParaRP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6" name="Shape 906"/>
        <p:cNvGrpSpPr/>
        <p:nvPr/>
      </p:nvGrpSpPr>
      <p:grpSpPr>
        <a:xfrm>
          <a:off x="0" y="0"/>
          <a:ext cx="0" cy="0"/>
          <a:chOff x="0" y="0"/>
          <a:chExt cx="0" cy="0"/>
        </a:xfrm>
      </p:grpSpPr>
      <p:sp>
        <p:nvSpPr>
          <p:cNvPr id="907" name="Shape 907"/>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908" name="Shape 908"/>
          <p:cNvSpPr txBox="1"/>
          <p:nvPr/>
        </p:nvSpPr>
        <p:spPr>
          <a:xfrm>
            <a:off x="634050" y="892825"/>
            <a:ext cx="8133000" cy="4710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b="1" lang="en-US" sz="1200">
                <a:latin typeface="Verdana"/>
                <a:ea typeface="Verdana"/>
                <a:cs typeface="Verdana"/>
                <a:sym typeface="Verdana"/>
              </a:rPr>
              <a:t>How do you spend your day?</a:t>
            </a: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I work from home</a:t>
            </a: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Keeping up with my kiddos </a:t>
            </a: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In an office</a:t>
            </a: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Student</a:t>
            </a: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Other (if selected, provide a text box to specify)</a:t>
            </a:r>
          </a:p>
          <a:p>
            <a:pPr indent="0" lvl="0" marL="0" rtl="0">
              <a:lnSpc>
                <a:spcPct val="115000"/>
              </a:lnSpc>
              <a:spcBef>
                <a:spcPts val="0"/>
              </a:spcBef>
              <a:buNone/>
            </a:pPr>
            <a:r>
              <a:t/>
            </a:r>
            <a:endParaRPr sz="1200">
              <a:latin typeface="Verdana"/>
              <a:ea typeface="Verdana"/>
              <a:cs typeface="Verdana"/>
              <a:sym typeface="Verdana"/>
            </a:endParaRPr>
          </a:p>
          <a:p>
            <a:pPr indent="0" lvl="0" marL="0" rtl="0">
              <a:lnSpc>
                <a:spcPct val="115000"/>
              </a:lnSpc>
              <a:spcBef>
                <a:spcPts val="0"/>
              </a:spcBef>
              <a:buNone/>
            </a:pPr>
            <a:r>
              <a:rPr lang="en-US" sz="1200">
                <a:latin typeface="Verdana"/>
                <a:ea typeface="Verdana"/>
                <a:cs typeface="Verdana"/>
                <a:sym typeface="Verdana"/>
              </a:rPr>
              <a:t>Based off of her answer, we would formulate the next question. i.e. If she picks </a:t>
            </a:r>
            <a:r>
              <a:rPr lang="en-US" sz="1200" u="sng">
                <a:latin typeface="Verdana"/>
                <a:ea typeface="Verdana"/>
                <a:cs typeface="Verdana"/>
                <a:sym typeface="Verdana"/>
              </a:rPr>
              <a:t>“In an office</a:t>
            </a:r>
            <a:r>
              <a:rPr b="1" lang="en-US" sz="1200" u="sng">
                <a:latin typeface="Verdana"/>
                <a:ea typeface="Verdana"/>
                <a:cs typeface="Verdana"/>
                <a:sym typeface="Verdana"/>
              </a:rPr>
              <a:t>”</a:t>
            </a:r>
          </a:p>
          <a:p>
            <a:pPr indent="0" lvl="0" marL="0" rtl="0">
              <a:lnSpc>
                <a:spcPct val="115000"/>
              </a:lnSpc>
              <a:spcBef>
                <a:spcPts val="0"/>
              </a:spcBef>
              <a:buNone/>
            </a:pPr>
            <a:r>
              <a:t/>
            </a:r>
            <a:endParaRPr sz="1200">
              <a:latin typeface="Verdana"/>
              <a:ea typeface="Verdana"/>
              <a:cs typeface="Verdana"/>
              <a:sym typeface="Verdana"/>
            </a:endParaRPr>
          </a:p>
          <a:p>
            <a:pPr indent="0" lvl="0" marL="0" rtl="0">
              <a:lnSpc>
                <a:spcPct val="115000"/>
              </a:lnSpc>
              <a:spcBef>
                <a:spcPts val="0"/>
              </a:spcBef>
              <a:buNone/>
            </a:pPr>
            <a:r>
              <a:rPr b="1" lang="en-US" sz="1200">
                <a:latin typeface="Verdana"/>
                <a:ea typeface="Verdana"/>
                <a:cs typeface="Verdana"/>
                <a:sym typeface="Verdana"/>
              </a:rPr>
              <a:t>What do you do for work? </a:t>
            </a:r>
            <a:r>
              <a:rPr lang="en-US" sz="1200">
                <a:latin typeface="Verdana"/>
                <a:ea typeface="Verdana"/>
                <a:cs typeface="Verdana"/>
                <a:sym typeface="Verdana"/>
              </a:rPr>
              <a:t>(free form text box)</a:t>
            </a:r>
          </a:p>
          <a:p>
            <a:pPr indent="0" lvl="0" marL="0" rtl="0">
              <a:lnSpc>
                <a:spcPct val="115000"/>
              </a:lnSpc>
              <a:spcBef>
                <a:spcPts val="0"/>
              </a:spcBef>
              <a:buNone/>
            </a:pPr>
            <a:r>
              <a:t/>
            </a:r>
            <a:endParaRPr sz="1200">
              <a:latin typeface="Verdana"/>
              <a:ea typeface="Verdana"/>
              <a:cs typeface="Verdana"/>
              <a:sym typeface="Verdana"/>
            </a:endParaRPr>
          </a:p>
          <a:p>
            <a:pPr indent="0" lvl="0" marL="0" rtl="0">
              <a:lnSpc>
                <a:spcPct val="115000"/>
              </a:lnSpc>
              <a:spcBef>
                <a:spcPts val="0"/>
              </a:spcBef>
              <a:buNone/>
            </a:pPr>
            <a:r>
              <a:rPr b="1" lang="en-US" sz="1200">
                <a:latin typeface="Verdana"/>
                <a:ea typeface="Verdana"/>
                <a:cs typeface="Verdana"/>
                <a:sym typeface="Verdana"/>
              </a:rPr>
              <a:t>My office attire is</a:t>
            </a: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Professional - Jackets necessary</a:t>
            </a: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Business Casual </a:t>
            </a: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Business Casual - jeans are okay some days</a:t>
            </a: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Casual - Anything goes</a:t>
            </a:r>
          </a:p>
          <a:p>
            <a:pPr lvl="0" rtl="0">
              <a:lnSpc>
                <a:spcPct val="115000"/>
              </a:lnSpc>
              <a:spcBef>
                <a:spcPts val="0"/>
              </a:spcBef>
              <a:buNone/>
            </a:pPr>
            <a:r>
              <a:t/>
            </a:r>
            <a:endParaRPr sz="1200">
              <a:latin typeface="Verdana"/>
              <a:ea typeface="Verdana"/>
              <a:cs typeface="Verdana"/>
              <a:sym typeface="Verdana"/>
            </a:endParaRPr>
          </a:p>
          <a:p>
            <a:pPr lvl="0" rtl="0">
              <a:lnSpc>
                <a:spcPct val="115000"/>
              </a:lnSpc>
              <a:spcBef>
                <a:spcPts val="0"/>
              </a:spcBef>
              <a:buNone/>
            </a:pPr>
            <a:r>
              <a:rPr lang="en-US" sz="1200">
                <a:latin typeface="Verdana"/>
                <a:ea typeface="Verdana"/>
                <a:cs typeface="Verdana"/>
                <a:sym typeface="Verdana"/>
              </a:rPr>
              <a:t>If she selected “Keeping up with my kiddos” the track of questions would be different.  By tailoring the questions to how each client spends her day, we’ll be better equipped to style her.</a:t>
            </a:r>
          </a:p>
          <a:p>
            <a:pPr indent="0" lvl="0" marL="0" rtl="0">
              <a:lnSpc>
                <a:spcPct val="115000"/>
              </a:lnSpc>
              <a:spcBef>
                <a:spcPts val="0"/>
              </a:spcBef>
              <a:buNone/>
            </a:pPr>
            <a:r>
              <a:t/>
            </a:r>
            <a:endParaRPr sz="1200">
              <a:latin typeface="Verdana"/>
              <a:ea typeface="Verdana"/>
              <a:cs typeface="Verdana"/>
              <a:sym typeface="Verdana"/>
            </a:endParaRPr>
          </a:p>
          <a:p>
            <a:pPr lvl="0" rtl="0">
              <a:lnSpc>
                <a:spcPct val="115000"/>
              </a:lnSpc>
              <a:spcBef>
                <a:spcPts val="0"/>
              </a:spcBef>
              <a:buNone/>
            </a:pPr>
            <a:r>
              <a:rPr lang="en-US" sz="1200">
                <a:latin typeface="Verdana"/>
                <a:ea typeface="Verdana"/>
                <a:cs typeface="Verdana"/>
                <a:sym typeface="Verdana"/>
              </a:rPr>
              <a:t>Instead of the Profile Notes Field, we would like to rename that to say Bio and provide an example of what she should tell us (i.e. How would you describe your style? What do you do on weekends? Who is your favorite style icon?  Do you prefer timeless, trendy, or a healthy blend of both?)</a:t>
            </a:r>
          </a:p>
          <a:p>
            <a:pPr indent="0" lvl="0" mar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p:txBody>
      </p:sp>
      <p:sp>
        <p:nvSpPr>
          <p:cNvPr id="909" name="Shape 909"/>
          <p:cNvSpPr txBox="1"/>
          <p:nvPr/>
        </p:nvSpPr>
        <p:spPr>
          <a:xfrm>
            <a:off x="255500" y="259300"/>
            <a:ext cx="8133000" cy="540000"/>
          </a:xfrm>
          <a:prstGeom prst="rect">
            <a:avLst/>
          </a:prstGeom>
          <a:noFill/>
          <a:ln>
            <a:noFill/>
          </a:ln>
        </p:spPr>
        <p:txBody>
          <a:bodyPr anchorCtr="0" anchor="t" bIns="91425" lIns="91425" rIns="91425" tIns="91425">
            <a:noAutofit/>
          </a:bodyPr>
          <a:lstStyle/>
          <a:p>
            <a:pPr lvl="0">
              <a:spcBef>
                <a:spcPts val="0"/>
              </a:spcBef>
              <a:buNone/>
            </a:pPr>
            <a:r>
              <a:rPr b="1" lang="en-US" sz="2200">
                <a:latin typeface="Verdana"/>
                <a:ea typeface="Verdana"/>
                <a:cs typeface="Verdana"/>
                <a:sym typeface="Verdana"/>
              </a:rPr>
              <a:t>REFRESH STYLE PROFILE QUESTIONS</a:t>
            </a:r>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3" name="Shape 913"/>
        <p:cNvGrpSpPr/>
        <p:nvPr/>
      </p:nvGrpSpPr>
      <p:grpSpPr>
        <a:xfrm>
          <a:off x="0" y="0"/>
          <a:ext cx="0" cy="0"/>
          <a:chOff x="0" y="0"/>
          <a:chExt cx="0" cy="0"/>
        </a:xfrm>
      </p:grpSpPr>
      <p:sp>
        <p:nvSpPr>
          <p:cNvPr id="914" name="Shape 914"/>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915" name="Shape 915"/>
          <p:cNvSpPr txBox="1"/>
          <p:nvPr>
            <p:ph idx="1" type="body"/>
          </p:nvPr>
        </p:nvSpPr>
        <p:spPr>
          <a:xfrm>
            <a:off x="518325" y="5710043"/>
            <a:ext cx="8229600" cy="537300"/>
          </a:xfrm>
          <a:prstGeom prst="rect">
            <a:avLst/>
          </a:prstGeom>
          <a:noFill/>
          <a:ln>
            <a:noFill/>
          </a:ln>
        </p:spPr>
        <p:txBody>
          <a:bodyPr anchorCtr="0" anchor="ctr" bIns="0" lIns="0" rIns="0" tIns="0">
            <a:noAutofit/>
          </a:bodyPr>
          <a:lstStyle/>
          <a:p>
            <a:pPr indent="0" lvl="0" marL="0" marR="0" rtl="0" algn="l">
              <a:lnSpc>
                <a:spcPct val="100000"/>
              </a:lnSpc>
              <a:spcBef>
                <a:spcPts val="0"/>
              </a:spcBef>
              <a:buClr>
                <a:schemeClr val="dk1"/>
              </a:buClr>
              <a:buSzPct val="25000"/>
              <a:buFont typeface="Arial"/>
              <a:buNone/>
            </a:pPr>
            <a:r>
              <a:rPr lang="en-US" sz="1200">
                <a:latin typeface="Verdana"/>
                <a:ea typeface="Verdana"/>
                <a:cs typeface="Verdana"/>
                <a:sym typeface="Verdana"/>
              </a:rPr>
              <a:t>She would be able to quickly and easily select which brands she most closely identifies with and places she enjoys shopping.  We would also add the option for her to type in any other brands she loves.</a:t>
            </a:r>
          </a:p>
        </p:txBody>
      </p:sp>
      <p:sp>
        <p:nvSpPr>
          <p:cNvPr id="916" name="Shape 916"/>
          <p:cNvSpPr txBox="1"/>
          <p:nvPr/>
        </p:nvSpPr>
        <p:spPr>
          <a:xfrm>
            <a:off x="257525" y="200975"/>
            <a:ext cx="7498500" cy="464700"/>
          </a:xfrm>
          <a:prstGeom prst="rect">
            <a:avLst/>
          </a:prstGeom>
          <a:noFill/>
          <a:ln>
            <a:noFill/>
          </a:ln>
        </p:spPr>
        <p:txBody>
          <a:bodyPr anchorCtr="0" anchor="t" bIns="91425" lIns="91425" rIns="91425" tIns="91425">
            <a:noAutofit/>
          </a:bodyPr>
          <a:lstStyle/>
          <a:p>
            <a:pPr lvl="0">
              <a:spcBef>
                <a:spcPts val="0"/>
              </a:spcBef>
              <a:buNone/>
            </a:pPr>
            <a:r>
              <a:rPr b="1" lang="en-US" sz="2200">
                <a:latin typeface="Verdana"/>
                <a:ea typeface="Verdana"/>
                <a:cs typeface="Verdana"/>
                <a:sym typeface="Verdana"/>
              </a:rPr>
              <a:t>WHERE DO YOU LIKE TO SHOP?</a:t>
            </a:r>
          </a:p>
        </p:txBody>
      </p:sp>
      <p:pic>
        <p:nvPicPr>
          <p:cNvPr id="917" name="Shape 917"/>
          <p:cNvPicPr preferRelativeResize="0"/>
          <p:nvPr/>
        </p:nvPicPr>
        <p:blipFill>
          <a:blip r:embed="rId3">
            <a:alphaModFix/>
          </a:blip>
          <a:stretch>
            <a:fillRect/>
          </a:stretch>
        </p:blipFill>
        <p:spPr>
          <a:xfrm>
            <a:off x="756450" y="744687"/>
            <a:ext cx="7753350" cy="488632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923925" y="917575"/>
            <a:ext cx="7764462" cy="18414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a:t>Team 1</a:t>
            </a:r>
          </a:p>
          <a:p>
            <a:pPr indent="-69850" lvl="0" marL="0" marR="0" rtl="0" algn="l">
              <a:lnSpc>
                <a:spcPct val="100000"/>
              </a:lnSpc>
              <a:spcBef>
                <a:spcPts val="0"/>
              </a:spcBef>
              <a:spcAft>
                <a:spcPts val="0"/>
              </a:spcAft>
              <a:buClr>
                <a:srgbClr val="000000"/>
              </a:buClr>
              <a:buSzPct val="45833"/>
              <a:buFont typeface="Arial"/>
              <a:buNone/>
            </a:pPr>
            <a:r>
              <a:rPr lang="en-US" sz="2400"/>
              <a:t>Jessica Harkey </a:t>
            </a:r>
          </a:p>
          <a:p>
            <a:pPr indent="-69850" lvl="0" marL="0" marR="0" rtl="0" algn="l">
              <a:lnSpc>
                <a:spcPct val="100000"/>
              </a:lnSpc>
              <a:spcBef>
                <a:spcPts val="0"/>
              </a:spcBef>
              <a:spcAft>
                <a:spcPts val="0"/>
              </a:spcAft>
              <a:buClr>
                <a:srgbClr val="000000"/>
              </a:buClr>
              <a:buSzPct val="45833"/>
              <a:buFont typeface="Arial"/>
              <a:buNone/>
            </a:pPr>
            <a:r>
              <a:rPr lang="en-US" sz="2400"/>
              <a:t>Jenny Lindemann </a:t>
            </a:r>
          </a:p>
          <a:p>
            <a:pPr indent="-69850" lvl="0" marL="0" marR="0" rtl="0" algn="l">
              <a:lnSpc>
                <a:spcPct val="100000"/>
              </a:lnSpc>
              <a:spcBef>
                <a:spcPts val="0"/>
              </a:spcBef>
              <a:spcAft>
                <a:spcPts val="0"/>
              </a:spcAft>
              <a:buClr>
                <a:srgbClr val="000000"/>
              </a:buClr>
              <a:buSzPct val="45833"/>
              <a:buFont typeface="Arial"/>
              <a:buNone/>
            </a:pPr>
            <a:r>
              <a:rPr lang="en-US" sz="2400"/>
              <a:t>Talleda Rasheed </a:t>
            </a:r>
          </a:p>
          <a:p>
            <a:pPr indent="-69850" lvl="0" marL="0" marR="0" rtl="0" algn="l">
              <a:lnSpc>
                <a:spcPct val="100000"/>
              </a:lnSpc>
              <a:spcBef>
                <a:spcPts val="0"/>
              </a:spcBef>
              <a:spcAft>
                <a:spcPts val="0"/>
              </a:spcAft>
              <a:buClr>
                <a:srgbClr val="000000"/>
              </a:buClr>
              <a:buSzPct val="45833"/>
              <a:buFont typeface="Arial"/>
              <a:buNone/>
            </a:pPr>
            <a:r>
              <a:rPr lang="en-US" sz="2400"/>
              <a:t>Sara Duncan </a:t>
            </a:r>
          </a:p>
          <a:p>
            <a:pPr indent="-69850" lvl="0" marL="0" marR="0" rtl="0" algn="l">
              <a:lnSpc>
                <a:spcPct val="100000"/>
              </a:lnSpc>
              <a:spcBef>
                <a:spcPts val="0"/>
              </a:spcBef>
              <a:spcAft>
                <a:spcPts val="0"/>
              </a:spcAft>
              <a:buClr>
                <a:srgbClr val="000000"/>
              </a:buClr>
              <a:buSzPct val="45833"/>
              <a:buFont typeface="Arial"/>
              <a:buNone/>
            </a:pPr>
            <a:r>
              <a:rPr lang="en-US" sz="2400"/>
              <a:t>Julie Kral </a:t>
            </a:r>
          </a:p>
          <a:p>
            <a:pPr indent="-69850" lvl="0" marL="0" marR="0" rtl="0" algn="l">
              <a:lnSpc>
                <a:spcPct val="100000"/>
              </a:lnSpc>
              <a:spcBef>
                <a:spcPts val="0"/>
              </a:spcBef>
              <a:spcAft>
                <a:spcPts val="0"/>
              </a:spcAft>
              <a:buClr>
                <a:srgbClr val="000000"/>
              </a:buClr>
              <a:buSzPct val="45833"/>
              <a:buFont typeface="Arial"/>
              <a:buNone/>
            </a:pPr>
            <a:r>
              <a:rPr lang="en-US" sz="2400"/>
              <a:t>Nicole Gordon </a:t>
            </a:r>
          </a:p>
          <a:p>
            <a:pPr indent="-69850" lvl="0" marL="0" marR="0" rtl="0" algn="l">
              <a:lnSpc>
                <a:spcPct val="100000"/>
              </a:lnSpc>
              <a:spcBef>
                <a:spcPts val="0"/>
              </a:spcBef>
              <a:spcAft>
                <a:spcPts val="0"/>
              </a:spcAft>
              <a:buClr>
                <a:srgbClr val="000000"/>
              </a:buClr>
              <a:buSzPct val="45833"/>
              <a:buFont typeface="Arial"/>
              <a:buNone/>
            </a:pPr>
            <a:r>
              <a:rPr lang="en-US" sz="2400"/>
              <a:t>Kristen Walsh </a:t>
            </a:r>
          </a:p>
          <a:p>
            <a:pPr indent="-69850" lvl="0" marL="0" marR="0" rtl="0" algn="l">
              <a:lnSpc>
                <a:spcPct val="100000"/>
              </a:lnSpc>
              <a:spcBef>
                <a:spcPts val="0"/>
              </a:spcBef>
              <a:spcAft>
                <a:spcPts val="0"/>
              </a:spcAft>
              <a:buClr>
                <a:srgbClr val="000000"/>
              </a:buClr>
              <a:buSzPct val="45833"/>
              <a:buFont typeface="Arial"/>
              <a:buNone/>
            </a:pPr>
            <a:r>
              <a:rPr lang="en-US" sz="2400"/>
              <a:t>Megan Mork</a:t>
            </a:r>
          </a:p>
        </p:txBody>
      </p:sp>
      <p:sp>
        <p:nvSpPr>
          <p:cNvPr id="269" name="Shape 269"/>
          <p:cNvSpPr txBox="1"/>
          <p:nvPr/>
        </p:nvSpPr>
        <p:spPr>
          <a:xfrm>
            <a:off x="6553200" y="6526212"/>
            <a:ext cx="2133599" cy="95250"/>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1" name="Shape 921"/>
        <p:cNvGrpSpPr/>
        <p:nvPr/>
      </p:nvGrpSpPr>
      <p:grpSpPr>
        <a:xfrm>
          <a:off x="0" y="0"/>
          <a:ext cx="0" cy="0"/>
          <a:chOff x="0" y="0"/>
          <a:chExt cx="0" cy="0"/>
        </a:xfrm>
      </p:grpSpPr>
      <p:sp>
        <p:nvSpPr>
          <p:cNvPr id="922" name="Shape 922"/>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923" name="Shape 923"/>
          <p:cNvSpPr txBox="1"/>
          <p:nvPr>
            <p:ph idx="1" type="body"/>
          </p:nvPr>
        </p:nvSpPr>
        <p:spPr>
          <a:xfrm>
            <a:off x="590350" y="5401000"/>
            <a:ext cx="8478300" cy="537300"/>
          </a:xfrm>
          <a:prstGeom prst="rect">
            <a:avLst/>
          </a:prstGeom>
          <a:noFill/>
          <a:ln>
            <a:noFill/>
          </a:ln>
        </p:spPr>
        <p:txBody>
          <a:bodyPr anchorCtr="0" anchor="ctr" bIns="0" lIns="0" rIns="0" tIns="0">
            <a:noAutofit/>
          </a:bodyPr>
          <a:lstStyle/>
          <a:p>
            <a:pPr indent="0" lvl="0" marL="0" marR="0" rtl="0" algn="l">
              <a:lnSpc>
                <a:spcPct val="100000"/>
              </a:lnSpc>
              <a:spcBef>
                <a:spcPts val="0"/>
              </a:spcBef>
              <a:buClr>
                <a:schemeClr val="dk1"/>
              </a:buClr>
              <a:buSzPct val="25000"/>
              <a:buFont typeface="Arial"/>
              <a:buNone/>
            </a:pPr>
            <a:r>
              <a:rPr lang="en-US" sz="1400">
                <a:latin typeface="Verdana"/>
                <a:ea typeface="Verdana"/>
                <a:cs typeface="Verdana"/>
                <a:sym typeface="Verdana"/>
              </a:rPr>
              <a:t>Giving clients a visual representation of textures will help them quickly identify their likes/dislikes? (we would likely include more options for clients to select)</a:t>
            </a:r>
          </a:p>
        </p:txBody>
      </p:sp>
      <p:sp>
        <p:nvSpPr>
          <p:cNvPr id="924" name="Shape 924"/>
          <p:cNvSpPr txBox="1"/>
          <p:nvPr/>
        </p:nvSpPr>
        <p:spPr>
          <a:xfrm>
            <a:off x="345450" y="288900"/>
            <a:ext cx="7498500" cy="828900"/>
          </a:xfrm>
          <a:prstGeom prst="rect">
            <a:avLst/>
          </a:prstGeom>
          <a:noFill/>
          <a:ln>
            <a:noFill/>
          </a:ln>
        </p:spPr>
        <p:txBody>
          <a:bodyPr anchorCtr="0" anchor="t" bIns="91425" lIns="91425" rIns="91425" tIns="91425">
            <a:noAutofit/>
          </a:bodyPr>
          <a:lstStyle/>
          <a:p>
            <a:pPr lvl="0" rtl="0">
              <a:spcBef>
                <a:spcPts val="0"/>
              </a:spcBef>
              <a:buNone/>
            </a:pPr>
            <a:r>
              <a:rPr b="1" lang="en-US" sz="2000">
                <a:latin typeface="Verdana"/>
                <a:ea typeface="Verdana"/>
                <a:cs typeface="Verdana"/>
                <a:sym typeface="Verdana"/>
              </a:rPr>
              <a:t>WHICH OF THE FOLLOWING TEXTURES WOULD YOU LIKE TO SEE IN YOUR FIX?</a:t>
            </a:r>
          </a:p>
        </p:txBody>
      </p:sp>
      <p:pic>
        <p:nvPicPr>
          <p:cNvPr id="925" name="Shape 925"/>
          <p:cNvPicPr preferRelativeResize="0"/>
          <p:nvPr/>
        </p:nvPicPr>
        <p:blipFill>
          <a:blip r:embed="rId3">
            <a:alphaModFix/>
          </a:blip>
          <a:stretch>
            <a:fillRect/>
          </a:stretch>
        </p:blipFill>
        <p:spPr>
          <a:xfrm>
            <a:off x="1010475" y="965399"/>
            <a:ext cx="6625302" cy="4480225"/>
          </a:xfrm>
          <a:prstGeom prst="rect">
            <a:avLst/>
          </a:prstGeom>
          <a:noFill/>
          <a:ln>
            <a:noFill/>
          </a:ln>
        </p:spPr>
      </p:pic>
      <p:sp>
        <p:nvSpPr>
          <p:cNvPr id="926" name="Shape 926"/>
          <p:cNvSpPr txBox="1"/>
          <p:nvPr/>
        </p:nvSpPr>
        <p:spPr>
          <a:xfrm>
            <a:off x="1230925" y="2760050"/>
            <a:ext cx="1658100" cy="537300"/>
          </a:xfrm>
          <a:prstGeom prst="rect">
            <a:avLst/>
          </a:prstGeom>
          <a:noFill/>
          <a:ln>
            <a:noFill/>
          </a:ln>
        </p:spPr>
        <p:txBody>
          <a:bodyPr anchorCtr="0" anchor="t" bIns="91425" lIns="91425" rIns="91425" tIns="91425">
            <a:noAutofit/>
          </a:bodyPr>
          <a:lstStyle/>
          <a:p>
            <a:pPr lvl="0" algn="ctr">
              <a:spcBef>
                <a:spcPts val="0"/>
              </a:spcBef>
              <a:buNone/>
            </a:pPr>
            <a:r>
              <a:rPr b="1" lang="en-US">
                <a:latin typeface="Verdana"/>
                <a:ea typeface="Verdana"/>
                <a:cs typeface="Verdana"/>
                <a:sym typeface="Verdana"/>
              </a:rPr>
              <a:t>Sequins</a:t>
            </a:r>
          </a:p>
        </p:txBody>
      </p:sp>
      <p:sp>
        <p:nvSpPr>
          <p:cNvPr id="927" name="Shape 927"/>
          <p:cNvSpPr txBox="1"/>
          <p:nvPr/>
        </p:nvSpPr>
        <p:spPr>
          <a:xfrm>
            <a:off x="5691550" y="2728125"/>
            <a:ext cx="1658100" cy="537300"/>
          </a:xfrm>
          <a:prstGeom prst="rect">
            <a:avLst/>
          </a:prstGeom>
          <a:noFill/>
          <a:ln>
            <a:noFill/>
          </a:ln>
        </p:spPr>
        <p:txBody>
          <a:bodyPr anchorCtr="0" anchor="t" bIns="91425" lIns="91425" rIns="91425" tIns="91425">
            <a:noAutofit/>
          </a:bodyPr>
          <a:lstStyle/>
          <a:p>
            <a:pPr lvl="0" rtl="0" algn="ctr">
              <a:spcBef>
                <a:spcPts val="0"/>
              </a:spcBef>
              <a:buNone/>
            </a:pPr>
            <a:r>
              <a:rPr lang="en-US">
                <a:solidFill>
                  <a:srgbClr val="FFFFFF"/>
                </a:solidFill>
                <a:latin typeface="Verdana"/>
                <a:ea typeface="Verdana"/>
                <a:cs typeface="Verdana"/>
                <a:sym typeface="Verdana"/>
              </a:rPr>
              <a:t>Fur</a:t>
            </a:r>
          </a:p>
        </p:txBody>
      </p:sp>
      <p:sp>
        <p:nvSpPr>
          <p:cNvPr id="928" name="Shape 928"/>
          <p:cNvSpPr txBox="1"/>
          <p:nvPr/>
        </p:nvSpPr>
        <p:spPr>
          <a:xfrm>
            <a:off x="3494075" y="2790925"/>
            <a:ext cx="1658100" cy="537300"/>
          </a:xfrm>
          <a:prstGeom prst="rect">
            <a:avLst/>
          </a:prstGeom>
          <a:noFill/>
          <a:ln>
            <a:noFill/>
          </a:ln>
        </p:spPr>
        <p:txBody>
          <a:bodyPr anchorCtr="0" anchor="t" bIns="91425" lIns="91425" rIns="91425" tIns="91425">
            <a:noAutofit/>
          </a:bodyPr>
          <a:lstStyle/>
          <a:p>
            <a:pPr lvl="0" rtl="0" algn="ctr">
              <a:spcBef>
                <a:spcPts val="0"/>
              </a:spcBef>
              <a:buNone/>
            </a:pPr>
            <a:r>
              <a:rPr b="1" lang="en-US">
                <a:latin typeface="Verdana"/>
                <a:ea typeface="Verdana"/>
                <a:cs typeface="Verdana"/>
                <a:sym typeface="Verdana"/>
              </a:rPr>
              <a:t>Crochet</a:t>
            </a:r>
          </a:p>
        </p:txBody>
      </p:sp>
      <p:sp>
        <p:nvSpPr>
          <p:cNvPr id="929" name="Shape 929"/>
          <p:cNvSpPr txBox="1"/>
          <p:nvPr/>
        </p:nvSpPr>
        <p:spPr>
          <a:xfrm>
            <a:off x="1286200" y="4939600"/>
            <a:ext cx="1658100" cy="309000"/>
          </a:xfrm>
          <a:prstGeom prst="rect">
            <a:avLst/>
          </a:prstGeom>
          <a:noFill/>
          <a:ln>
            <a:noFill/>
          </a:ln>
        </p:spPr>
        <p:txBody>
          <a:bodyPr anchorCtr="0" anchor="t" bIns="91425" lIns="91425" rIns="91425" tIns="91425">
            <a:noAutofit/>
          </a:bodyPr>
          <a:lstStyle/>
          <a:p>
            <a:pPr lvl="0" rtl="0" algn="ctr">
              <a:spcBef>
                <a:spcPts val="0"/>
              </a:spcBef>
              <a:buNone/>
            </a:pPr>
            <a:r>
              <a:rPr b="1" lang="en-US">
                <a:latin typeface="Verdana"/>
                <a:ea typeface="Verdana"/>
                <a:cs typeface="Verdana"/>
                <a:sym typeface="Verdana"/>
              </a:rPr>
              <a:t>Faux Fur</a:t>
            </a:r>
          </a:p>
        </p:txBody>
      </p:sp>
      <p:sp>
        <p:nvSpPr>
          <p:cNvPr id="930" name="Shape 930"/>
          <p:cNvSpPr txBox="1"/>
          <p:nvPr/>
        </p:nvSpPr>
        <p:spPr>
          <a:xfrm>
            <a:off x="3488875" y="4977850"/>
            <a:ext cx="1658100" cy="537300"/>
          </a:xfrm>
          <a:prstGeom prst="rect">
            <a:avLst/>
          </a:prstGeom>
          <a:noFill/>
          <a:ln>
            <a:noFill/>
          </a:ln>
        </p:spPr>
        <p:txBody>
          <a:bodyPr anchorCtr="0" anchor="t" bIns="91425" lIns="91425" rIns="91425" tIns="91425">
            <a:noAutofit/>
          </a:bodyPr>
          <a:lstStyle/>
          <a:p>
            <a:pPr lvl="0" rtl="0" algn="ctr">
              <a:spcBef>
                <a:spcPts val="0"/>
              </a:spcBef>
              <a:buNone/>
            </a:pPr>
            <a:r>
              <a:rPr b="1" lang="en-US">
                <a:latin typeface="Verdana"/>
                <a:ea typeface="Verdana"/>
                <a:cs typeface="Verdana"/>
                <a:sym typeface="Verdana"/>
              </a:rPr>
              <a:t>Leather</a:t>
            </a:r>
          </a:p>
        </p:txBody>
      </p:sp>
      <p:sp>
        <p:nvSpPr>
          <p:cNvPr id="931" name="Shape 931"/>
          <p:cNvSpPr txBox="1"/>
          <p:nvPr/>
        </p:nvSpPr>
        <p:spPr>
          <a:xfrm>
            <a:off x="5691550" y="4939900"/>
            <a:ext cx="1658100" cy="537300"/>
          </a:xfrm>
          <a:prstGeom prst="rect">
            <a:avLst/>
          </a:prstGeom>
          <a:noFill/>
          <a:ln>
            <a:noFill/>
          </a:ln>
        </p:spPr>
        <p:txBody>
          <a:bodyPr anchorCtr="0" anchor="t" bIns="91425" lIns="91425" rIns="91425" tIns="91425">
            <a:noAutofit/>
          </a:bodyPr>
          <a:lstStyle/>
          <a:p>
            <a:pPr lvl="0" rtl="0" algn="ctr">
              <a:spcBef>
                <a:spcPts val="0"/>
              </a:spcBef>
              <a:buNone/>
            </a:pPr>
            <a:r>
              <a:rPr b="1" lang="en-US">
                <a:latin typeface="Verdana"/>
                <a:ea typeface="Verdana"/>
                <a:cs typeface="Verdana"/>
                <a:sym typeface="Verdana"/>
              </a:rPr>
              <a:t>Lace</a:t>
            </a:r>
          </a:p>
        </p:txBody>
      </p:sp>
      <p:sp>
        <p:nvSpPr>
          <p:cNvPr id="932" name="Shape 932"/>
          <p:cNvSpPr txBox="1"/>
          <p:nvPr/>
        </p:nvSpPr>
        <p:spPr>
          <a:xfrm>
            <a:off x="345450" y="5862100"/>
            <a:ext cx="7498500" cy="464700"/>
          </a:xfrm>
          <a:prstGeom prst="rect">
            <a:avLst/>
          </a:prstGeom>
          <a:noFill/>
          <a:ln>
            <a:noFill/>
          </a:ln>
        </p:spPr>
        <p:txBody>
          <a:bodyPr anchorCtr="0" anchor="t" bIns="91425" lIns="91425" rIns="91425" tIns="91425">
            <a:noAutofit/>
          </a:bodyPr>
          <a:lstStyle/>
          <a:p>
            <a:pPr lvl="0" rtl="0">
              <a:spcBef>
                <a:spcPts val="0"/>
              </a:spcBef>
              <a:buNone/>
            </a:pPr>
            <a:r>
              <a:rPr b="1" lang="en-US">
                <a:latin typeface="Verdana"/>
                <a:ea typeface="Verdana"/>
                <a:cs typeface="Verdana"/>
                <a:sym typeface="Verdana"/>
              </a:rPr>
              <a:t>AFFIRMATION STATEMENTS - </a:t>
            </a:r>
            <a:r>
              <a:rPr lang="en-US" sz="1200">
                <a:solidFill>
                  <a:schemeClr val="dk1"/>
                </a:solidFill>
                <a:latin typeface="Verdana"/>
                <a:ea typeface="Verdana"/>
                <a:cs typeface="Verdana"/>
                <a:sym typeface="Verdana"/>
              </a:rPr>
              <a:t>Okay Got it! We’ll avoid sending you Faux Fur, Sequins and Leather</a:t>
            </a:r>
          </a:p>
          <a:p>
            <a:pPr lvl="0" rtl="0">
              <a:spcBef>
                <a:spcPts val="0"/>
              </a:spcBef>
              <a:buNone/>
            </a:pPr>
            <a:r>
              <a:t/>
            </a:r>
            <a:endParaRPr b="1">
              <a:latin typeface="Verdana"/>
              <a:ea typeface="Verdana"/>
              <a:cs typeface="Verdana"/>
              <a:sym typeface="Verdana"/>
            </a:endParaRPr>
          </a:p>
        </p:txBody>
      </p: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6" name="Shape 936"/>
        <p:cNvGrpSpPr/>
        <p:nvPr/>
      </p:nvGrpSpPr>
      <p:grpSpPr>
        <a:xfrm>
          <a:off x="0" y="0"/>
          <a:ext cx="0" cy="0"/>
          <a:chOff x="0" y="0"/>
          <a:chExt cx="0" cy="0"/>
        </a:xfrm>
      </p:grpSpPr>
      <p:sp>
        <p:nvSpPr>
          <p:cNvPr id="937" name="Shape 937"/>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938" name="Shape 938"/>
          <p:cNvSpPr txBox="1"/>
          <p:nvPr/>
        </p:nvSpPr>
        <p:spPr>
          <a:xfrm>
            <a:off x="227250" y="280500"/>
            <a:ext cx="8689500" cy="828900"/>
          </a:xfrm>
          <a:prstGeom prst="rect">
            <a:avLst/>
          </a:prstGeom>
          <a:noFill/>
          <a:ln>
            <a:noFill/>
          </a:ln>
        </p:spPr>
        <p:txBody>
          <a:bodyPr anchorCtr="0" anchor="t" bIns="91425" lIns="91425" rIns="91425" tIns="91425">
            <a:noAutofit/>
          </a:bodyPr>
          <a:lstStyle/>
          <a:p>
            <a:pPr lvl="0" rtl="0">
              <a:spcBef>
                <a:spcPts val="0"/>
              </a:spcBef>
              <a:buNone/>
            </a:pPr>
            <a:r>
              <a:rPr b="1" lang="en-US" sz="2000">
                <a:latin typeface="Verdana"/>
                <a:ea typeface="Verdana"/>
                <a:cs typeface="Verdana"/>
                <a:sym typeface="Verdana"/>
              </a:rPr>
              <a:t>HOW ABOUT PATTERNS - WHICH ONES SHOULD WE INCLUDE?</a:t>
            </a:r>
          </a:p>
        </p:txBody>
      </p:sp>
      <p:grpSp>
        <p:nvGrpSpPr>
          <p:cNvPr id="939" name="Shape 939"/>
          <p:cNvGrpSpPr/>
          <p:nvPr/>
        </p:nvGrpSpPr>
        <p:grpSpPr>
          <a:xfrm>
            <a:off x="1033450" y="1169225"/>
            <a:ext cx="7276450" cy="4705350"/>
            <a:chOff x="1033450" y="1169225"/>
            <a:chExt cx="7276450" cy="4705350"/>
          </a:xfrm>
        </p:grpSpPr>
        <p:pic>
          <p:nvPicPr>
            <p:cNvPr id="940" name="Shape 940"/>
            <p:cNvPicPr preferRelativeResize="0"/>
            <p:nvPr/>
          </p:nvPicPr>
          <p:blipFill>
            <a:blip r:embed="rId3">
              <a:alphaModFix/>
            </a:blip>
            <a:stretch>
              <a:fillRect/>
            </a:stretch>
          </p:blipFill>
          <p:spPr>
            <a:xfrm>
              <a:off x="1033450" y="1169225"/>
              <a:ext cx="7077075" cy="4705350"/>
            </a:xfrm>
            <a:prstGeom prst="rect">
              <a:avLst/>
            </a:prstGeom>
            <a:noFill/>
            <a:ln>
              <a:noFill/>
            </a:ln>
          </p:spPr>
        </p:pic>
        <p:sp>
          <p:nvSpPr>
            <p:cNvPr id="941" name="Shape 941"/>
            <p:cNvSpPr txBox="1"/>
            <p:nvPr/>
          </p:nvSpPr>
          <p:spPr>
            <a:xfrm>
              <a:off x="1443625" y="3084000"/>
              <a:ext cx="1858800" cy="464700"/>
            </a:xfrm>
            <a:prstGeom prst="rect">
              <a:avLst/>
            </a:prstGeom>
            <a:noFill/>
            <a:ln>
              <a:noFill/>
            </a:ln>
          </p:spPr>
          <p:txBody>
            <a:bodyPr anchorCtr="0" anchor="t" bIns="91425" lIns="91425" rIns="91425" tIns="91425">
              <a:noAutofit/>
            </a:bodyPr>
            <a:lstStyle/>
            <a:p>
              <a:pPr lvl="0">
                <a:spcBef>
                  <a:spcPts val="0"/>
                </a:spcBef>
                <a:buNone/>
              </a:pPr>
              <a:r>
                <a:rPr lang="en-US">
                  <a:solidFill>
                    <a:srgbClr val="FFFFFF"/>
                  </a:solidFill>
                  <a:latin typeface="Verdana"/>
                  <a:ea typeface="Verdana"/>
                  <a:cs typeface="Verdana"/>
                  <a:sym typeface="Verdana"/>
                </a:rPr>
                <a:t>Critter Prints</a:t>
              </a:r>
            </a:p>
          </p:txBody>
        </p:sp>
        <p:sp>
          <p:nvSpPr>
            <p:cNvPr id="942" name="Shape 942"/>
            <p:cNvSpPr txBox="1"/>
            <p:nvPr/>
          </p:nvSpPr>
          <p:spPr>
            <a:xfrm>
              <a:off x="3970775" y="3134250"/>
              <a:ext cx="1796100" cy="414300"/>
            </a:xfrm>
            <a:prstGeom prst="rect">
              <a:avLst/>
            </a:prstGeom>
            <a:noFill/>
            <a:ln>
              <a:noFill/>
            </a:ln>
          </p:spPr>
          <p:txBody>
            <a:bodyPr anchorCtr="0" anchor="t" bIns="91425" lIns="91425" rIns="91425" tIns="91425">
              <a:noAutofit/>
            </a:bodyPr>
            <a:lstStyle/>
            <a:p>
              <a:pPr lvl="0">
                <a:spcBef>
                  <a:spcPts val="0"/>
                </a:spcBef>
                <a:buNone/>
              </a:pPr>
              <a:r>
                <a:rPr b="1" lang="en-US">
                  <a:solidFill>
                    <a:srgbClr val="F192DC"/>
                  </a:solidFill>
                  <a:latin typeface="Verdana"/>
                  <a:ea typeface="Verdana"/>
                  <a:cs typeface="Verdana"/>
                  <a:sym typeface="Verdana"/>
                </a:rPr>
                <a:t>Polka Dots</a:t>
              </a:r>
            </a:p>
          </p:txBody>
        </p:sp>
        <p:sp>
          <p:nvSpPr>
            <p:cNvPr id="943" name="Shape 943"/>
            <p:cNvSpPr txBox="1"/>
            <p:nvPr/>
          </p:nvSpPr>
          <p:spPr>
            <a:xfrm>
              <a:off x="6308650" y="3134250"/>
              <a:ext cx="1796100" cy="414300"/>
            </a:xfrm>
            <a:prstGeom prst="rect">
              <a:avLst/>
            </a:prstGeom>
            <a:noFill/>
            <a:ln>
              <a:noFill/>
            </a:ln>
          </p:spPr>
          <p:txBody>
            <a:bodyPr anchorCtr="0" anchor="t" bIns="91425" lIns="91425" rIns="91425" tIns="91425">
              <a:noAutofit/>
            </a:bodyPr>
            <a:lstStyle/>
            <a:p>
              <a:pPr lvl="0" rtl="0">
                <a:spcBef>
                  <a:spcPts val="0"/>
                </a:spcBef>
                <a:buNone/>
              </a:pPr>
              <a:r>
                <a:rPr b="1" lang="en-US">
                  <a:latin typeface="Verdana"/>
                  <a:ea typeface="Verdana"/>
                  <a:cs typeface="Verdana"/>
                  <a:sym typeface="Verdana"/>
                </a:rPr>
                <a:t>Geo Prints</a:t>
              </a:r>
            </a:p>
          </p:txBody>
        </p:sp>
        <p:sp>
          <p:nvSpPr>
            <p:cNvPr id="944" name="Shape 944"/>
            <p:cNvSpPr txBox="1"/>
            <p:nvPr/>
          </p:nvSpPr>
          <p:spPr>
            <a:xfrm>
              <a:off x="6513800" y="5359975"/>
              <a:ext cx="1796100" cy="414300"/>
            </a:xfrm>
            <a:prstGeom prst="rect">
              <a:avLst/>
            </a:prstGeom>
            <a:noFill/>
            <a:ln>
              <a:noFill/>
            </a:ln>
          </p:spPr>
          <p:txBody>
            <a:bodyPr anchorCtr="0" anchor="t" bIns="91425" lIns="91425" rIns="91425" tIns="91425">
              <a:noAutofit/>
            </a:bodyPr>
            <a:lstStyle/>
            <a:p>
              <a:pPr lvl="0" rtl="0">
                <a:spcBef>
                  <a:spcPts val="0"/>
                </a:spcBef>
                <a:buNone/>
              </a:pPr>
              <a:r>
                <a:rPr b="1" lang="en-US">
                  <a:latin typeface="Verdana"/>
                  <a:ea typeface="Verdana"/>
                  <a:cs typeface="Verdana"/>
                  <a:sym typeface="Verdana"/>
                </a:rPr>
                <a:t>Stripes</a:t>
              </a:r>
            </a:p>
          </p:txBody>
        </p:sp>
        <p:sp>
          <p:nvSpPr>
            <p:cNvPr id="945" name="Shape 945"/>
            <p:cNvSpPr txBox="1"/>
            <p:nvPr/>
          </p:nvSpPr>
          <p:spPr>
            <a:xfrm>
              <a:off x="4105700" y="5401000"/>
              <a:ext cx="1796100" cy="414300"/>
            </a:xfrm>
            <a:prstGeom prst="rect">
              <a:avLst/>
            </a:prstGeom>
            <a:noFill/>
            <a:ln>
              <a:noFill/>
            </a:ln>
          </p:spPr>
          <p:txBody>
            <a:bodyPr anchorCtr="0" anchor="t" bIns="91425" lIns="91425" rIns="91425" tIns="91425">
              <a:noAutofit/>
            </a:bodyPr>
            <a:lstStyle/>
            <a:p>
              <a:pPr lvl="0" rtl="0">
                <a:spcBef>
                  <a:spcPts val="0"/>
                </a:spcBef>
                <a:buNone/>
              </a:pPr>
              <a:r>
                <a:rPr b="1" lang="en-US">
                  <a:latin typeface="Verdana"/>
                  <a:ea typeface="Verdana"/>
                  <a:cs typeface="Verdana"/>
                  <a:sym typeface="Verdana"/>
                </a:rPr>
                <a:t>Leopard</a:t>
              </a:r>
            </a:p>
          </p:txBody>
        </p:sp>
        <p:sp>
          <p:nvSpPr>
            <p:cNvPr id="946" name="Shape 946"/>
            <p:cNvSpPr txBox="1"/>
            <p:nvPr/>
          </p:nvSpPr>
          <p:spPr>
            <a:xfrm>
              <a:off x="1882375" y="5336525"/>
              <a:ext cx="1796100" cy="414300"/>
            </a:xfrm>
            <a:prstGeom prst="rect">
              <a:avLst/>
            </a:prstGeom>
            <a:noFill/>
            <a:ln>
              <a:noFill/>
            </a:ln>
          </p:spPr>
          <p:txBody>
            <a:bodyPr anchorCtr="0" anchor="t" bIns="91425" lIns="91425" rIns="91425" tIns="91425">
              <a:noAutofit/>
            </a:bodyPr>
            <a:lstStyle/>
            <a:p>
              <a:pPr lvl="0" rtl="0">
                <a:spcBef>
                  <a:spcPts val="0"/>
                </a:spcBef>
                <a:buNone/>
              </a:pPr>
              <a:r>
                <a:rPr b="1" lang="en-US">
                  <a:latin typeface="Verdana"/>
                  <a:ea typeface="Verdana"/>
                  <a:cs typeface="Verdana"/>
                  <a:sym typeface="Verdana"/>
                </a:rPr>
                <a:t>Floral</a:t>
              </a:r>
            </a:p>
          </p:txBody>
        </p:sp>
      </p:grp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0" name="Shape 950"/>
        <p:cNvGrpSpPr/>
        <p:nvPr/>
      </p:nvGrpSpPr>
      <p:grpSpPr>
        <a:xfrm>
          <a:off x="0" y="0"/>
          <a:ext cx="0" cy="0"/>
          <a:chOff x="0" y="0"/>
          <a:chExt cx="0" cy="0"/>
        </a:xfrm>
      </p:grpSpPr>
      <p:sp>
        <p:nvSpPr>
          <p:cNvPr id="951" name="Shape 951"/>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952" name="Shape 952"/>
          <p:cNvSpPr txBox="1"/>
          <p:nvPr/>
        </p:nvSpPr>
        <p:spPr>
          <a:xfrm>
            <a:off x="227250" y="280500"/>
            <a:ext cx="8689500" cy="828900"/>
          </a:xfrm>
          <a:prstGeom prst="rect">
            <a:avLst/>
          </a:prstGeom>
          <a:noFill/>
          <a:ln>
            <a:noFill/>
          </a:ln>
        </p:spPr>
        <p:txBody>
          <a:bodyPr anchorCtr="0" anchor="t" bIns="91425" lIns="91425" rIns="91425" tIns="91425">
            <a:noAutofit/>
          </a:bodyPr>
          <a:lstStyle/>
          <a:p>
            <a:pPr lvl="0" rtl="0">
              <a:spcBef>
                <a:spcPts val="0"/>
              </a:spcBef>
              <a:buNone/>
            </a:pPr>
            <a:r>
              <a:rPr b="1" lang="en-US" sz="2200">
                <a:latin typeface="Verdana"/>
                <a:ea typeface="Verdana"/>
                <a:cs typeface="Verdana"/>
                <a:sym typeface="Verdana"/>
              </a:rPr>
              <a:t>TELL US ABOUT YOUR DENIM PREFERENCES!</a:t>
            </a:r>
          </a:p>
        </p:txBody>
      </p:sp>
      <p:pic>
        <p:nvPicPr>
          <p:cNvPr id="953" name="Shape 953"/>
          <p:cNvPicPr preferRelativeResize="0"/>
          <p:nvPr/>
        </p:nvPicPr>
        <p:blipFill>
          <a:blip r:embed="rId3">
            <a:alphaModFix/>
          </a:blip>
          <a:stretch>
            <a:fillRect/>
          </a:stretch>
        </p:blipFill>
        <p:spPr>
          <a:xfrm>
            <a:off x="780500" y="783300"/>
            <a:ext cx="7162800" cy="5543550"/>
          </a:xfrm>
          <a:prstGeom prst="rect">
            <a:avLst/>
          </a:prstGeom>
          <a:noFill/>
          <a:ln>
            <a:noFill/>
          </a:ln>
        </p:spPr>
      </p:pic>
      <p:sp>
        <p:nvSpPr>
          <p:cNvPr id="954" name="Shape 954"/>
          <p:cNvSpPr txBox="1"/>
          <p:nvPr/>
        </p:nvSpPr>
        <p:spPr>
          <a:xfrm>
            <a:off x="895075" y="3176875"/>
            <a:ext cx="1626300" cy="277500"/>
          </a:xfrm>
          <a:prstGeom prst="rect">
            <a:avLst/>
          </a:prstGeom>
          <a:noFill/>
          <a:ln>
            <a:noFill/>
          </a:ln>
        </p:spPr>
        <p:txBody>
          <a:bodyPr anchorCtr="0" anchor="t" bIns="91425" lIns="91425" rIns="91425" tIns="91425">
            <a:noAutofit/>
          </a:bodyPr>
          <a:lstStyle/>
          <a:p>
            <a:pPr lvl="0" algn="ctr">
              <a:spcBef>
                <a:spcPts val="0"/>
              </a:spcBef>
              <a:buNone/>
            </a:pPr>
            <a:r>
              <a:rPr b="1" lang="en-US">
                <a:solidFill>
                  <a:srgbClr val="FFFFFF"/>
                </a:solidFill>
                <a:latin typeface="Verdana"/>
                <a:ea typeface="Verdana"/>
                <a:cs typeface="Verdana"/>
                <a:sym typeface="Verdana"/>
              </a:rPr>
              <a:t>Wide Leg</a:t>
            </a:r>
          </a:p>
        </p:txBody>
      </p:sp>
      <p:sp>
        <p:nvSpPr>
          <p:cNvPr id="955" name="Shape 955"/>
          <p:cNvSpPr txBox="1"/>
          <p:nvPr/>
        </p:nvSpPr>
        <p:spPr>
          <a:xfrm>
            <a:off x="4451250" y="3176875"/>
            <a:ext cx="1626300" cy="277500"/>
          </a:xfrm>
          <a:prstGeom prst="rect">
            <a:avLst/>
          </a:prstGeom>
          <a:noFill/>
          <a:ln>
            <a:noFill/>
          </a:ln>
        </p:spPr>
        <p:txBody>
          <a:bodyPr anchorCtr="0" anchor="t" bIns="91425" lIns="91425" rIns="91425" tIns="91425">
            <a:noAutofit/>
          </a:bodyPr>
          <a:lstStyle/>
          <a:p>
            <a:pPr lvl="0" rtl="0" algn="ctr">
              <a:spcBef>
                <a:spcPts val="0"/>
              </a:spcBef>
              <a:buNone/>
            </a:pPr>
            <a:r>
              <a:rPr b="1" lang="en-US">
                <a:solidFill>
                  <a:srgbClr val="FFFFFF"/>
                </a:solidFill>
                <a:latin typeface="Verdana"/>
                <a:ea typeface="Verdana"/>
                <a:cs typeface="Verdana"/>
                <a:sym typeface="Verdana"/>
              </a:rPr>
              <a:t>Boyfriend</a:t>
            </a:r>
          </a:p>
          <a:p>
            <a:pPr lvl="0" rtl="0" algn="ctr">
              <a:spcBef>
                <a:spcPts val="0"/>
              </a:spcBef>
              <a:buNone/>
            </a:pPr>
            <a:r>
              <a:t/>
            </a:r>
            <a:endParaRPr b="1">
              <a:latin typeface="Verdana"/>
              <a:ea typeface="Verdana"/>
              <a:cs typeface="Verdana"/>
              <a:sym typeface="Verdana"/>
            </a:endParaRPr>
          </a:p>
        </p:txBody>
      </p:sp>
      <p:sp>
        <p:nvSpPr>
          <p:cNvPr id="956" name="Shape 956"/>
          <p:cNvSpPr txBox="1"/>
          <p:nvPr/>
        </p:nvSpPr>
        <p:spPr>
          <a:xfrm>
            <a:off x="2673162" y="3176875"/>
            <a:ext cx="1626300" cy="277500"/>
          </a:xfrm>
          <a:prstGeom prst="rect">
            <a:avLst/>
          </a:prstGeom>
          <a:noFill/>
          <a:ln>
            <a:noFill/>
          </a:ln>
        </p:spPr>
        <p:txBody>
          <a:bodyPr anchorCtr="0" anchor="t" bIns="91425" lIns="91425" rIns="91425" tIns="91425">
            <a:noAutofit/>
          </a:bodyPr>
          <a:lstStyle/>
          <a:p>
            <a:pPr lvl="0" rtl="0" algn="ctr">
              <a:spcBef>
                <a:spcPts val="0"/>
              </a:spcBef>
              <a:buNone/>
            </a:pPr>
            <a:r>
              <a:rPr b="1" lang="en-US">
                <a:latin typeface="Verdana"/>
                <a:ea typeface="Verdana"/>
                <a:cs typeface="Verdana"/>
                <a:sym typeface="Verdana"/>
              </a:rPr>
              <a:t>Flare</a:t>
            </a:r>
          </a:p>
          <a:p>
            <a:pPr lvl="0" rtl="0" algn="ctr">
              <a:spcBef>
                <a:spcPts val="0"/>
              </a:spcBef>
              <a:buNone/>
            </a:pPr>
            <a:r>
              <a:t/>
            </a:r>
            <a:endParaRPr b="1">
              <a:latin typeface="Verdana"/>
              <a:ea typeface="Verdana"/>
              <a:cs typeface="Verdana"/>
              <a:sym typeface="Verdana"/>
            </a:endParaRPr>
          </a:p>
        </p:txBody>
      </p:sp>
      <p:sp>
        <p:nvSpPr>
          <p:cNvPr id="957" name="Shape 957"/>
          <p:cNvSpPr txBox="1"/>
          <p:nvPr/>
        </p:nvSpPr>
        <p:spPr>
          <a:xfrm>
            <a:off x="6166300" y="6138700"/>
            <a:ext cx="1626300" cy="277500"/>
          </a:xfrm>
          <a:prstGeom prst="rect">
            <a:avLst/>
          </a:prstGeom>
          <a:noFill/>
          <a:ln>
            <a:noFill/>
          </a:ln>
        </p:spPr>
        <p:txBody>
          <a:bodyPr anchorCtr="0" anchor="t" bIns="91425" lIns="91425" rIns="91425" tIns="91425">
            <a:noAutofit/>
          </a:bodyPr>
          <a:lstStyle/>
          <a:p>
            <a:pPr lvl="0" rtl="0" algn="ctr">
              <a:spcBef>
                <a:spcPts val="0"/>
              </a:spcBef>
              <a:buNone/>
            </a:pPr>
            <a:r>
              <a:rPr b="1" lang="en-US">
                <a:latin typeface="Verdana"/>
                <a:ea typeface="Verdana"/>
                <a:cs typeface="Verdana"/>
                <a:sym typeface="Verdana"/>
              </a:rPr>
              <a:t>Culottes</a:t>
            </a:r>
          </a:p>
          <a:p>
            <a:pPr lvl="0" rtl="0" algn="ctr">
              <a:spcBef>
                <a:spcPts val="0"/>
              </a:spcBef>
              <a:buNone/>
            </a:pPr>
            <a:r>
              <a:t/>
            </a:r>
            <a:endParaRPr b="1">
              <a:latin typeface="Verdana"/>
              <a:ea typeface="Verdana"/>
              <a:cs typeface="Verdana"/>
              <a:sym typeface="Verdana"/>
            </a:endParaRPr>
          </a:p>
          <a:p>
            <a:pPr lvl="0" rtl="0" algn="ctr">
              <a:spcBef>
                <a:spcPts val="0"/>
              </a:spcBef>
              <a:buNone/>
            </a:pPr>
            <a:r>
              <a:t/>
            </a:r>
            <a:endParaRPr b="1">
              <a:latin typeface="Verdana"/>
              <a:ea typeface="Verdana"/>
              <a:cs typeface="Verdana"/>
              <a:sym typeface="Verdana"/>
            </a:endParaRPr>
          </a:p>
        </p:txBody>
      </p:sp>
      <p:sp>
        <p:nvSpPr>
          <p:cNvPr id="958" name="Shape 958"/>
          <p:cNvSpPr txBox="1"/>
          <p:nvPr/>
        </p:nvSpPr>
        <p:spPr>
          <a:xfrm>
            <a:off x="6229325" y="3176875"/>
            <a:ext cx="1626300" cy="277500"/>
          </a:xfrm>
          <a:prstGeom prst="rect">
            <a:avLst/>
          </a:prstGeom>
          <a:noFill/>
          <a:ln>
            <a:noFill/>
          </a:ln>
        </p:spPr>
        <p:txBody>
          <a:bodyPr anchorCtr="0" anchor="t" bIns="91425" lIns="91425" rIns="91425" tIns="91425">
            <a:noAutofit/>
          </a:bodyPr>
          <a:lstStyle/>
          <a:p>
            <a:pPr lvl="0" rtl="0" algn="ctr">
              <a:spcBef>
                <a:spcPts val="0"/>
              </a:spcBef>
              <a:buNone/>
            </a:pPr>
            <a:r>
              <a:rPr b="1" lang="en-US">
                <a:latin typeface="Verdana"/>
                <a:ea typeface="Verdana"/>
                <a:cs typeface="Verdana"/>
                <a:sym typeface="Verdana"/>
              </a:rPr>
              <a:t>Distressed</a:t>
            </a:r>
          </a:p>
          <a:p>
            <a:pPr lvl="0" rtl="0" algn="ctr">
              <a:spcBef>
                <a:spcPts val="0"/>
              </a:spcBef>
              <a:buNone/>
            </a:pPr>
            <a:r>
              <a:t/>
            </a:r>
            <a:endParaRPr b="1">
              <a:latin typeface="Verdana"/>
              <a:ea typeface="Verdana"/>
              <a:cs typeface="Verdana"/>
              <a:sym typeface="Verdana"/>
            </a:endParaRPr>
          </a:p>
          <a:p>
            <a:pPr lvl="0" rtl="0" algn="ctr">
              <a:spcBef>
                <a:spcPts val="0"/>
              </a:spcBef>
              <a:buNone/>
            </a:pPr>
            <a:r>
              <a:t/>
            </a:r>
            <a:endParaRPr b="1">
              <a:latin typeface="Verdana"/>
              <a:ea typeface="Verdana"/>
              <a:cs typeface="Verdana"/>
              <a:sym typeface="Verdana"/>
            </a:endParaRPr>
          </a:p>
        </p:txBody>
      </p:sp>
      <p:sp>
        <p:nvSpPr>
          <p:cNvPr id="959" name="Shape 959"/>
          <p:cNvSpPr txBox="1"/>
          <p:nvPr/>
        </p:nvSpPr>
        <p:spPr>
          <a:xfrm>
            <a:off x="4451250" y="6138700"/>
            <a:ext cx="1626300" cy="277500"/>
          </a:xfrm>
          <a:prstGeom prst="rect">
            <a:avLst/>
          </a:prstGeom>
          <a:noFill/>
          <a:ln>
            <a:noFill/>
          </a:ln>
        </p:spPr>
        <p:txBody>
          <a:bodyPr anchorCtr="0" anchor="t" bIns="91425" lIns="91425" rIns="91425" tIns="91425">
            <a:noAutofit/>
          </a:bodyPr>
          <a:lstStyle/>
          <a:p>
            <a:pPr lvl="0" rtl="0" algn="ctr">
              <a:spcBef>
                <a:spcPts val="0"/>
              </a:spcBef>
              <a:buNone/>
            </a:pPr>
            <a:r>
              <a:rPr b="1" lang="en-US">
                <a:latin typeface="Verdana"/>
                <a:ea typeface="Verdana"/>
                <a:cs typeface="Verdana"/>
                <a:sym typeface="Verdana"/>
              </a:rPr>
              <a:t>Bootcut</a:t>
            </a:r>
          </a:p>
          <a:p>
            <a:pPr lvl="0" rtl="0" algn="ctr">
              <a:spcBef>
                <a:spcPts val="0"/>
              </a:spcBef>
              <a:buNone/>
            </a:pPr>
            <a:r>
              <a:t/>
            </a:r>
            <a:endParaRPr b="1">
              <a:latin typeface="Verdana"/>
              <a:ea typeface="Verdana"/>
              <a:cs typeface="Verdana"/>
              <a:sym typeface="Verdana"/>
            </a:endParaRPr>
          </a:p>
          <a:p>
            <a:pPr lvl="0" rtl="0" algn="ctr">
              <a:spcBef>
                <a:spcPts val="0"/>
              </a:spcBef>
              <a:buNone/>
            </a:pPr>
            <a:r>
              <a:t/>
            </a:r>
            <a:endParaRPr b="1">
              <a:latin typeface="Verdana"/>
              <a:ea typeface="Verdana"/>
              <a:cs typeface="Verdana"/>
              <a:sym typeface="Verdana"/>
            </a:endParaRPr>
          </a:p>
        </p:txBody>
      </p:sp>
      <p:sp>
        <p:nvSpPr>
          <p:cNvPr id="960" name="Shape 960"/>
          <p:cNvSpPr txBox="1"/>
          <p:nvPr/>
        </p:nvSpPr>
        <p:spPr>
          <a:xfrm>
            <a:off x="2736200" y="6138700"/>
            <a:ext cx="1626300" cy="277500"/>
          </a:xfrm>
          <a:prstGeom prst="rect">
            <a:avLst/>
          </a:prstGeom>
          <a:noFill/>
          <a:ln>
            <a:noFill/>
          </a:ln>
        </p:spPr>
        <p:txBody>
          <a:bodyPr anchorCtr="0" anchor="t" bIns="91425" lIns="91425" rIns="91425" tIns="91425">
            <a:noAutofit/>
          </a:bodyPr>
          <a:lstStyle/>
          <a:p>
            <a:pPr lvl="0" rtl="0" algn="ctr">
              <a:spcBef>
                <a:spcPts val="0"/>
              </a:spcBef>
              <a:buNone/>
            </a:pPr>
            <a:r>
              <a:rPr b="1" lang="en-US">
                <a:latin typeface="Verdana"/>
                <a:ea typeface="Verdana"/>
                <a:cs typeface="Verdana"/>
                <a:sym typeface="Verdana"/>
              </a:rPr>
              <a:t>Straight Leg</a:t>
            </a:r>
          </a:p>
          <a:p>
            <a:pPr lvl="0" rtl="0" algn="ctr">
              <a:spcBef>
                <a:spcPts val="0"/>
              </a:spcBef>
              <a:buNone/>
            </a:pPr>
            <a:r>
              <a:t/>
            </a:r>
            <a:endParaRPr b="1">
              <a:latin typeface="Verdana"/>
              <a:ea typeface="Verdana"/>
              <a:cs typeface="Verdana"/>
              <a:sym typeface="Verdana"/>
            </a:endParaRPr>
          </a:p>
          <a:p>
            <a:pPr lvl="0" rtl="0" algn="ctr">
              <a:spcBef>
                <a:spcPts val="0"/>
              </a:spcBef>
              <a:buNone/>
            </a:pPr>
            <a:r>
              <a:t/>
            </a:r>
            <a:endParaRPr b="1">
              <a:latin typeface="Verdana"/>
              <a:ea typeface="Verdana"/>
              <a:cs typeface="Verdana"/>
              <a:sym typeface="Verdana"/>
            </a:endParaRPr>
          </a:p>
        </p:txBody>
      </p:sp>
      <p:sp>
        <p:nvSpPr>
          <p:cNvPr id="961" name="Shape 961"/>
          <p:cNvSpPr txBox="1"/>
          <p:nvPr/>
        </p:nvSpPr>
        <p:spPr>
          <a:xfrm>
            <a:off x="780500" y="6138700"/>
            <a:ext cx="1626300" cy="277500"/>
          </a:xfrm>
          <a:prstGeom prst="rect">
            <a:avLst/>
          </a:prstGeom>
          <a:noFill/>
          <a:ln>
            <a:noFill/>
          </a:ln>
        </p:spPr>
        <p:txBody>
          <a:bodyPr anchorCtr="0" anchor="t" bIns="91425" lIns="91425" rIns="91425" tIns="91425">
            <a:noAutofit/>
          </a:bodyPr>
          <a:lstStyle/>
          <a:p>
            <a:pPr lvl="0" rtl="0" algn="ctr">
              <a:spcBef>
                <a:spcPts val="0"/>
              </a:spcBef>
              <a:buNone/>
            </a:pPr>
            <a:r>
              <a:rPr b="1" lang="en-US">
                <a:latin typeface="Verdana"/>
                <a:ea typeface="Verdana"/>
                <a:cs typeface="Verdana"/>
                <a:sym typeface="Verdana"/>
              </a:rPr>
              <a:t>Skinny</a:t>
            </a:r>
          </a:p>
          <a:p>
            <a:pPr lvl="0" rtl="0" algn="ctr">
              <a:spcBef>
                <a:spcPts val="0"/>
              </a:spcBef>
              <a:buNone/>
            </a:pPr>
            <a:r>
              <a:t/>
            </a:r>
            <a:endParaRPr b="1">
              <a:latin typeface="Verdana"/>
              <a:ea typeface="Verdana"/>
              <a:cs typeface="Verdana"/>
              <a:sym typeface="Verdana"/>
            </a:endParaRPr>
          </a:p>
          <a:p>
            <a:pPr lvl="0" rtl="0" algn="ctr">
              <a:spcBef>
                <a:spcPts val="0"/>
              </a:spcBef>
              <a:buNone/>
            </a:pPr>
            <a:r>
              <a:t/>
            </a:r>
            <a:endParaRPr b="1">
              <a:latin typeface="Verdana"/>
              <a:ea typeface="Verdana"/>
              <a:cs typeface="Verdana"/>
              <a:sym typeface="Verdana"/>
            </a:endParaRP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5" name="Shape 965"/>
        <p:cNvGrpSpPr/>
        <p:nvPr/>
      </p:nvGrpSpPr>
      <p:grpSpPr>
        <a:xfrm>
          <a:off x="0" y="0"/>
          <a:ext cx="0" cy="0"/>
          <a:chOff x="0" y="0"/>
          <a:chExt cx="0" cy="0"/>
        </a:xfrm>
      </p:grpSpPr>
      <p:sp>
        <p:nvSpPr>
          <p:cNvPr id="966" name="Shape 966"/>
          <p:cNvSpPr txBox="1"/>
          <p:nvPr/>
        </p:nvSpPr>
        <p:spPr>
          <a:xfrm>
            <a:off x="401925" y="854100"/>
            <a:ext cx="8591400" cy="51120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US" sz="1200">
                <a:latin typeface="Verdana"/>
                <a:ea typeface="Verdana"/>
                <a:cs typeface="Verdana"/>
                <a:sym typeface="Verdana"/>
              </a:rPr>
              <a:t>To better determine which items a client most closely identifies with, we’d like to create a flipbook similar to a visit to the eye doctor - where a stylist will use thumbs up or thumbs down to signify if an item is something she would like to see in her wardrobe.</a:t>
            </a:r>
          </a:p>
          <a:p>
            <a:pPr lvl="0" rtl="0">
              <a:lnSpc>
                <a:spcPct val="115000"/>
              </a:lnSpc>
              <a:spcBef>
                <a:spcPts val="0"/>
              </a:spcBef>
              <a:buNone/>
            </a:pPr>
            <a:r>
              <a:t/>
            </a:r>
            <a:endParaRPr sz="1200">
              <a:latin typeface="Verdana"/>
              <a:ea typeface="Verdana"/>
              <a:cs typeface="Verdana"/>
              <a:sym typeface="Verdana"/>
            </a:endParaRP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Items she identifies with a thumbs up would then be displayed on her mood board</a:t>
            </a: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Items pictured would be displayed as a singular item in a laydown</a:t>
            </a: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With each selection, the survey will present another pair of items for the client to tell us if she likes or dislikes.</a:t>
            </a: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spcBef>
                <a:spcPts val="0"/>
              </a:spcBef>
              <a:buNone/>
            </a:pPr>
            <a:r>
              <a:t/>
            </a:r>
            <a:endParaRPr/>
          </a:p>
        </p:txBody>
      </p:sp>
      <p:grpSp>
        <p:nvGrpSpPr>
          <p:cNvPr id="967" name="Shape 967"/>
          <p:cNvGrpSpPr/>
          <p:nvPr/>
        </p:nvGrpSpPr>
        <p:grpSpPr>
          <a:xfrm>
            <a:off x="434800" y="2748250"/>
            <a:ext cx="8423799" cy="3317775"/>
            <a:chOff x="434800" y="2748250"/>
            <a:chExt cx="8423799" cy="3317775"/>
          </a:xfrm>
        </p:grpSpPr>
        <p:pic>
          <p:nvPicPr>
            <p:cNvPr id="968" name="Shape 968"/>
            <p:cNvPicPr preferRelativeResize="0"/>
            <p:nvPr/>
          </p:nvPicPr>
          <p:blipFill>
            <a:blip r:embed="rId3">
              <a:alphaModFix/>
            </a:blip>
            <a:stretch>
              <a:fillRect/>
            </a:stretch>
          </p:blipFill>
          <p:spPr>
            <a:xfrm>
              <a:off x="434800" y="2748250"/>
              <a:ext cx="8423799" cy="3317775"/>
            </a:xfrm>
            <a:prstGeom prst="rect">
              <a:avLst/>
            </a:prstGeom>
            <a:noFill/>
            <a:ln>
              <a:noFill/>
            </a:ln>
          </p:spPr>
        </p:pic>
        <p:pic>
          <p:nvPicPr>
            <p:cNvPr id="969" name="Shape 969"/>
            <p:cNvPicPr preferRelativeResize="0"/>
            <p:nvPr/>
          </p:nvPicPr>
          <p:blipFill>
            <a:blip r:embed="rId4">
              <a:alphaModFix/>
            </a:blip>
            <a:stretch>
              <a:fillRect/>
            </a:stretch>
          </p:blipFill>
          <p:spPr>
            <a:xfrm>
              <a:off x="921325" y="5333764"/>
              <a:ext cx="941874" cy="588660"/>
            </a:xfrm>
            <a:prstGeom prst="rect">
              <a:avLst/>
            </a:prstGeom>
            <a:noFill/>
            <a:ln>
              <a:noFill/>
            </a:ln>
          </p:spPr>
        </p:pic>
        <p:pic>
          <p:nvPicPr>
            <p:cNvPr id="970" name="Shape 970"/>
            <p:cNvPicPr preferRelativeResize="0"/>
            <p:nvPr/>
          </p:nvPicPr>
          <p:blipFill>
            <a:blip r:embed="rId4">
              <a:alphaModFix/>
            </a:blip>
            <a:stretch>
              <a:fillRect/>
            </a:stretch>
          </p:blipFill>
          <p:spPr>
            <a:xfrm>
              <a:off x="7528325" y="5333764"/>
              <a:ext cx="941874" cy="588660"/>
            </a:xfrm>
            <a:prstGeom prst="rect">
              <a:avLst/>
            </a:prstGeom>
            <a:noFill/>
            <a:ln>
              <a:noFill/>
            </a:ln>
          </p:spPr>
        </p:pic>
      </p:grpSp>
      <p:sp>
        <p:nvSpPr>
          <p:cNvPr id="971" name="Shape 971"/>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972" name="Shape 972"/>
          <p:cNvSpPr txBox="1"/>
          <p:nvPr/>
        </p:nvSpPr>
        <p:spPr>
          <a:xfrm>
            <a:off x="401925" y="341925"/>
            <a:ext cx="7498500" cy="828900"/>
          </a:xfrm>
          <a:prstGeom prst="rect">
            <a:avLst/>
          </a:prstGeom>
          <a:noFill/>
          <a:ln>
            <a:noFill/>
          </a:ln>
        </p:spPr>
        <p:txBody>
          <a:bodyPr anchorCtr="0" anchor="t" bIns="91425" lIns="91425" rIns="91425" tIns="91425">
            <a:noAutofit/>
          </a:bodyPr>
          <a:lstStyle/>
          <a:p>
            <a:pPr lvl="0" rtl="0">
              <a:spcBef>
                <a:spcPts val="0"/>
              </a:spcBef>
              <a:buNone/>
            </a:pPr>
            <a:r>
              <a:rPr b="1" lang="en-US" sz="2000">
                <a:latin typeface="Verdana"/>
                <a:ea typeface="Verdana"/>
                <a:cs typeface="Verdana"/>
                <a:sym typeface="Verdana"/>
              </a:rPr>
              <a:t>THE FLIP BOOK</a:t>
            </a:r>
          </a:p>
        </p:txBody>
      </p:sp>
      <p:pic>
        <p:nvPicPr>
          <p:cNvPr id="973" name="Shape 973"/>
          <p:cNvPicPr preferRelativeResize="0"/>
          <p:nvPr/>
        </p:nvPicPr>
        <p:blipFill rotWithShape="1">
          <a:blip r:embed="rId5">
            <a:alphaModFix/>
          </a:blip>
          <a:srcRect b="2931" l="0" r="0" t="4868"/>
          <a:stretch/>
        </p:blipFill>
        <p:spPr>
          <a:xfrm>
            <a:off x="1902500" y="2879137"/>
            <a:ext cx="1950346" cy="3103425"/>
          </a:xfrm>
          <a:prstGeom prst="rect">
            <a:avLst/>
          </a:prstGeom>
          <a:noFill/>
          <a:ln>
            <a:noFill/>
          </a:ln>
        </p:spPr>
      </p:pic>
      <p:pic>
        <p:nvPicPr>
          <p:cNvPr id="974" name="Shape 974"/>
          <p:cNvPicPr preferRelativeResize="0"/>
          <p:nvPr/>
        </p:nvPicPr>
        <p:blipFill>
          <a:blip r:embed="rId6">
            <a:alphaModFix/>
          </a:blip>
          <a:stretch>
            <a:fillRect/>
          </a:stretch>
        </p:blipFill>
        <p:spPr>
          <a:xfrm>
            <a:off x="5321076" y="2891837"/>
            <a:ext cx="2198350" cy="3030599"/>
          </a:xfrm>
          <a:prstGeom prst="rect">
            <a:avLst/>
          </a:prstGeom>
          <a:noFill/>
          <a:ln>
            <a:noFill/>
          </a:ln>
        </p:spPr>
      </p:pic>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8" name="Shape 978"/>
        <p:cNvGrpSpPr/>
        <p:nvPr/>
      </p:nvGrpSpPr>
      <p:grpSpPr>
        <a:xfrm>
          <a:off x="0" y="0"/>
          <a:ext cx="0" cy="0"/>
          <a:chOff x="0" y="0"/>
          <a:chExt cx="0" cy="0"/>
        </a:xfrm>
      </p:grpSpPr>
      <p:sp>
        <p:nvSpPr>
          <p:cNvPr id="979" name="Shape 979"/>
          <p:cNvSpPr txBox="1"/>
          <p:nvPr/>
        </p:nvSpPr>
        <p:spPr>
          <a:xfrm>
            <a:off x="401925" y="854100"/>
            <a:ext cx="8591400" cy="5112000"/>
          </a:xfrm>
          <a:prstGeom prst="rect">
            <a:avLst/>
          </a:prstGeom>
          <a:noFill/>
          <a:ln>
            <a:noFill/>
          </a:ln>
        </p:spPr>
        <p:txBody>
          <a:bodyPr anchorCtr="0" anchor="t" bIns="91425" lIns="91425" rIns="91425" tIns="91425">
            <a:noAutofit/>
          </a:bodyPr>
          <a:lstStyle/>
          <a:p>
            <a:pPr lvl="0" rtl="0">
              <a:lnSpc>
                <a:spcPct val="115000"/>
              </a:lnSpc>
              <a:spcBef>
                <a:spcPts val="0"/>
              </a:spcBef>
              <a:buNone/>
            </a:pPr>
            <a:r>
              <a:t/>
            </a:r>
            <a:endParaRPr sz="12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lnSpc>
                <a:spcPct val="115000"/>
              </a:lnSpc>
              <a:spcBef>
                <a:spcPts val="0"/>
              </a:spcBef>
              <a:buNone/>
            </a:pPr>
            <a:r>
              <a:t/>
            </a:r>
            <a:endParaRPr sz="1000">
              <a:latin typeface="Verdana"/>
              <a:ea typeface="Verdana"/>
              <a:cs typeface="Verdana"/>
              <a:sym typeface="Verdana"/>
            </a:endParaRPr>
          </a:p>
          <a:p>
            <a:pPr lvl="0" rtl="0">
              <a:spcBef>
                <a:spcPts val="0"/>
              </a:spcBef>
              <a:buNone/>
            </a:pPr>
            <a:r>
              <a:t/>
            </a:r>
            <a:endParaRPr/>
          </a:p>
        </p:txBody>
      </p:sp>
      <p:grpSp>
        <p:nvGrpSpPr>
          <p:cNvPr id="980" name="Shape 980"/>
          <p:cNvGrpSpPr/>
          <p:nvPr/>
        </p:nvGrpSpPr>
        <p:grpSpPr>
          <a:xfrm>
            <a:off x="360100" y="1475625"/>
            <a:ext cx="8423799" cy="3317775"/>
            <a:chOff x="434800" y="2748250"/>
            <a:chExt cx="8423799" cy="3317775"/>
          </a:xfrm>
        </p:grpSpPr>
        <p:pic>
          <p:nvPicPr>
            <p:cNvPr id="981" name="Shape 981"/>
            <p:cNvPicPr preferRelativeResize="0"/>
            <p:nvPr/>
          </p:nvPicPr>
          <p:blipFill>
            <a:blip r:embed="rId3">
              <a:alphaModFix/>
            </a:blip>
            <a:stretch>
              <a:fillRect/>
            </a:stretch>
          </p:blipFill>
          <p:spPr>
            <a:xfrm>
              <a:off x="434800" y="2748250"/>
              <a:ext cx="8423799" cy="3317775"/>
            </a:xfrm>
            <a:prstGeom prst="rect">
              <a:avLst/>
            </a:prstGeom>
            <a:noFill/>
            <a:ln>
              <a:noFill/>
            </a:ln>
          </p:spPr>
        </p:pic>
        <p:pic>
          <p:nvPicPr>
            <p:cNvPr id="982" name="Shape 982"/>
            <p:cNvPicPr preferRelativeResize="0"/>
            <p:nvPr/>
          </p:nvPicPr>
          <p:blipFill>
            <a:blip r:embed="rId4">
              <a:alphaModFix/>
            </a:blip>
            <a:stretch>
              <a:fillRect/>
            </a:stretch>
          </p:blipFill>
          <p:spPr>
            <a:xfrm>
              <a:off x="921325" y="5333764"/>
              <a:ext cx="941874" cy="588660"/>
            </a:xfrm>
            <a:prstGeom prst="rect">
              <a:avLst/>
            </a:prstGeom>
            <a:noFill/>
            <a:ln>
              <a:noFill/>
            </a:ln>
          </p:spPr>
        </p:pic>
        <p:pic>
          <p:nvPicPr>
            <p:cNvPr id="983" name="Shape 983"/>
            <p:cNvPicPr preferRelativeResize="0"/>
            <p:nvPr/>
          </p:nvPicPr>
          <p:blipFill>
            <a:blip r:embed="rId4">
              <a:alphaModFix/>
            </a:blip>
            <a:stretch>
              <a:fillRect/>
            </a:stretch>
          </p:blipFill>
          <p:spPr>
            <a:xfrm>
              <a:off x="7528325" y="5333764"/>
              <a:ext cx="941874" cy="588660"/>
            </a:xfrm>
            <a:prstGeom prst="rect">
              <a:avLst/>
            </a:prstGeom>
            <a:noFill/>
            <a:ln>
              <a:noFill/>
            </a:ln>
          </p:spPr>
        </p:pic>
      </p:grpSp>
      <p:sp>
        <p:nvSpPr>
          <p:cNvPr id="984" name="Shape 984"/>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985" name="Shape 985"/>
          <p:cNvSpPr txBox="1"/>
          <p:nvPr/>
        </p:nvSpPr>
        <p:spPr>
          <a:xfrm>
            <a:off x="401925" y="341925"/>
            <a:ext cx="7498500" cy="828900"/>
          </a:xfrm>
          <a:prstGeom prst="rect">
            <a:avLst/>
          </a:prstGeom>
          <a:noFill/>
          <a:ln>
            <a:noFill/>
          </a:ln>
        </p:spPr>
        <p:txBody>
          <a:bodyPr anchorCtr="0" anchor="t" bIns="91425" lIns="91425" rIns="91425" tIns="91425">
            <a:noAutofit/>
          </a:bodyPr>
          <a:lstStyle/>
          <a:p>
            <a:pPr lvl="0" rtl="0">
              <a:spcBef>
                <a:spcPts val="0"/>
              </a:spcBef>
              <a:buNone/>
            </a:pPr>
            <a:r>
              <a:rPr b="1" lang="en-US" sz="2000">
                <a:latin typeface="Verdana"/>
                <a:ea typeface="Verdana"/>
                <a:cs typeface="Verdana"/>
                <a:sym typeface="Verdana"/>
              </a:rPr>
              <a:t>THE FLIP BOOK</a:t>
            </a:r>
          </a:p>
        </p:txBody>
      </p:sp>
      <p:pic>
        <p:nvPicPr>
          <p:cNvPr id="986" name="Shape 986"/>
          <p:cNvPicPr preferRelativeResize="0"/>
          <p:nvPr/>
        </p:nvPicPr>
        <p:blipFill>
          <a:blip r:embed="rId5">
            <a:alphaModFix/>
          </a:blip>
          <a:stretch>
            <a:fillRect/>
          </a:stretch>
        </p:blipFill>
        <p:spPr>
          <a:xfrm>
            <a:off x="1916750" y="1636112"/>
            <a:ext cx="2016499" cy="3048199"/>
          </a:xfrm>
          <a:prstGeom prst="rect">
            <a:avLst/>
          </a:prstGeom>
          <a:noFill/>
          <a:ln>
            <a:noFill/>
          </a:ln>
        </p:spPr>
      </p:pic>
      <p:pic>
        <p:nvPicPr>
          <p:cNvPr id="987" name="Shape 987"/>
          <p:cNvPicPr preferRelativeResize="0"/>
          <p:nvPr/>
        </p:nvPicPr>
        <p:blipFill>
          <a:blip r:embed="rId6">
            <a:alphaModFix/>
          </a:blip>
          <a:stretch>
            <a:fillRect/>
          </a:stretch>
        </p:blipFill>
        <p:spPr>
          <a:xfrm>
            <a:off x="5323925" y="1625499"/>
            <a:ext cx="2016499" cy="2962100"/>
          </a:xfrm>
          <a:prstGeom prst="rect">
            <a:avLst/>
          </a:prstGeom>
          <a:noFill/>
          <a:ln>
            <a:noFill/>
          </a:ln>
        </p:spPr>
      </p:pic>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1" name="Shape 991"/>
        <p:cNvGrpSpPr/>
        <p:nvPr/>
      </p:nvGrpSpPr>
      <p:grpSpPr>
        <a:xfrm>
          <a:off x="0" y="0"/>
          <a:ext cx="0" cy="0"/>
          <a:chOff x="0" y="0"/>
          <a:chExt cx="0" cy="0"/>
        </a:xfrm>
      </p:grpSpPr>
      <p:sp>
        <p:nvSpPr>
          <p:cNvPr id="992" name="Shape 992"/>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993" name="Shape 993"/>
          <p:cNvSpPr txBox="1"/>
          <p:nvPr/>
        </p:nvSpPr>
        <p:spPr>
          <a:xfrm>
            <a:off x="401925" y="341925"/>
            <a:ext cx="7498500" cy="828900"/>
          </a:xfrm>
          <a:prstGeom prst="rect">
            <a:avLst/>
          </a:prstGeom>
          <a:noFill/>
          <a:ln>
            <a:noFill/>
          </a:ln>
        </p:spPr>
        <p:txBody>
          <a:bodyPr anchorCtr="0" anchor="t" bIns="91425" lIns="91425" rIns="91425" tIns="91425">
            <a:noAutofit/>
          </a:bodyPr>
          <a:lstStyle/>
          <a:p>
            <a:pPr lvl="0" rtl="0">
              <a:spcBef>
                <a:spcPts val="0"/>
              </a:spcBef>
              <a:buNone/>
            </a:pPr>
            <a:r>
              <a:rPr b="1" lang="en-US" sz="2000">
                <a:latin typeface="Verdana"/>
                <a:ea typeface="Verdana"/>
                <a:cs typeface="Verdana"/>
                <a:sym typeface="Verdana"/>
              </a:rPr>
              <a:t>THE FLIP BOOK</a:t>
            </a:r>
          </a:p>
        </p:txBody>
      </p:sp>
      <p:grpSp>
        <p:nvGrpSpPr>
          <p:cNvPr id="994" name="Shape 994"/>
          <p:cNvGrpSpPr/>
          <p:nvPr/>
        </p:nvGrpSpPr>
        <p:grpSpPr>
          <a:xfrm>
            <a:off x="360100" y="1081325"/>
            <a:ext cx="8423799" cy="3317775"/>
            <a:chOff x="360100" y="1522550"/>
            <a:chExt cx="8423799" cy="3317775"/>
          </a:xfrm>
        </p:grpSpPr>
        <p:grpSp>
          <p:nvGrpSpPr>
            <p:cNvPr id="995" name="Shape 995"/>
            <p:cNvGrpSpPr/>
            <p:nvPr/>
          </p:nvGrpSpPr>
          <p:grpSpPr>
            <a:xfrm>
              <a:off x="360100" y="1522550"/>
              <a:ext cx="8423799" cy="3317775"/>
              <a:chOff x="434800" y="2748250"/>
              <a:chExt cx="8423799" cy="3317775"/>
            </a:xfrm>
          </p:grpSpPr>
          <p:pic>
            <p:nvPicPr>
              <p:cNvPr id="996" name="Shape 996"/>
              <p:cNvPicPr preferRelativeResize="0"/>
              <p:nvPr/>
            </p:nvPicPr>
            <p:blipFill>
              <a:blip r:embed="rId3">
                <a:alphaModFix/>
              </a:blip>
              <a:stretch>
                <a:fillRect/>
              </a:stretch>
            </p:blipFill>
            <p:spPr>
              <a:xfrm>
                <a:off x="434800" y="2748250"/>
                <a:ext cx="8423799" cy="3317775"/>
              </a:xfrm>
              <a:prstGeom prst="rect">
                <a:avLst/>
              </a:prstGeom>
              <a:noFill/>
              <a:ln>
                <a:noFill/>
              </a:ln>
            </p:spPr>
          </p:pic>
          <p:pic>
            <p:nvPicPr>
              <p:cNvPr id="997" name="Shape 997"/>
              <p:cNvPicPr preferRelativeResize="0"/>
              <p:nvPr/>
            </p:nvPicPr>
            <p:blipFill>
              <a:blip r:embed="rId4">
                <a:alphaModFix/>
              </a:blip>
              <a:stretch>
                <a:fillRect/>
              </a:stretch>
            </p:blipFill>
            <p:spPr>
              <a:xfrm>
                <a:off x="921325" y="5333764"/>
                <a:ext cx="941874" cy="588660"/>
              </a:xfrm>
              <a:prstGeom prst="rect">
                <a:avLst/>
              </a:prstGeom>
              <a:noFill/>
              <a:ln>
                <a:noFill/>
              </a:ln>
            </p:spPr>
          </p:pic>
          <p:pic>
            <p:nvPicPr>
              <p:cNvPr id="998" name="Shape 998"/>
              <p:cNvPicPr preferRelativeResize="0"/>
              <p:nvPr/>
            </p:nvPicPr>
            <p:blipFill>
              <a:blip r:embed="rId4">
                <a:alphaModFix/>
              </a:blip>
              <a:stretch>
                <a:fillRect/>
              </a:stretch>
            </p:blipFill>
            <p:spPr>
              <a:xfrm>
                <a:off x="7528325" y="5333764"/>
                <a:ext cx="941874" cy="588660"/>
              </a:xfrm>
              <a:prstGeom prst="rect">
                <a:avLst/>
              </a:prstGeom>
              <a:noFill/>
              <a:ln>
                <a:noFill/>
              </a:ln>
            </p:spPr>
          </p:pic>
        </p:grpSp>
        <p:pic>
          <p:nvPicPr>
            <p:cNvPr id="999" name="Shape 999"/>
            <p:cNvPicPr preferRelativeResize="0"/>
            <p:nvPr/>
          </p:nvPicPr>
          <p:blipFill>
            <a:blip r:embed="rId5">
              <a:alphaModFix/>
            </a:blip>
            <a:stretch>
              <a:fillRect/>
            </a:stretch>
          </p:blipFill>
          <p:spPr>
            <a:xfrm>
              <a:off x="1839825" y="1591824"/>
              <a:ext cx="2038099" cy="3179216"/>
            </a:xfrm>
            <a:prstGeom prst="rect">
              <a:avLst/>
            </a:prstGeom>
            <a:noFill/>
            <a:ln>
              <a:noFill/>
            </a:ln>
          </p:spPr>
        </p:pic>
        <p:pic>
          <p:nvPicPr>
            <p:cNvPr id="1000" name="Shape 1000"/>
            <p:cNvPicPr preferRelativeResize="0"/>
            <p:nvPr/>
          </p:nvPicPr>
          <p:blipFill rotWithShape="1">
            <a:blip r:embed="rId6">
              <a:alphaModFix/>
            </a:blip>
            <a:srcRect b="0" l="0" r="14719" t="0"/>
            <a:stretch/>
          </p:blipFill>
          <p:spPr>
            <a:xfrm>
              <a:off x="5314750" y="1608150"/>
              <a:ext cx="2038099" cy="3112350"/>
            </a:xfrm>
            <a:prstGeom prst="rect">
              <a:avLst/>
            </a:prstGeom>
            <a:noFill/>
            <a:ln>
              <a:noFill/>
            </a:ln>
          </p:spPr>
        </p:pic>
      </p:grpSp>
      <p:sp>
        <p:nvSpPr>
          <p:cNvPr id="1001" name="Shape 1001"/>
          <p:cNvSpPr txBox="1"/>
          <p:nvPr/>
        </p:nvSpPr>
        <p:spPr>
          <a:xfrm>
            <a:off x="276300" y="4626625"/>
            <a:ext cx="8591400" cy="933000"/>
          </a:xfrm>
          <a:prstGeom prst="rect">
            <a:avLst/>
          </a:prstGeom>
          <a:noFill/>
          <a:ln>
            <a:noFill/>
          </a:ln>
        </p:spPr>
        <p:txBody>
          <a:bodyPr anchorCtr="0" anchor="t" bIns="91425" lIns="91425" rIns="91425" tIns="91425">
            <a:noAutofit/>
          </a:bodyPr>
          <a:lstStyle/>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As clients finalize their likes/dislikes in each category.  Head-to-toe looks on a model will be presented for her to confirm that we’ve matched her style.  </a:t>
            </a:r>
          </a:p>
          <a:p>
            <a:pPr indent="-304800" lvl="1" marL="914400" rtl="0">
              <a:lnSpc>
                <a:spcPct val="115000"/>
              </a:lnSpc>
              <a:spcBef>
                <a:spcPts val="0"/>
              </a:spcBef>
              <a:buSzPct val="100000"/>
              <a:buFont typeface="Verdana"/>
              <a:buChar char="○"/>
            </a:pPr>
            <a:r>
              <a:rPr lang="en-US" sz="1200">
                <a:latin typeface="Verdana"/>
                <a:ea typeface="Verdana"/>
                <a:cs typeface="Verdana"/>
                <a:sym typeface="Verdana"/>
              </a:rPr>
              <a:t>These head-to-toe looks will also be present on her </a:t>
            </a: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5" name="Shape 1005"/>
        <p:cNvGrpSpPr/>
        <p:nvPr/>
      </p:nvGrpSpPr>
      <p:grpSpPr>
        <a:xfrm>
          <a:off x="0" y="0"/>
          <a:ext cx="0" cy="0"/>
          <a:chOff x="0" y="0"/>
          <a:chExt cx="0" cy="0"/>
        </a:xfrm>
      </p:grpSpPr>
      <p:sp>
        <p:nvSpPr>
          <p:cNvPr id="1006" name="Shape 1006"/>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sp>
        <p:nvSpPr>
          <p:cNvPr id="1007" name="Shape 1007"/>
          <p:cNvSpPr txBox="1"/>
          <p:nvPr>
            <p:ph idx="1" type="body"/>
          </p:nvPr>
        </p:nvSpPr>
        <p:spPr>
          <a:xfrm>
            <a:off x="457200" y="6236054"/>
            <a:ext cx="8229600" cy="217200"/>
          </a:xfrm>
          <a:prstGeom prst="rect">
            <a:avLst/>
          </a:prstGeom>
          <a:noFill/>
          <a:ln>
            <a:noFill/>
          </a:ln>
        </p:spPr>
        <p:txBody>
          <a:bodyPr anchorCtr="0" anchor="ctr" bIns="0" lIns="0" rIns="0" tIns="0">
            <a:noAutofit/>
          </a:bodyPr>
          <a:lstStyle/>
          <a:p>
            <a:pPr indent="0" lvl="0" marL="0" marR="0" rtl="0" algn="l">
              <a:lnSpc>
                <a:spcPct val="100000"/>
              </a:lnSpc>
              <a:spcBef>
                <a:spcPts val="0"/>
              </a:spcBef>
              <a:buClr>
                <a:schemeClr val="dk1"/>
              </a:buClr>
              <a:buSzPct val="25000"/>
              <a:buFont typeface="Arial"/>
              <a:buNone/>
            </a:pPr>
            <a:r>
              <a:t/>
            </a:r>
            <a:endParaRPr b="0" i="0" sz="800" u="none" cap="none" strike="noStrike">
              <a:solidFill>
                <a:schemeClr val="dk1"/>
              </a:solidFill>
              <a:latin typeface="Arial"/>
              <a:ea typeface="Arial"/>
              <a:cs typeface="Arial"/>
              <a:sym typeface="Arial"/>
            </a:endParaRPr>
          </a:p>
        </p:txBody>
      </p:sp>
      <p:sp>
        <p:nvSpPr>
          <p:cNvPr id="1008" name="Shape 1008"/>
          <p:cNvSpPr txBox="1"/>
          <p:nvPr/>
        </p:nvSpPr>
        <p:spPr>
          <a:xfrm>
            <a:off x="457200" y="848875"/>
            <a:ext cx="8510100" cy="5298600"/>
          </a:xfrm>
          <a:prstGeom prst="rect">
            <a:avLst/>
          </a:prstGeom>
          <a:noFill/>
          <a:ln>
            <a:noFill/>
          </a:ln>
        </p:spPr>
        <p:txBody>
          <a:bodyPr anchorCtr="0" anchor="t" bIns="91425" lIns="91425" rIns="91425" tIns="91425">
            <a:noAutofit/>
          </a:bodyPr>
          <a:lstStyle/>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The rainbow of styles would still be used by the algorithm in the background but would not be available for stylists to see.  </a:t>
            </a:r>
          </a:p>
          <a:p>
            <a:pPr lvl="0" rtl="0">
              <a:lnSpc>
                <a:spcPct val="115000"/>
              </a:lnSpc>
              <a:spcBef>
                <a:spcPts val="0"/>
              </a:spcBef>
              <a:buNone/>
            </a:pPr>
            <a:r>
              <a:t/>
            </a:r>
            <a:endParaRPr sz="1200">
              <a:latin typeface="Verdana"/>
              <a:ea typeface="Verdana"/>
              <a:cs typeface="Verdana"/>
              <a:sym typeface="Verdana"/>
            </a:endParaRPr>
          </a:p>
          <a:p>
            <a:pPr lvl="0" rtl="0">
              <a:lnSpc>
                <a:spcPct val="115000"/>
              </a:lnSpc>
              <a:spcBef>
                <a:spcPts val="0"/>
              </a:spcBef>
              <a:buNone/>
            </a:pPr>
            <a:r>
              <a:t/>
            </a:r>
            <a:endParaRPr sz="1200">
              <a:latin typeface="Verdana"/>
              <a:ea typeface="Verdana"/>
              <a:cs typeface="Verdana"/>
              <a:sym typeface="Verdana"/>
            </a:endParaRPr>
          </a:p>
          <a:p>
            <a:pPr lvl="0" rtl="0">
              <a:lnSpc>
                <a:spcPct val="115000"/>
              </a:lnSpc>
              <a:spcBef>
                <a:spcPts val="0"/>
              </a:spcBef>
              <a:buNone/>
            </a:pPr>
            <a:r>
              <a:t/>
            </a:r>
            <a:endParaRPr sz="1200">
              <a:latin typeface="Verdana"/>
              <a:ea typeface="Verdana"/>
              <a:cs typeface="Verdana"/>
              <a:sym typeface="Verdana"/>
            </a:endParaRPr>
          </a:p>
          <a:p>
            <a:pPr lvl="0" rtl="0">
              <a:lnSpc>
                <a:spcPct val="115000"/>
              </a:lnSpc>
              <a:spcBef>
                <a:spcPts val="0"/>
              </a:spcBef>
              <a:buNone/>
            </a:pPr>
            <a:r>
              <a:t/>
            </a:r>
            <a:endParaRPr sz="1200">
              <a:latin typeface="Verdana"/>
              <a:ea typeface="Verdana"/>
              <a:cs typeface="Verdana"/>
              <a:sym typeface="Verdana"/>
            </a:endParaRPr>
          </a:p>
          <a:p>
            <a:pPr lvl="0" rtl="0">
              <a:lnSpc>
                <a:spcPct val="115000"/>
              </a:lnSpc>
              <a:spcBef>
                <a:spcPts val="0"/>
              </a:spcBef>
              <a:buNone/>
            </a:pPr>
            <a:r>
              <a:t/>
            </a:r>
            <a:endParaRPr sz="1200">
              <a:latin typeface="Verdana"/>
              <a:ea typeface="Verdana"/>
              <a:cs typeface="Verdana"/>
              <a:sym typeface="Verdana"/>
            </a:endParaRPr>
          </a:p>
          <a:p>
            <a:pPr indent="-304800" lvl="1" marL="914400" rtl="0">
              <a:lnSpc>
                <a:spcPct val="115000"/>
              </a:lnSpc>
              <a:spcBef>
                <a:spcPts val="0"/>
              </a:spcBef>
              <a:buSzPct val="100000"/>
              <a:buFont typeface="Verdana"/>
              <a:buChar char="○"/>
            </a:pPr>
            <a:r>
              <a:rPr lang="en-US" sz="1200">
                <a:latin typeface="Verdana"/>
                <a:ea typeface="Verdana"/>
                <a:cs typeface="Verdana"/>
                <a:sym typeface="Verdana"/>
              </a:rPr>
              <a:t>Stylists would make decisions, based on match scores, her mood board, pinterest board, client body measurements/attributes and her bio.</a:t>
            </a:r>
          </a:p>
          <a:p>
            <a:pPr indent="0" lvl="0" marL="0" rtl="0">
              <a:lnSpc>
                <a:spcPct val="115000"/>
              </a:lnSpc>
              <a:spcBef>
                <a:spcPts val="0"/>
              </a:spcBef>
              <a:buNone/>
            </a:pPr>
            <a:r>
              <a:t/>
            </a:r>
            <a:endParaRPr sz="1200">
              <a:latin typeface="Verdana"/>
              <a:ea typeface="Verdana"/>
              <a:cs typeface="Verdana"/>
              <a:sym typeface="Verdana"/>
            </a:endParaRP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On a quarterly cadence, provide her with more convenient ways to update her profile vs. logging in </a:t>
            </a:r>
          </a:p>
          <a:p>
            <a:pPr indent="-304800" lvl="1" marL="914400" rtl="0">
              <a:lnSpc>
                <a:spcPct val="115000"/>
              </a:lnSpc>
              <a:spcBef>
                <a:spcPts val="0"/>
              </a:spcBef>
              <a:buSzPct val="100000"/>
              <a:buFont typeface="Verdana"/>
              <a:buChar char="○"/>
            </a:pPr>
            <a:r>
              <a:rPr lang="en-US" sz="1200">
                <a:latin typeface="Verdana"/>
                <a:ea typeface="Verdana"/>
                <a:cs typeface="Verdana"/>
                <a:sym typeface="Verdana"/>
              </a:rPr>
              <a:t>Email her with a snapshot of her current profile and allow her to update it at checkout or when she’s adding a request for her current Fix.</a:t>
            </a:r>
          </a:p>
          <a:p>
            <a:pPr lvl="0" rtl="0">
              <a:lnSpc>
                <a:spcPct val="115000"/>
              </a:lnSpc>
              <a:spcBef>
                <a:spcPts val="0"/>
              </a:spcBef>
              <a:buNone/>
            </a:pPr>
            <a:r>
              <a:t/>
            </a:r>
            <a:endParaRPr sz="1200">
              <a:latin typeface="Verdana"/>
              <a:ea typeface="Verdana"/>
              <a:cs typeface="Verdana"/>
              <a:sym typeface="Verdana"/>
            </a:endParaRPr>
          </a:p>
          <a:p>
            <a:pPr indent="-304800" lvl="0" marL="457200" rtl="0">
              <a:lnSpc>
                <a:spcPct val="115000"/>
              </a:lnSpc>
              <a:spcBef>
                <a:spcPts val="0"/>
              </a:spcBef>
              <a:buSzPct val="100000"/>
              <a:buFont typeface="Verdana"/>
              <a:buChar char="●"/>
            </a:pPr>
            <a:r>
              <a:rPr lang="en-US" sz="1200">
                <a:latin typeface="Verdana"/>
                <a:ea typeface="Verdana"/>
                <a:cs typeface="Verdana"/>
                <a:sym typeface="Verdana"/>
              </a:rPr>
              <a:t>Based off of her likes/dislikes throughout her profile a Mood Board will be created for each client.  </a:t>
            </a:r>
          </a:p>
          <a:p>
            <a:pPr indent="-304800" lvl="1" marL="914400" rtl="0">
              <a:lnSpc>
                <a:spcPct val="115000"/>
              </a:lnSpc>
              <a:spcBef>
                <a:spcPts val="0"/>
              </a:spcBef>
              <a:buSzPct val="100000"/>
              <a:buFont typeface="Verdana"/>
              <a:buChar char="○"/>
            </a:pPr>
            <a:r>
              <a:rPr lang="en-US" sz="1200">
                <a:latin typeface="Verdana"/>
                <a:ea typeface="Verdana"/>
                <a:cs typeface="Verdana"/>
                <a:sym typeface="Verdana"/>
              </a:rPr>
              <a:t>This would be updated quarterly to ensure newness and seasonal appropriateness</a:t>
            </a:r>
          </a:p>
          <a:p>
            <a:pPr indent="0" lvl="0" marL="457200" rtl="0">
              <a:lnSpc>
                <a:spcPct val="115000"/>
              </a:lnSpc>
              <a:spcBef>
                <a:spcPts val="0"/>
              </a:spcBef>
              <a:buNone/>
            </a:pPr>
            <a:r>
              <a:t/>
            </a:r>
            <a:endParaRPr sz="1200">
              <a:latin typeface="Verdana"/>
              <a:ea typeface="Verdana"/>
              <a:cs typeface="Verdana"/>
              <a:sym typeface="Verdana"/>
            </a:endParaRPr>
          </a:p>
          <a:p>
            <a:pPr lvl="0" rtl="0">
              <a:lnSpc>
                <a:spcPct val="115000"/>
              </a:lnSpc>
              <a:spcBef>
                <a:spcPts val="0"/>
              </a:spcBef>
              <a:buNone/>
            </a:pPr>
            <a:r>
              <a:t/>
            </a:r>
            <a:endParaRPr sz="1200">
              <a:latin typeface="Verdana"/>
              <a:ea typeface="Verdana"/>
              <a:cs typeface="Verdana"/>
              <a:sym typeface="Verdana"/>
            </a:endParaRPr>
          </a:p>
          <a:p>
            <a:pPr lvl="0" rtl="0">
              <a:spcBef>
                <a:spcPts val="0"/>
              </a:spcBef>
              <a:buNone/>
            </a:pPr>
            <a:r>
              <a:t/>
            </a:r>
            <a:endParaRPr/>
          </a:p>
          <a:p>
            <a:pPr lvl="0">
              <a:spcBef>
                <a:spcPts val="0"/>
              </a:spcBef>
              <a:buNone/>
            </a:pPr>
            <a:r>
              <a:t/>
            </a:r>
            <a:endParaRPr/>
          </a:p>
        </p:txBody>
      </p:sp>
      <p:grpSp>
        <p:nvGrpSpPr>
          <p:cNvPr id="1009" name="Shape 1009"/>
          <p:cNvGrpSpPr/>
          <p:nvPr/>
        </p:nvGrpSpPr>
        <p:grpSpPr>
          <a:xfrm>
            <a:off x="2290525" y="1378025"/>
            <a:ext cx="4562949" cy="945975"/>
            <a:chOff x="2290525" y="1388950"/>
            <a:chExt cx="4562949" cy="945975"/>
          </a:xfrm>
        </p:grpSpPr>
        <p:pic>
          <p:nvPicPr>
            <p:cNvPr id="1010" name="Shape 1010"/>
            <p:cNvPicPr preferRelativeResize="0"/>
            <p:nvPr/>
          </p:nvPicPr>
          <p:blipFill>
            <a:blip r:embed="rId3">
              <a:alphaModFix/>
            </a:blip>
            <a:stretch>
              <a:fillRect/>
            </a:stretch>
          </p:blipFill>
          <p:spPr>
            <a:xfrm>
              <a:off x="2290525" y="1388950"/>
              <a:ext cx="4562949" cy="945975"/>
            </a:xfrm>
            <a:prstGeom prst="rect">
              <a:avLst/>
            </a:prstGeom>
            <a:noFill/>
            <a:ln>
              <a:noFill/>
            </a:ln>
          </p:spPr>
        </p:pic>
        <p:cxnSp>
          <p:nvCxnSpPr>
            <p:cNvPr id="1011" name="Shape 1011"/>
            <p:cNvCxnSpPr/>
            <p:nvPr/>
          </p:nvCxnSpPr>
          <p:spPr>
            <a:xfrm>
              <a:off x="2300714" y="1505986"/>
              <a:ext cx="4315500" cy="711900"/>
            </a:xfrm>
            <a:prstGeom prst="straightConnector1">
              <a:avLst/>
            </a:prstGeom>
            <a:noFill/>
            <a:ln cap="flat" cmpd="sng" w="38100">
              <a:solidFill>
                <a:srgbClr val="FF0000"/>
              </a:solidFill>
              <a:prstDash val="solid"/>
              <a:round/>
              <a:headEnd len="lg" w="lg" type="none"/>
              <a:tailEnd len="lg" w="lg" type="none"/>
            </a:ln>
          </p:spPr>
        </p:cxnSp>
        <p:cxnSp>
          <p:nvCxnSpPr>
            <p:cNvPr id="1012" name="Shape 1012"/>
            <p:cNvCxnSpPr/>
            <p:nvPr/>
          </p:nvCxnSpPr>
          <p:spPr>
            <a:xfrm flipH="1" rot="10800000">
              <a:off x="2290525" y="1591617"/>
              <a:ext cx="4335899" cy="616200"/>
            </a:xfrm>
            <a:prstGeom prst="straightConnector1">
              <a:avLst/>
            </a:prstGeom>
            <a:noFill/>
            <a:ln cap="flat" cmpd="sng" w="38100">
              <a:solidFill>
                <a:srgbClr val="FF0000"/>
              </a:solidFill>
              <a:prstDash val="solid"/>
              <a:round/>
              <a:headEnd len="lg" w="lg" type="none"/>
              <a:tailEnd len="lg" w="lg" type="none"/>
            </a:ln>
          </p:spPr>
        </p:cxnSp>
      </p:grpSp>
      <p:sp>
        <p:nvSpPr>
          <p:cNvPr id="1013" name="Shape 1013"/>
          <p:cNvSpPr txBox="1"/>
          <p:nvPr/>
        </p:nvSpPr>
        <p:spPr>
          <a:xfrm>
            <a:off x="401925" y="168125"/>
            <a:ext cx="7498500" cy="828900"/>
          </a:xfrm>
          <a:prstGeom prst="rect">
            <a:avLst/>
          </a:prstGeom>
          <a:noFill/>
          <a:ln>
            <a:noFill/>
          </a:ln>
        </p:spPr>
        <p:txBody>
          <a:bodyPr anchorCtr="0" anchor="t" bIns="91425" lIns="91425" rIns="91425" tIns="91425">
            <a:noAutofit/>
          </a:bodyPr>
          <a:lstStyle/>
          <a:p>
            <a:pPr lvl="0" rtl="0">
              <a:spcBef>
                <a:spcPts val="0"/>
              </a:spcBef>
              <a:buNone/>
            </a:pPr>
            <a:r>
              <a:rPr b="1" lang="en-US" sz="2000">
                <a:latin typeface="Verdana"/>
                <a:ea typeface="Verdana"/>
                <a:cs typeface="Verdana"/>
                <a:sym typeface="Verdana"/>
              </a:rPr>
              <a:t>PROFILE UPDATES - CONTINUED</a:t>
            </a:r>
          </a:p>
        </p:txBody>
      </p:sp>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7" name="Shape 1017"/>
        <p:cNvGrpSpPr/>
        <p:nvPr/>
      </p:nvGrpSpPr>
      <p:grpSpPr>
        <a:xfrm>
          <a:off x="0" y="0"/>
          <a:ext cx="0" cy="0"/>
          <a:chOff x="0" y="0"/>
          <a:chExt cx="0" cy="0"/>
        </a:xfrm>
      </p:grpSpPr>
      <p:grpSp>
        <p:nvGrpSpPr>
          <p:cNvPr id="1018" name="Shape 1018"/>
          <p:cNvGrpSpPr/>
          <p:nvPr/>
        </p:nvGrpSpPr>
        <p:grpSpPr>
          <a:xfrm>
            <a:off x="113524" y="0"/>
            <a:ext cx="7361496" cy="1639056"/>
            <a:chOff x="113525" y="-13800"/>
            <a:chExt cx="7361496" cy="1652774"/>
          </a:xfrm>
        </p:grpSpPr>
        <p:pic>
          <p:nvPicPr>
            <p:cNvPr id="1019" name="Shape 1019"/>
            <p:cNvPicPr preferRelativeResize="0"/>
            <p:nvPr/>
          </p:nvPicPr>
          <p:blipFill rotWithShape="1">
            <a:blip r:embed="rId3">
              <a:alphaModFix/>
            </a:blip>
            <a:srcRect b="0" l="0" r="14111" t="0"/>
            <a:stretch/>
          </p:blipFill>
          <p:spPr>
            <a:xfrm>
              <a:off x="4576749" y="12137"/>
              <a:ext cx="1511154" cy="1600899"/>
            </a:xfrm>
            <a:prstGeom prst="rect">
              <a:avLst/>
            </a:prstGeom>
            <a:noFill/>
            <a:ln>
              <a:noFill/>
            </a:ln>
          </p:spPr>
        </p:pic>
        <p:pic>
          <p:nvPicPr>
            <p:cNvPr id="1020" name="Shape 1020"/>
            <p:cNvPicPr preferRelativeResize="0"/>
            <p:nvPr/>
          </p:nvPicPr>
          <p:blipFill rotWithShape="1">
            <a:blip r:embed="rId4">
              <a:alphaModFix/>
            </a:blip>
            <a:srcRect b="0" l="10306" r="19296" t="3892"/>
            <a:stretch/>
          </p:blipFill>
          <p:spPr>
            <a:xfrm>
              <a:off x="3301850" y="-13800"/>
              <a:ext cx="1185550" cy="1652774"/>
            </a:xfrm>
            <a:prstGeom prst="rect">
              <a:avLst/>
            </a:prstGeom>
            <a:noFill/>
            <a:ln>
              <a:noFill/>
            </a:ln>
          </p:spPr>
        </p:pic>
        <p:pic>
          <p:nvPicPr>
            <p:cNvPr id="1021" name="Shape 1021"/>
            <p:cNvPicPr preferRelativeResize="0"/>
            <p:nvPr/>
          </p:nvPicPr>
          <p:blipFill>
            <a:blip r:embed="rId5">
              <a:alphaModFix/>
            </a:blip>
            <a:stretch>
              <a:fillRect/>
            </a:stretch>
          </p:blipFill>
          <p:spPr>
            <a:xfrm>
              <a:off x="113525" y="0"/>
              <a:ext cx="1410076" cy="1600900"/>
            </a:xfrm>
            <a:prstGeom prst="rect">
              <a:avLst/>
            </a:prstGeom>
            <a:noFill/>
            <a:ln>
              <a:noFill/>
            </a:ln>
          </p:spPr>
        </p:pic>
        <p:pic>
          <p:nvPicPr>
            <p:cNvPr id="1022" name="Shape 1022"/>
            <p:cNvPicPr preferRelativeResize="0"/>
            <p:nvPr/>
          </p:nvPicPr>
          <p:blipFill rotWithShape="1">
            <a:blip r:embed="rId6">
              <a:alphaModFix/>
            </a:blip>
            <a:srcRect b="5692" l="0" r="0" t="10471"/>
            <a:stretch/>
          </p:blipFill>
          <p:spPr>
            <a:xfrm>
              <a:off x="1658750" y="36699"/>
              <a:ext cx="1440875" cy="1476100"/>
            </a:xfrm>
            <a:prstGeom prst="rect">
              <a:avLst/>
            </a:prstGeom>
            <a:noFill/>
            <a:ln>
              <a:noFill/>
            </a:ln>
          </p:spPr>
        </p:pic>
        <p:pic>
          <p:nvPicPr>
            <p:cNvPr id="1023" name="Shape 1023"/>
            <p:cNvPicPr preferRelativeResize="0"/>
            <p:nvPr/>
          </p:nvPicPr>
          <p:blipFill>
            <a:blip r:embed="rId7">
              <a:alphaModFix/>
            </a:blip>
            <a:stretch>
              <a:fillRect/>
            </a:stretch>
          </p:blipFill>
          <p:spPr>
            <a:xfrm>
              <a:off x="6177248" y="62400"/>
              <a:ext cx="1297773" cy="1476099"/>
            </a:xfrm>
            <a:prstGeom prst="rect">
              <a:avLst/>
            </a:prstGeom>
            <a:noFill/>
            <a:ln>
              <a:noFill/>
            </a:ln>
          </p:spPr>
        </p:pic>
      </p:grpSp>
      <p:sp>
        <p:nvSpPr>
          <p:cNvPr id="1024" name="Shape 1024"/>
          <p:cNvSpPr txBox="1"/>
          <p:nvPr>
            <p:ph idx="12" type="sldNum"/>
          </p:nvPr>
        </p:nvSpPr>
        <p:spPr>
          <a:xfrm>
            <a:off x="6553200" y="6640210"/>
            <a:ext cx="2133600" cy="948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US" sz="800" u="none" cap="none" strike="noStrike">
                <a:solidFill>
                  <a:srgbClr val="FEFAF7"/>
                </a:solidFill>
                <a:latin typeface="Arial"/>
                <a:ea typeface="Arial"/>
                <a:cs typeface="Arial"/>
                <a:sym typeface="Arial"/>
              </a:rPr>
              <a:t>‹#›</a:t>
            </a:fld>
          </a:p>
        </p:txBody>
      </p:sp>
      <p:pic>
        <p:nvPicPr>
          <p:cNvPr id="1025" name="Shape 1025"/>
          <p:cNvPicPr preferRelativeResize="0"/>
          <p:nvPr/>
        </p:nvPicPr>
        <p:blipFill>
          <a:blip r:embed="rId8">
            <a:alphaModFix/>
          </a:blip>
          <a:stretch>
            <a:fillRect/>
          </a:stretch>
        </p:blipFill>
        <p:spPr>
          <a:xfrm>
            <a:off x="0" y="5268960"/>
            <a:ext cx="9143999" cy="1600878"/>
          </a:xfrm>
          <a:prstGeom prst="rect">
            <a:avLst/>
          </a:prstGeom>
          <a:noFill/>
          <a:ln>
            <a:noFill/>
          </a:ln>
        </p:spPr>
      </p:pic>
      <p:sp>
        <p:nvSpPr>
          <p:cNvPr id="1026" name="Shape 1026"/>
          <p:cNvSpPr/>
          <p:nvPr/>
        </p:nvSpPr>
        <p:spPr>
          <a:xfrm rot="-5400000">
            <a:off x="5382679" y="3074063"/>
            <a:ext cx="6597604" cy="618564"/>
          </a:xfrm>
          <a:prstGeom prst="rect">
            <a:avLst/>
          </a:prstGeom>
        </p:spPr>
        <p:txBody>
          <a:bodyPr>
            <a:prstTxWarp prst="textPlain"/>
          </a:bodyPr>
          <a:lstStyle/>
          <a:p>
            <a:pPr lvl="0" algn="ctr"/>
            <a:r>
              <a:rPr b="0" i="0">
                <a:ln cap="flat" cmpd="sng" w="9525">
                  <a:solidFill>
                    <a:srgbClr val="000000"/>
                  </a:solidFill>
                  <a:prstDash val="solid"/>
                  <a:round/>
                  <a:headEnd len="med" w="med" type="none"/>
                  <a:tailEnd len="med" w="med" type="none"/>
                </a:ln>
                <a:solidFill>
                  <a:schemeClr val="dk2"/>
                </a:solidFill>
                <a:latin typeface="Arial"/>
              </a:rPr>
              <a:t>CLIENT NAME HERE</a:t>
            </a:r>
          </a:p>
        </p:txBody>
      </p:sp>
      <p:grpSp>
        <p:nvGrpSpPr>
          <p:cNvPr id="1027" name="Shape 1027"/>
          <p:cNvGrpSpPr/>
          <p:nvPr/>
        </p:nvGrpSpPr>
        <p:grpSpPr>
          <a:xfrm>
            <a:off x="53424" y="1578625"/>
            <a:ext cx="7508950" cy="3702424"/>
            <a:chOff x="53424" y="1578625"/>
            <a:chExt cx="7508950" cy="3702424"/>
          </a:xfrm>
        </p:grpSpPr>
        <p:pic>
          <p:nvPicPr>
            <p:cNvPr id="1028" name="Shape 1028"/>
            <p:cNvPicPr preferRelativeResize="0"/>
            <p:nvPr/>
          </p:nvPicPr>
          <p:blipFill rotWithShape="1">
            <a:blip r:embed="rId9">
              <a:alphaModFix/>
            </a:blip>
            <a:srcRect b="0" l="11974" r="14560" t="0"/>
            <a:stretch/>
          </p:blipFill>
          <p:spPr>
            <a:xfrm>
              <a:off x="1544450" y="1589750"/>
              <a:ext cx="1503350" cy="3690325"/>
            </a:xfrm>
            <a:prstGeom prst="rect">
              <a:avLst/>
            </a:prstGeom>
            <a:noFill/>
            <a:ln>
              <a:noFill/>
            </a:ln>
          </p:spPr>
        </p:pic>
        <p:pic>
          <p:nvPicPr>
            <p:cNvPr id="1029" name="Shape 1029"/>
            <p:cNvPicPr preferRelativeResize="0"/>
            <p:nvPr/>
          </p:nvPicPr>
          <p:blipFill>
            <a:blip r:embed="rId10">
              <a:alphaModFix/>
            </a:blip>
            <a:stretch>
              <a:fillRect/>
            </a:stretch>
          </p:blipFill>
          <p:spPr>
            <a:xfrm>
              <a:off x="53424" y="1578625"/>
              <a:ext cx="1440875" cy="3690324"/>
            </a:xfrm>
            <a:prstGeom prst="rect">
              <a:avLst/>
            </a:prstGeom>
            <a:noFill/>
            <a:ln>
              <a:noFill/>
            </a:ln>
          </p:spPr>
        </p:pic>
        <p:pic>
          <p:nvPicPr>
            <p:cNvPr id="1030" name="Shape 1030"/>
            <p:cNvPicPr preferRelativeResize="0"/>
            <p:nvPr/>
          </p:nvPicPr>
          <p:blipFill rotWithShape="1">
            <a:blip r:embed="rId11">
              <a:alphaModFix/>
            </a:blip>
            <a:srcRect b="0" l="0" r="12549" t="0"/>
            <a:stretch/>
          </p:blipFill>
          <p:spPr>
            <a:xfrm>
              <a:off x="3097950" y="1600900"/>
              <a:ext cx="1503349" cy="3668049"/>
            </a:xfrm>
            <a:prstGeom prst="rect">
              <a:avLst/>
            </a:prstGeom>
            <a:noFill/>
            <a:ln>
              <a:noFill/>
            </a:ln>
          </p:spPr>
        </p:pic>
        <p:pic>
          <p:nvPicPr>
            <p:cNvPr id="1031" name="Shape 1031"/>
            <p:cNvPicPr preferRelativeResize="0"/>
            <p:nvPr/>
          </p:nvPicPr>
          <p:blipFill rotWithShape="1">
            <a:blip r:embed="rId12">
              <a:alphaModFix/>
            </a:blip>
            <a:srcRect b="0" l="19333" r="17403" t="0"/>
            <a:stretch/>
          </p:blipFill>
          <p:spPr>
            <a:xfrm>
              <a:off x="4625125" y="1615475"/>
              <a:ext cx="1410075" cy="3653474"/>
            </a:xfrm>
            <a:prstGeom prst="rect">
              <a:avLst/>
            </a:prstGeom>
            <a:noFill/>
            <a:ln>
              <a:noFill/>
            </a:ln>
          </p:spPr>
        </p:pic>
        <p:pic>
          <p:nvPicPr>
            <p:cNvPr id="1032" name="Shape 1032"/>
            <p:cNvPicPr preferRelativeResize="0"/>
            <p:nvPr/>
          </p:nvPicPr>
          <p:blipFill rotWithShape="1">
            <a:blip r:embed="rId13">
              <a:alphaModFix/>
            </a:blip>
            <a:srcRect b="5270" l="0" r="0" t="7613"/>
            <a:stretch/>
          </p:blipFill>
          <p:spPr>
            <a:xfrm>
              <a:off x="6059025" y="1627574"/>
              <a:ext cx="1503349" cy="3653474"/>
            </a:xfrm>
            <a:prstGeom prst="rect">
              <a:avLst/>
            </a:prstGeom>
            <a:noFill/>
            <a:ln>
              <a:noFill/>
            </a:ln>
          </p:spPr>
        </p:pic>
      </p:gr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7" name="Shape 1037"/>
        <p:cNvGrpSpPr/>
        <p:nvPr/>
      </p:nvGrpSpPr>
      <p:grpSpPr>
        <a:xfrm>
          <a:off x="0" y="0"/>
          <a:ext cx="0" cy="0"/>
          <a:chOff x="0" y="0"/>
          <a:chExt cx="0" cy="0"/>
        </a:xfrm>
      </p:grpSpPr>
      <p:sp>
        <p:nvSpPr>
          <p:cNvPr id="1038" name="Shape 1038"/>
          <p:cNvSpPr txBox="1"/>
          <p:nvPr>
            <p:ph idx="12" type="sldNum"/>
          </p:nvPr>
        </p:nvSpPr>
        <p:spPr>
          <a:xfrm>
            <a:off x="6553200" y="6640210"/>
            <a:ext cx="2133600" cy="94800"/>
          </a:xfrm>
          <a:prstGeom prst="rect">
            <a:avLst/>
          </a:prstGeom>
        </p:spPr>
        <p:txBody>
          <a:bodyPr anchorCtr="0" anchor="b" bIns="0" lIns="0" rIns="0" tIns="0">
            <a:noAutofit/>
          </a:bodyPr>
          <a:lstStyle/>
          <a:p>
            <a:pPr lvl="0">
              <a:spcBef>
                <a:spcPts val="0"/>
              </a:spcBef>
              <a:buClr>
                <a:srgbClr val="000000"/>
              </a:buClr>
              <a:buSzPct val="25000"/>
              <a:buFont typeface="Arial"/>
              <a:buNone/>
            </a:pPr>
            <a:fld id="{00000000-1234-1234-1234-123412341234}" type="slidenum">
              <a:rPr lang="en-US"/>
              <a:t>‹#›</a:t>
            </a:fld>
          </a:p>
        </p:txBody>
      </p:sp>
      <p:pic>
        <p:nvPicPr>
          <p:cNvPr id="1039" name="Shape 1039"/>
          <p:cNvPicPr preferRelativeResize="0"/>
          <p:nvPr/>
        </p:nvPicPr>
        <p:blipFill rotWithShape="1">
          <a:blip r:embed="rId3">
            <a:alphaModFix/>
          </a:blip>
          <a:srcRect b="0" l="0" r="0" t="0"/>
          <a:stretch/>
        </p:blipFill>
        <p:spPr>
          <a:xfrm>
            <a:off x="278850" y="1238724"/>
            <a:ext cx="8738676" cy="4179924"/>
          </a:xfrm>
          <a:prstGeom prst="rect">
            <a:avLst/>
          </a:prstGeom>
          <a:noFill/>
          <a:ln>
            <a:noFill/>
          </a:ln>
        </p:spPr>
      </p:pic>
      <p:pic>
        <p:nvPicPr>
          <p:cNvPr id="1040" name="Shape 1040"/>
          <p:cNvPicPr preferRelativeResize="0"/>
          <p:nvPr/>
        </p:nvPicPr>
        <p:blipFill>
          <a:blip r:embed="rId4">
            <a:alphaModFix/>
          </a:blip>
          <a:stretch>
            <a:fillRect/>
          </a:stretch>
        </p:blipFill>
        <p:spPr>
          <a:xfrm>
            <a:off x="7019075" y="2143400"/>
            <a:ext cx="1354249" cy="2002399"/>
          </a:xfrm>
          <a:prstGeom prst="rect">
            <a:avLst/>
          </a:prstGeom>
          <a:noFill/>
          <a:ln>
            <a:noFill/>
          </a:ln>
        </p:spPr>
      </p:pic>
      <p:pic>
        <p:nvPicPr>
          <p:cNvPr id="1041" name="Shape 1041"/>
          <p:cNvPicPr preferRelativeResize="0"/>
          <p:nvPr/>
        </p:nvPicPr>
        <p:blipFill rotWithShape="1">
          <a:blip r:embed="rId5">
            <a:alphaModFix/>
          </a:blip>
          <a:srcRect b="24349" l="-5430" r="5429" t="6651"/>
          <a:stretch/>
        </p:blipFill>
        <p:spPr>
          <a:xfrm>
            <a:off x="4841200" y="2143400"/>
            <a:ext cx="1321675" cy="2002400"/>
          </a:xfrm>
          <a:prstGeom prst="rect">
            <a:avLst/>
          </a:prstGeom>
          <a:noFill/>
          <a:ln>
            <a:noFill/>
          </a:ln>
        </p:spPr>
      </p:pic>
      <p:sp>
        <p:nvSpPr>
          <p:cNvPr id="1042" name="Shape 1042"/>
          <p:cNvSpPr txBox="1"/>
          <p:nvPr/>
        </p:nvSpPr>
        <p:spPr>
          <a:xfrm>
            <a:off x="4591875" y="1554050"/>
            <a:ext cx="3873000" cy="394200"/>
          </a:xfrm>
          <a:prstGeom prst="rect">
            <a:avLst/>
          </a:prstGeom>
          <a:noFill/>
          <a:ln>
            <a:noFill/>
          </a:ln>
        </p:spPr>
        <p:txBody>
          <a:bodyPr anchorCtr="0" anchor="t" bIns="91425" lIns="91425" rIns="91425" tIns="91425">
            <a:noAutofit/>
          </a:bodyPr>
          <a:lstStyle/>
          <a:p>
            <a:pPr indent="0" lvl="0" marL="0" algn="ctr">
              <a:spcBef>
                <a:spcPts val="0"/>
              </a:spcBef>
              <a:buNone/>
            </a:pPr>
            <a:r>
              <a:rPr lang="en-US" sz="1200">
                <a:latin typeface="Verdana"/>
                <a:ea typeface="Verdana"/>
                <a:cs typeface="Verdana"/>
                <a:sym typeface="Verdana"/>
              </a:rPr>
              <a:t>What do you think of these looks for Spring?  </a:t>
            </a:r>
          </a:p>
        </p:txBody>
      </p:sp>
      <p:pic>
        <p:nvPicPr>
          <p:cNvPr id="1043" name="Shape 1043"/>
          <p:cNvPicPr preferRelativeResize="0"/>
          <p:nvPr/>
        </p:nvPicPr>
        <p:blipFill>
          <a:blip r:embed="rId6">
            <a:alphaModFix/>
          </a:blip>
          <a:stretch>
            <a:fillRect/>
          </a:stretch>
        </p:blipFill>
        <p:spPr>
          <a:xfrm>
            <a:off x="7225262" y="4340939"/>
            <a:ext cx="941874" cy="588660"/>
          </a:xfrm>
          <a:prstGeom prst="rect">
            <a:avLst/>
          </a:prstGeom>
          <a:noFill/>
          <a:ln>
            <a:noFill/>
          </a:ln>
        </p:spPr>
      </p:pic>
      <p:pic>
        <p:nvPicPr>
          <p:cNvPr id="1044" name="Shape 1044"/>
          <p:cNvPicPr preferRelativeResize="0"/>
          <p:nvPr/>
        </p:nvPicPr>
        <p:blipFill>
          <a:blip r:embed="rId6">
            <a:alphaModFix/>
          </a:blip>
          <a:stretch>
            <a:fillRect/>
          </a:stretch>
        </p:blipFill>
        <p:spPr>
          <a:xfrm>
            <a:off x="5031100" y="4340939"/>
            <a:ext cx="941874" cy="588660"/>
          </a:xfrm>
          <a:prstGeom prst="rect">
            <a:avLst/>
          </a:prstGeom>
          <a:noFill/>
          <a:ln>
            <a:noFill/>
          </a:ln>
        </p:spPr>
      </p:pic>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8" name="Shape 1048"/>
        <p:cNvGrpSpPr/>
        <p:nvPr/>
      </p:nvGrpSpPr>
      <p:grpSpPr>
        <a:xfrm>
          <a:off x="0" y="0"/>
          <a:ext cx="0" cy="0"/>
          <a:chOff x="0" y="0"/>
          <a:chExt cx="0" cy="0"/>
        </a:xfrm>
      </p:grpSpPr>
      <p:sp>
        <p:nvSpPr>
          <p:cNvPr id="1049" name="Shape 1049"/>
          <p:cNvSpPr txBox="1"/>
          <p:nvPr>
            <p:ph type="title"/>
          </p:nvPr>
        </p:nvSpPr>
        <p:spPr>
          <a:xfrm>
            <a:off x="923925" y="917575"/>
            <a:ext cx="7764462" cy="1841499"/>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a:t>Team 9</a:t>
            </a:r>
          </a:p>
          <a:p>
            <a:pPr indent="0" lvl="0" marL="0" marR="0" rtl="0" algn="l">
              <a:lnSpc>
                <a:spcPct val="100000"/>
              </a:lnSpc>
              <a:spcBef>
                <a:spcPts val="0"/>
              </a:spcBef>
              <a:spcAft>
                <a:spcPts val="0"/>
              </a:spcAft>
              <a:buClr>
                <a:schemeClr val="lt1"/>
              </a:buClr>
              <a:buSzPct val="25000"/>
              <a:buFont typeface="Arial"/>
              <a:buNone/>
            </a:pPr>
            <a:r>
              <a:t/>
            </a:r>
            <a:endParaRPr sz="1800"/>
          </a:p>
          <a:p>
            <a:pPr indent="0" lvl="0" marL="0" marR="0" rtl="0" algn="l">
              <a:lnSpc>
                <a:spcPct val="100000"/>
              </a:lnSpc>
              <a:spcBef>
                <a:spcPts val="0"/>
              </a:spcBef>
              <a:spcAft>
                <a:spcPts val="0"/>
              </a:spcAft>
              <a:buClr>
                <a:schemeClr val="lt1"/>
              </a:buClr>
              <a:buSzPct val="25000"/>
              <a:buFont typeface="Arial"/>
              <a:buNone/>
            </a:pPr>
            <a:r>
              <a:rPr lang="en-US" sz="2400"/>
              <a:t>Lindsay McLaughlin</a:t>
            </a:r>
          </a:p>
          <a:p>
            <a:pPr indent="0" lvl="0" marL="0" marR="0" rtl="0" algn="l">
              <a:lnSpc>
                <a:spcPct val="100000"/>
              </a:lnSpc>
              <a:spcBef>
                <a:spcPts val="0"/>
              </a:spcBef>
              <a:spcAft>
                <a:spcPts val="0"/>
              </a:spcAft>
              <a:buClr>
                <a:schemeClr val="lt1"/>
              </a:buClr>
              <a:buSzPct val="25000"/>
              <a:buFont typeface="Arial"/>
              <a:buNone/>
            </a:pPr>
            <a:r>
              <a:rPr lang="en-US" sz="2400"/>
              <a:t>Jackie Guilbault</a:t>
            </a:r>
          </a:p>
          <a:p>
            <a:pPr indent="0" lvl="0" marL="0" marR="0" rtl="0" algn="l">
              <a:lnSpc>
                <a:spcPct val="100000"/>
              </a:lnSpc>
              <a:spcBef>
                <a:spcPts val="0"/>
              </a:spcBef>
              <a:spcAft>
                <a:spcPts val="0"/>
              </a:spcAft>
              <a:buClr>
                <a:schemeClr val="lt1"/>
              </a:buClr>
              <a:buSzPct val="25000"/>
              <a:buFont typeface="Arial"/>
              <a:buNone/>
            </a:pPr>
            <a:r>
              <a:rPr lang="en-US" sz="2400"/>
              <a:t>Jillian Turri</a:t>
            </a:r>
          </a:p>
          <a:p>
            <a:pPr indent="0" lvl="0" marL="0" marR="0" rtl="0" algn="l">
              <a:lnSpc>
                <a:spcPct val="100000"/>
              </a:lnSpc>
              <a:spcBef>
                <a:spcPts val="0"/>
              </a:spcBef>
              <a:spcAft>
                <a:spcPts val="0"/>
              </a:spcAft>
              <a:buClr>
                <a:schemeClr val="lt1"/>
              </a:buClr>
              <a:buSzPct val="25000"/>
              <a:buFont typeface="Arial"/>
              <a:buNone/>
            </a:pPr>
            <a:r>
              <a:rPr lang="en-US" sz="2400"/>
              <a:t>Lindsay Olivarez</a:t>
            </a:r>
          </a:p>
          <a:p>
            <a:pPr indent="0" lvl="0" marL="0" marR="0" rtl="0" algn="l">
              <a:lnSpc>
                <a:spcPct val="100000"/>
              </a:lnSpc>
              <a:spcBef>
                <a:spcPts val="0"/>
              </a:spcBef>
              <a:spcAft>
                <a:spcPts val="0"/>
              </a:spcAft>
              <a:buClr>
                <a:schemeClr val="lt1"/>
              </a:buClr>
              <a:buSzPct val="25000"/>
              <a:buFont typeface="Arial"/>
              <a:buNone/>
            </a:pPr>
            <a:r>
              <a:rPr lang="en-US" sz="2400"/>
              <a:t>Sarah Wilson</a:t>
            </a:r>
          </a:p>
          <a:p>
            <a:pPr indent="0" lvl="0" marL="0" marR="0" rtl="0" algn="l">
              <a:lnSpc>
                <a:spcPct val="100000"/>
              </a:lnSpc>
              <a:spcBef>
                <a:spcPts val="0"/>
              </a:spcBef>
              <a:spcAft>
                <a:spcPts val="0"/>
              </a:spcAft>
              <a:buClr>
                <a:schemeClr val="lt1"/>
              </a:buClr>
              <a:buSzPct val="25000"/>
              <a:buFont typeface="Arial"/>
              <a:buNone/>
            </a:pPr>
            <a:r>
              <a:rPr lang="en-US" sz="2400"/>
              <a:t>Tiffany Aschenbrenner</a:t>
            </a:r>
          </a:p>
          <a:p>
            <a:pPr indent="0" lvl="0" marL="0" marR="0" rtl="0" algn="l">
              <a:lnSpc>
                <a:spcPct val="100000"/>
              </a:lnSpc>
              <a:spcBef>
                <a:spcPts val="0"/>
              </a:spcBef>
              <a:spcAft>
                <a:spcPts val="0"/>
              </a:spcAft>
              <a:buClr>
                <a:schemeClr val="lt1"/>
              </a:buClr>
              <a:buSzPct val="25000"/>
              <a:buFont typeface="Arial"/>
              <a:buNone/>
            </a:pPr>
            <a:r>
              <a:rPr lang="en-US" sz="2400"/>
              <a:t>Brittney Wood</a:t>
            </a:r>
          </a:p>
          <a:p>
            <a:pPr indent="0" lvl="0" marL="0" marR="0" rtl="0" algn="l">
              <a:lnSpc>
                <a:spcPct val="100000"/>
              </a:lnSpc>
              <a:spcBef>
                <a:spcPts val="0"/>
              </a:spcBef>
              <a:spcAft>
                <a:spcPts val="0"/>
              </a:spcAft>
              <a:buClr>
                <a:schemeClr val="lt1"/>
              </a:buClr>
              <a:buSzPct val="25000"/>
              <a:buFont typeface="Arial"/>
              <a:buNone/>
            </a:pPr>
            <a:r>
              <a:rPr lang="en-US" sz="2400"/>
              <a:t>Nicole Ng</a:t>
            </a:r>
          </a:p>
          <a:p>
            <a:pPr indent="0" lvl="0" marL="0" marR="0" rtl="0" algn="l">
              <a:lnSpc>
                <a:spcPct val="100000"/>
              </a:lnSpc>
              <a:spcBef>
                <a:spcPts val="0"/>
              </a:spcBef>
              <a:spcAft>
                <a:spcPts val="0"/>
              </a:spcAft>
              <a:buClr>
                <a:schemeClr val="lt1"/>
              </a:buClr>
              <a:buSzPct val="25000"/>
              <a:buFont typeface="Arial"/>
              <a:buNone/>
            </a:pPr>
            <a:r>
              <a:rPr lang="en-US" sz="2400"/>
              <a:t>Karin Dupay</a:t>
            </a:r>
          </a:p>
          <a:p>
            <a:pPr indent="0" lvl="0" marL="0" marR="0" rtl="0" algn="l">
              <a:lnSpc>
                <a:spcPct val="100000"/>
              </a:lnSpc>
              <a:spcBef>
                <a:spcPts val="0"/>
              </a:spcBef>
              <a:spcAft>
                <a:spcPts val="0"/>
              </a:spcAft>
              <a:buClr>
                <a:schemeClr val="lt1"/>
              </a:buClr>
              <a:buSzPct val="25000"/>
              <a:buFont typeface="Arial"/>
              <a:buNone/>
            </a:pPr>
            <a:r>
              <a:rPr lang="en-US" sz="2400"/>
              <a:t>Katie Wallin</a:t>
            </a:r>
          </a:p>
          <a:p>
            <a:pPr indent="0" lvl="0" marL="0" marR="0" rtl="0" algn="l">
              <a:lnSpc>
                <a:spcPct val="100000"/>
              </a:lnSpc>
              <a:spcBef>
                <a:spcPts val="0"/>
              </a:spcBef>
              <a:spcAft>
                <a:spcPts val="0"/>
              </a:spcAft>
              <a:buClr>
                <a:schemeClr val="lt1"/>
              </a:buClr>
              <a:buSzPct val="25000"/>
              <a:buFont typeface="Arial"/>
              <a:buNone/>
            </a:pPr>
            <a:r>
              <a:rPr lang="en-US" sz="2400"/>
              <a:t>Bernadette Thorne</a:t>
            </a:r>
          </a:p>
          <a:p>
            <a:pPr indent="0" lvl="0" marL="0" marR="0" rtl="0" algn="l">
              <a:lnSpc>
                <a:spcPct val="100000"/>
              </a:lnSpc>
              <a:spcBef>
                <a:spcPts val="0"/>
              </a:spcBef>
              <a:spcAft>
                <a:spcPts val="0"/>
              </a:spcAft>
              <a:buClr>
                <a:schemeClr val="lt1"/>
              </a:buClr>
              <a:buSzPct val="25000"/>
              <a:buFont typeface="Arial"/>
              <a:buNone/>
            </a:pPr>
            <a:r>
              <a:rPr lang="en-US" sz="2400"/>
              <a:t>Heather Picou</a:t>
            </a:r>
          </a:p>
          <a:p>
            <a:pPr indent="0" lvl="0" marL="0" marR="0" rtl="0" algn="l">
              <a:lnSpc>
                <a:spcPct val="100000"/>
              </a:lnSpc>
              <a:spcBef>
                <a:spcPts val="0"/>
              </a:spcBef>
              <a:spcAft>
                <a:spcPts val="0"/>
              </a:spcAft>
              <a:buClr>
                <a:schemeClr val="lt1"/>
              </a:buClr>
              <a:buSzPct val="25000"/>
              <a:buFont typeface="Arial"/>
              <a:buNone/>
            </a:pPr>
            <a:r>
              <a:t/>
            </a:r>
            <a:endParaRPr sz="2400"/>
          </a:p>
          <a:p>
            <a:pPr indent="0" lvl="0" marL="0" marR="0" rtl="0" algn="l">
              <a:lnSpc>
                <a:spcPct val="100000"/>
              </a:lnSpc>
              <a:spcBef>
                <a:spcPts val="0"/>
              </a:spcBef>
              <a:spcAft>
                <a:spcPts val="0"/>
              </a:spcAft>
              <a:buClr>
                <a:schemeClr val="lt1"/>
              </a:buClr>
              <a:buSzPct val="25000"/>
              <a:buFont typeface="Arial"/>
              <a:buNone/>
            </a:pPr>
            <a:r>
              <a:t/>
            </a:r>
            <a:endParaRPr sz="2400"/>
          </a:p>
        </p:txBody>
      </p:sp>
      <p:sp>
        <p:nvSpPr>
          <p:cNvPr id="1050" name="Shape 1050"/>
          <p:cNvSpPr txBox="1"/>
          <p:nvPr/>
        </p:nvSpPr>
        <p:spPr>
          <a:xfrm>
            <a:off x="6553200" y="6526212"/>
            <a:ext cx="2133599" cy="95250"/>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lang="en-US"/>
              <a:t>Initial Brainstorm</a:t>
            </a:r>
          </a:p>
        </p:txBody>
      </p:sp>
      <p:sp>
        <p:nvSpPr>
          <p:cNvPr id="275" name="Shape 275"/>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322580" lvl="0" marL="342900" marR="0" rtl="0" algn="l">
              <a:lnSpc>
                <a:spcPct val="80000"/>
              </a:lnSpc>
              <a:spcBef>
                <a:spcPts val="0"/>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Basic profile info</a:t>
            </a:r>
          </a:p>
          <a:p>
            <a:pPr indent="-322580" lvl="0" marL="342900" marR="0" rtl="0" algn="l">
              <a:lnSpc>
                <a:spcPct val="80000"/>
              </a:lnSpc>
              <a:spcBef>
                <a:spcPts val="0"/>
              </a:spcBef>
              <a:spcAft>
                <a:spcPts val="0"/>
              </a:spcAft>
              <a:buClr>
                <a:schemeClr val="dk1"/>
              </a:buClr>
              <a:buSzPct val="100000"/>
              <a:buFont typeface="Arial"/>
              <a:buChar char="•"/>
            </a:pPr>
            <a:r>
              <a:rPr lang="en-US" sz="1200"/>
              <a:t>Get an idea of a client’s likes based on more than just clothing</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Ask about specific brands that they shop/like (offer options and “other”)</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Work uniform – traditional, relaxed, artistic (with pictures)</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Highlight specific pieces versus outfits – turn into internal Pinterest board</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More pictures regarding fit/more options shown (e.g., where do you want your top fitted) – separate pictures for fit</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Clarify dream closet versus reality (do you like something because of style or fit?)</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Use mood boards with home/scenery/patterns/spaces to get a better idea of lifestyle </a:t>
            </a:r>
            <a:r>
              <a:rPr lang="en-US" sz="1200"/>
              <a:t>aspiration</a:t>
            </a:r>
            <a:r>
              <a:rPr b="0" i="0" lang="en-US" sz="1200" u="none" cap="none" strike="noStrike">
                <a:solidFill>
                  <a:schemeClr val="dk1"/>
                </a:solidFill>
                <a:latin typeface="Calibri"/>
                <a:ea typeface="Calibri"/>
                <a:cs typeface="Calibri"/>
                <a:sym typeface="Calibri"/>
              </a:rPr>
              <a:t> aesthetic </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Seasonal profile update reminders with looks within that season</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Using purchase history to send emails with outfit suggestions</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Trends versus categories</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Color palettes – selecting options</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Fashion plates online – choose favorite tops/bottoms/shoes separately</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Strong “Nos”</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Use guiding questions to trigger specific mood boards and questions</a:t>
            </a:r>
          </a:p>
          <a:p>
            <a:pPr indent="-322580" lvl="0" marL="342900" marR="0" rtl="0" algn="l">
              <a:lnSpc>
                <a:spcPct val="80000"/>
              </a:lnSpc>
              <a:spcBef>
                <a:spcPts val="304"/>
              </a:spcBef>
              <a:spcAft>
                <a:spcPts val="0"/>
              </a:spcAft>
              <a:buClr>
                <a:schemeClr val="dk1"/>
              </a:buClr>
              <a:buSzPct val="100000"/>
              <a:buFont typeface="Arial"/>
              <a:buChar char="•"/>
            </a:pPr>
            <a:r>
              <a:rPr b="0" i="0" lang="en-US" sz="1200" u="none" cap="none" strike="noStrike">
                <a:solidFill>
                  <a:schemeClr val="dk1"/>
                </a:solidFill>
                <a:latin typeface="Calibri"/>
                <a:ea typeface="Calibri"/>
                <a:cs typeface="Calibri"/>
                <a:sym typeface="Calibri"/>
              </a:rPr>
              <a:t>What best represents you with lifestyle images (e.g., yoga, brunch, date night, park with kids)</a:t>
            </a:r>
          </a:p>
          <a:p>
            <a:pPr indent="0" lvl="0" marL="0" marR="0" rtl="0" algn="l">
              <a:lnSpc>
                <a:spcPct val="80000"/>
              </a:lnSpc>
              <a:spcBef>
                <a:spcPts val="304"/>
              </a:spcBef>
              <a:spcAft>
                <a:spcPts val="0"/>
              </a:spcAft>
              <a:buClr>
                <a:schemeClr val="dk1"/>
              </a:buClr>
              <a:buSzPct val="25000"/>
              <a:buFont typeface="Arial"/>
              <a:buNone/>
            </a:pPr>
            <a:r>
              <a:t/>
            </a:r>
            <a:endParaRPr b="0" i="0" sz="1520" u="none" cap="none" strike="noStrike">
              <a:solidFill>
                <a:schemeClr val="dk1"/>
              </a:solidFill>
              <a:latin typeface="Calibri"/>
              <a:ea typeface="Calibri"/>
              <a:cs typeface="Calibri"/>
              <a:sym typeface="Calibri"/>
            </a:endParaRPr>
          </a:p>
          <a:p>
            <a:pPr indent="-342900" lvl="0" marL="342900" marR="0" rtl="0" algn="l">
              <a:lnSpc>
                <a:spcPct val="80000"/>
              </a:lnSpc>
              <a:spcBef>
                <a:spcPts val="304"/>
              </a:spcBef>
              <a:buClr>
                <a:schemeClr val="dk1"/>
              </a:buClr>
              <a:buSzPct val="101333"/>
              <a:buFont typeface="Arial"/>
              <a:buNone/>
            </a:pPr>
            <a:r>
              <a:t/>
            </a:r>
            <a:endParaRPr b="0" i="0" sz="1520" u="none" cap="none" strike="noStrike">
              <a:solidFill>
                <a:schemeClr val="dk1"/>
              </a:solidFill>
              <a:latin typeface="Calibri"/>
              <a:ea typeface="Calibri"/>
              <a:cs typeface="Calibri"/>
              <a:sym typeface="Calibri"/>
            </a:endParaRPr>
          </a:p>
        </p:txBody>
      </p:sp>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5" name="Shape 1055"/>
        <p:cNvGrpSpPr/>
        <p:nvPr/>
      </p:nvGrpSpPr>
      <p:grpSpPr>
        <a:xfrm>
          <a:off x="0" y="0"/>
          <a:ext cx="0" cy="0"/>
          <a:chOff x="0" y="0"/>
          <a:chExt cx="0" cy="0"/>
        </a:xfrm>
      </p:grpSpPr>
      <p:sp>
        <p:nvSpPr>
          <p:cNvPr id="1056" name="Shape 1056"/>
          <p:cNvSpPr txBox="1"/>
          <p:nvPr>
            <p:ph idx="12" type="sldNum"/>
          </p:nvPr>
        </p:nvSpPr>
        <p:spPr>
          <a:xfrm>
            <a:off x="6553200" y="6630733"/>
            <a:ext cx="2133600" cy="94800"/>
          </a:xfrm>
          <a:prstGeom prst="rect">
            <a:avLst/>
          </a:prstGeom>
        </p:spPr>
        <p:txBody>
          <a:bodyPr anchorCtr="0" anchor="b"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1057" name="Shape 1057"/>
          <p:cNvSpPr txBox="1"/>
          <p:nvPr>
            <p:ph type="title"/>
          </p:nvPr>
        </p:nvSpPr>
        <p:spPr>
          <a:xfrm>
            <a:off x="457200" y="170591"/>
            <a:ext cx="8229600" cy="616500"/>
          </a:xfrm>
          <a:prstGeom prst="rect">
            <a:avLst/>
          </a:prstGeom>
        </p:spPr>
        <p:txBody>
          <a:bodyPr anchorCtr="0" anchor="b" bIns="91425" lIns="91425" rIns="91425" tIns="91425">
            <a:noAutofit/>
          </a:bodyPr>
          <a:lstStyle/>
          <a:p>
            <a:pPr lvl="0" rtl="0">
              <a:spcBef>
                <a:spcPts val="0"/>
              </a:spcBef>
              <a:buNone/>
            </a:pPr>
            <a:r>
              <a:rPr lang="en-US"/>
              <a:t>What are we looking to accomplish?</a:t>
            </a:r>
          </a:p>
        </p:txBody>
      </p:sp>
      <p:sp>
        <p:nvSpPr>
          <p:cNvPr id="1058" name="Shape 1058"/>
          <p:cNvSpPr txBox="1"/>
          <p:nvPr>
            <p:ph idx="1" type="body"/>
          </p:nvPr>
        </p:nvSpPr>
        <p:spPr>
          <a:xfrm>
            <a:off x="457200" y="1148081"/>
            <a:ext cx="8229600" cy="5029500"/>
          </a:xfrm>
          <a:prstGeom prst="rect">
            <a:avLst/>
          </a:prstGeom>
        </p:spPr>
        <p:txBody>
          <a:bodyPr anchorCtr="0" anchor="t" bIns="91425" lIns="91425" rIns="91425" tIns="91425">
            <a:noAutofit/>
          </a:bodyPr>
          <a:lstStyle/>
          <a:p>
            <a:pPr indent="-342900" lvl="0" marL="457200" marR="0" rtl="0" algn="l">
              <a:lnSpc>
                <a:spcPct val="100000"/>
              </a:lnSpc>
              <a:spcBef>
                <a:spcPts val="0"/>
              </a:spcBef>
              <a:spcAft>
                <a:spcPts val="0"/>
              </a:spcAft>
              <a:buSzPct val="100000"/>
              <a:buFont typeface="Calibri"/>
              <a:buChar char="➔"/>
            </a:pPr>
            <a:r>
              <a:rPr lang="en-US" sz="1800">
                <a:latin typeface="Calibri"/>
                <a:ea typeface="Calibri"/>
                <a:cs typeface="Calibri"/>
                <a:sym typeface="Calibri"/>
              </a:rPr>
              <a:t>How can we make this process more personal?</a:t>
            </a:r>
          </a:p>
          <a:p>
            <a:pPr indent="-342900" lvl="1" marL="914400" marR="0" rtl="0" algn="l">
              <a:lnSpc>
                <a:spcPct val="100000"/>
              </a:lnSpc>
              <a:spcBef>
                <a:spcPts val="0"/>
              </a:spcBef>
              <a:spcAft>
                <a:spcPts val="0"/>
              </a:spcAft>
              <a:buSzPct val="100000"/>
              <a:buFont typeface="Calibri"/>
            </a:pPr>
            <a:r>
              <a:rPr lang="en-US" sz="1800">
                <a:latin typeface="Calibri"/>
                <a:ea typeface="Calibri"/>
                <a:cs typeface="Calibri"/>
                <a:sym typeface="Calibri"/>
              </a:rPr>
              <a:t>Learn more about her lifestyle</a:t>
            </a:r>
          </a:p>
          <a:p>
            <a:pPr indent="-342900" lvl="1" marL="914400" marR="0" rtl="0" algn="l">
              <a:lnSpc>
                <a:spcPct val="100000"/>
              </a:lnSpc>
              <a:spcBef>
                <a:spcPts val="0"/>
              </a:spcBef>
              <a:spcAft>
                <a:spcPts val="0"/>
              </a:spcAft>
              <a:buSzPct val="100000"/>
              <a:buFont typeface="Calibri"/>
            </a:pPr>
            <a:r>
              <a:rPr lang="en-US" sz="1800">
                <a:latin typeface="Calibri"/>
                <a:ea typeface="Calibri"/>
                <a:cs typeface="Calibri"/>
                <a:sym typeface="Calibri"/>
              </a:rPr>
              <a:t>What activities does she spend most time doing?</a:t>
            </a:r>
          </a:p>
          <a:p>
            <a:pPr indent="-342900" lvl="1" marL="914400" marR="0" rtl="0" algn="l">
              <a:lnSpc>
                <a:spcPct val="100000"/>
              </a:lnSpc>
              <a:spcBef>
                <a:spcPts val="0"/>
              </a:spcBef>
              <a:spcAft>
                <a:spcPts val="0"/>
              </a:spcAft>
              <a:buSzPct val="100000"/>
              <a:buFont typeface="Calibri"/>
            </a:pPr>
            <a:r>
              <a:rPr lang="en-US" sz="1800">
                <a:latin typeface="Calibri"/>
                <a:ea typeface="Calibri"/>
                <a:cs typeface="Calibri"/>
                <a:sym typeface="Calibri"/>
              </a:rPr>
              <a:t>What is she looking to get out of Stitch Fix? (statement/basics)</a:t>
            </a:r>
          </a:p>
          <a:p>
            <a:pPr indent="-342900" lvl="0" marL="457200" marR="0" rtl="0" algn="l">
              <a:lnSpc>
                <a:spcPct val="100000"/>
              </a:lnSpc>
              <a:spcBef>
                <a:spcPts val="0"/>
              </a:spcBef>
              <a:spcAft>
                <a:spcPts val="0"/>
              </a:spcAft>
              <a:buSzPct val="100000"/>
              <a:buFont typeface="Calibri"/>
              <a:buChar char="➔"/>
            </a:pPr>
            <a:r>
              <a:rPr lang="en-US" sz="1800">
                <a:latin typeface="Calibri"/>
                <a:ea typeface="Calibri"/>
                <a:cs typeface="Calibri"/>
                <a:sym typeface="Calibri"/>
              </a:rPr>
              <a:t>How do we capture more information without making her feel like everyone else?</a:t>
            </a:r>
          </a:p>
          <a:p>
            <a:pPr indent="-342900" lvl="1" marL="914400" marR="0" rtl="0" algn="l">
              <a:lnSpc>
                <a:spcPct val="100000"/>
              </a:lnSpc>
              <a:spcBef>
                <a:spcPts val="0"/>
              </a:spcBef>
              <a:spcAft>
                <a:spcPts val="0"/>
              </a:spcAft>
              <a:buSzPct val="100000"/>
              <a:buFont typeface="Calibri"/>
            </a:pPr>
            <a:r>
              <a:rPr lang="en-US" sz="1800">
                <a:latin typeface="Calibri"/>
                <a:ea typeface="Calibri"/>
                <a:cs typeface="Calibri"/>
                <a:sym typeface="Calibri"/>
              </a:rPr>
              <a:t>Show her more images</a:t>
            </a:r>
          </a:p>
          <a:p>
            <a:pPr indent="-342900" lvl="1" marL="914400" marR="0" rtl="0" algn="l">
              <a:lnSpc>
                <a:spcPct val="100000"/>
              </a:lnSpc>
              <a:spcBef>
                <a:spcPts val="0"/>
              </a:spcBef>
              <a:spcAft>
                <a:spcPts val="0"/>
              </a:spcAft>
              <a:buSzPct val="100000"/>
              <a:buFont typeface="Calibri"/>
            </a:pPr>
            <a:r>
              <a:rPr lang="en-US" sz="1800">
                <a:latin typeface="Calibri"/>
                <a:ea typeface="Calibri"/>
                <a:cs typeface="Calibri"/>
                <a:sym typeface="Calibri"/>
              </a:rPr>
              <a:t>Let her tell us what she wants</a:t>
            </a:r>
          </a:p>
          <a:p>
            <a:pPr indent="-342900" lvl="1" marL="914400" marR="0" rtl="0" algn="l">
              <a:lnSpc>
                <a:spcPct val="100000"/>
              </a:lnSpc>
              <a:spcBef>
                <a:spcPts val="0"/>
              </a:spcBef>
              <a:spcAft>
                <a:spcPts val="0"/>
              </a:spcAft>
              <a:buSzPct val="100000"/>
              <a:buFont typeface="Calibri"/>
            </a:pPr>
            <a:r>
              <a:rPr lang="en-US" sz="1800">
                <a:latin typeface="Calibri"/>
                <a:ea typeface="Calibri"/>
                <a:cs typeface="Calibri"/>
                <a:sym typeface="Calibri"/>
              </a:rPr>
              <a:t>Find out what her go to’s are</a:t>
            </a:r>
          </a:p>
          <a:p>
            <a:pPr indent="-342900" lvl="0" marL="457200" marR="0" rtl="0" algn="l">
              <a:lnSpc>
                <a:spcPct val="100000"/>
              </a:lnSpc>
              <a:spcBef>
                <a:spcPts val="0"/>
              </a:spcBef>
              <a:spcAft>
                <a:spcPts val="0"/>
              </a:spcAft>
              <a:buSzPct val="100000"/>
              <a:buFont typeface="Calibri"/>
              <a:buChar char="➔"/>
            </a:pPr>
            <a:r>
              <a:rPr lang="en-US" sz="1800">
                <a:latin typeface="Calibri"/>
                <a:ea typeface="Calibri"/>
                <a:cs typeface="Calibri"/>
                <a:sym typeface="Calibri"/>
              </a:rPr>
              <a:t>Check in with her</a:t>
            </a:r>
          </a:p>
          <a:p>
            <a:pPr indent="-342900" lvl="1" marL="914400" marR="0" rtl="0" algn="l">
              <a:lnSpc>
                <a:spcPct val="100000"/>
              </a:lnSpc>
              <a:spcBef>
                <a:spcPts val="0"/>
              </a:spcBef>
              <a:spcAft>
                <a:spcPts val="0"/>
              </a:spcAft>
              <a:buSzPct val="100000"/>
              <a:buFont typeface="Calibri"/>
            </a:pPr>
            <a:r>
              <a:rPr lang="en-US" sz="1800">
                <a:latin typeface="Calibri"/>
                <a:ea typeface="Calibri"/>
                <a:cs typeface="Calibri"/>
                <a:sym typeface="Calibri"/>
              </a:rPr>
              <a:t>Asking follow up questions throughout her experience with us</a:t>
            </a:r>
          </a:p>
          <a:p>
            <a:pPr indent="-342900" lvl="1" marL="914400" marR="0" rtl="0" algn="l">
              <a:lnSpc>
                <a:spcPct val="100000"/>
              </a:lnSpc>
              <a:spcBef>
                <a:spcPts val="0"/>
              </a:spcBef>
              <a:spcAft>
                <a:spcPts val="0"/>
              </a:spcAft>
              <a:buSzPct val="100000"/>
              <a:buFont typeface="Calibri"/>
            </a:pPr>
            <a:r>
              <a:rPr lang="en-US" sz="1800">
                <a:latin typeface="Calibri"/>
                <a:ea typeface="Calibri"/>
                <a:cs typeface="Calibri"/>
                <a:sym typeface="Calibri"/>
              </a:rPr>
              <a:t>What is she looking to add to her closet</a:t>
            </a:r>
          </a:p>
          <a:p>
            <a:pPr indent="-342900" lvl="1" marL="914400" marR="0" rtl="0" algn="l">
              <a:lnSpc>
                <a:spcPct val="100000"/>
              </a:lnSpc>
              <a:spcBef>
                <a:spcPts val="0"/>
              </a:spcBef>
              <a:spcAft>
                <a:spcPts val="0"/>
              </a:spcAft>
              <a:buSzPct val="100000"/>
              <a:buFont typeface="Calibri"/>
            </a:pPr>
            <a:r>
              <a:rPr lang="en-US" sz="1800">
                <a:latin typeface="Calibri"/>
                <a:ea typeface="Calibri"/>
                <a:cs typeface="Calibri"/>
                <a:sym typeface="Calibri"/>
              </a:rPr>
              <a:t>Have her needs changed?</a:t>
            </a:r>
          </a:p>
        </p:txBody>
      </p:sp>
      <p:sp>
        <p:nvSpPr>
          <p:cNvPr id="1059" name="Shape 1059"/>
          <p:cNvSpPr txBox="1"/>
          <p:nvPr>
            <p:ph idx="2" type="body"/>
          </p:nvPr>
        </p:nvSpPr>
        <p:spPr>
          <a:xfrm>
            <a:off x="457200" y="6236054"/>
            <a:ext cx="8229600" cy="2172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4" name="Shape 1064"/>
        <p:cNvGrpSpPr/>
        <p:nvPr/>
      </p:nvGrpSpPr>
      <p:grpSpPr>
        <a:xfrm>
          <a:off x="0" y="0"/>
          <a:ext cx="0" cy="0"/>
          <a:chOff x="0" y="0"/>
          <a:chExt cx="0" cy="0"/>
        </a:xfrm>
      </p:grpSpPr>
      <p:sp>
        <p:nvSpPr>
          <p:cNvPr id="1065" name="Shape 1065"/>
          <p:cNvSpPr txBox="1"/>
          <p:nvPr>
            <p:ph idx="12" type="sldNum"/>
          </p:nvPr>
        </p:nvSpPr>
        <p:spPr>
          <a:xfrm>
            <a:off x="6553200" y="6630733"/>
            <a:ext cx="2133600" cy="94800"/>
          </a:xfrm>
          <a:prstGeom prst="rect">
            <a:avLst/>
          </a:prstGeom>
        </p:spPr>
        <p:txBody>
          <a:bodyPr anchorCtr="0" anchor="b"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1066" name="Shape 1066"/>
          <p:cNvSpPr txBox="1"/>
          <p:nvPr>
            <p:ph type="title"/>
          </p:nvPr>
        </p:nvSpPr>
        <p:spPr>
          <a:xfrm>
            <a:off x="457200" y="170591"/>
            <a:ext cx="8229600" cy="616500"/>
          </a:xfrm>
          <a:prstGeom prst="rect">
            <a:avLst/>
          </a:prstGeom>
        </p:spPr>
        <p:txBody>
          <a:bodyPr anchorCtr="0" anchor="b" bIns="91425" lIns="91425" rIns="91425" tIns="91425">
            <a:noAutofit/>
          </a:bodyPr>
          <a:lstStyle/>
          <a:p>
            <a:pPr lvl="0" algn="ctr">
              <a:spcBef>
                <a:spcPts val="0"/>
              </a:spcBef>
              <a:buNone/>
            </a:pPr>
            <a:r>
              <a:rPr lang="en-US"/>
              <a:t>What would the New Profile Look Like?</a:t>
            </a:r>
          </a:p>
        </p:txBody>
      </p:sp>
      <p:pic>
        <p:nvPicPr>
          <p:cNvPr id="1067" name="Shape 1067"/>
          <p:cNvPicPr preferRelativeResize="0"/>
          <p:nvPr/>
        </p:nvPicPr>
        <p:blipFill>
          <a:blip r:embed="rId3">
            <a:alphaModFix/>
          </a:blip>
          <a:stretch>
            <a:fillRect/>
          </a:stretch>
        </p:blipFill>
        <p:spPr>
          <a:xfrm>
            <a:off x="1164125" y="932275"/>
            <a:ext cx="2499337" cy="1666224"/>
          </a:xfrm>
          <a:prstGeom prst="rect">
            <a:avLst/>
          </a:prstGeom>
          <a:noFill/>
          <a:ln>
            <a:noFill/>
          </a:ln>
        </p:spPr>
      </p:pic>
      <p:pic>
        <p:nvPicPr>
          <p:cNvPr id="1068" name="Shape 1068"/>
          <p:cNvPicPr preferRelativeResize="0"/>
          <p:nvPr/>
        </p:nvPicPr>
        <p:blipFill>
          <a:blip r:embed="rId4">
            <a:alphaModFix/>
          </a:blip>
          <a:stretch>
            <a:fillRect/>
          </a:stretch>
        </p:blipFill>
        <p:spPr>
          <a:xfrm>
            <a:off x="838175" y="2984312"/>
            <a:ext cx="3151249" cy="3313450"/>
          </a:xfrm>
          <a:prstGeom prst="rect">
            <a:avLst/>
          </a:prstGeom>
          <a:noFill/>
          <a:ln>
            <a:noFill/>
          </a:ln>
        </p:spPr>
      </p:pic>
      <p:pic>
        <p:nvPicPr>
          <p:cNvPr id="1069" name="Shape 1069"/>
          <p:cNvPicPr preferRelativeResize="0"/>
          <p:nvPr/>
        </p:nvPicPr>
        <p:blipFill>
          <a:blip r:embed="rId5">
            <a:alphaModFix/>
          </a:blip>
          <a:stretch>
            <a:fillRect/>
          </a:stretch>
        </p:blipFill>
        <p:spPr>
          <a:xfrm>
            <a:off x="4490425" y="1291562"/>
            <a:ext cx="4328650" cy="4707426"/>
          </a:xfrm>
          <a:prstGeom prst="rect">
            <a:avLst/>
          </a:prstGeom>
          <a:noFill/>
          <a:ln>
            <a:noFill/>
          </a:ln>
        </p:spPr>
      </p:pic>
      <p:sp>
        <p:nvSpPr>
          <p:cNvPr id="1070" name="Shape 1070"/>
          <p:cNvSpPr txBox="1"/>
          <p:nvPr/>
        </p:nvSpPr>
        <p:spPr>
          <a:xfrm>
            <a:off x="882325" y="2557375"/>
            <a:ext cx="3107100" cy="304800"/>
          </a:xfrm>
          <a:prstGeom prst="rect">
            <a:avLst/>
          </a:prstGeom>
          <a:noFill/>
          <a:ln>
            <a:noFill/>
          </a:ln>
        </p:spPr>
        <p:txBody>
          <a:bodyPr anchorCtr="0" anchor="t" bIns="91425" lIns="91425" rIns="91425" tIns="91425">
            <a:noAutofit/>
          </a:bodyPr>
          <a:lstStyle/>
          <a:p>
            <a:pPr lvl="0">
              <a:spcBef>
                <a:spcPts val="0"/>
              </a:spcBef>
              <a:buNone/>
            </a:pPr>
            <a:r>
              <a:rPr lang="en-US"/>
              <a:t>Occupation would be a freeform box</a:t>
            </a:r>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5" name="Shape 1075"/>
        <p:cNvGrpSpPr/>
        <p:nvPr/>
      </p:nvGrpSpPr>
      <p:grpSpPr>
        <a:xfrm>
          <a:off x="0" y="0"/>
          <a:ext cx="0" cy="0"/>
          <a:chOff x="0" y="0"/>
          <a:chExt cx="0" cy="0"/>
        </a:xfrm>
      </p:grpSpPr>
      <p:sp>
        <p:nvSpPr>
          <p:cNvPr id="1076" name="Shape 1076"/>
          <p:cNvSpPr txBox="1"/>
          <p:nvPr>
            <p:ph idx="12" type="sldNum"/>
          </p:nvPr>
        </p:nvSpPr>
        <p:spPr>
          <a:xfrm>
            <a:off x="6553200" y="6630733"/>
            <a:ext cx="2133600" cy="94800"/>
          </a:xfrm>
          <a:prstGeom prst="rect">
            <a:avLst/>
          </a:prstGeom>
        </p:spPr>
        <p:txBody>
          <a:bodyPr anchorCtr="0" anchor="b" bIns="0" lIns="0" rIns="0" tIns="0">
            <a:noAutofit/>
          </a:bodyPr>
          <a:lstStyle/>
          <a:p>
            <a:pPr lvl="0">
              <a:spcBef>
                <a:spcPts val="0"/>
              </a:spcBef>
              <a:buClr>
                <a:srgbClr val="000000"/>
              </a:buClr>
              <a:buSzPct val="25000"/>
              <a:buFont typeface="Arial"/>
              <a:buNone/>
            </a:pPr>
            <a:fld id="{00000000-1234-1234-1234-123412341234}" type="slidenum">
              <a:rPr lang="en-US"/>
              <a:t>‹#›</a:t>
            </a:fld>
          </a:p>
        </p:txBody>
      </p:sp>
      <p:pic>
        <p:nvPicPr>
          <p:cNvPr id="1077" name="Shape 1077"/>
          <p:cNvPicPr preferRelativeResize="0"/>
          <p:nvPr/>
        </p:nvPicPr>
        <p:blipFill>
          <a:blip r:embed="rId3">
            <a:alphaModFix/>
          </a:blip>
          <a:stretch>
            <a:fillRect/>
          </a:stretch>
        </p:blipFill>
        <p:spPr>
          <a:xfrm>
            <a:off x="429725" y="947725"/>
            <a:ext cx="4006649" cy="3280949"/>
          </a:xfrm>
          <a:prstGeom prst="rect">
            <a:avLst/>
          </a:prstGeom>
          <a:noFill/>
          <a:ln>
            <a:noFill/>
          </a:ln>
        </p:spPr>
      </p:pic>
      <p:pic>
        <p:nvPicPr>
          <p:cNvPr id="1078" name="Shape 1078"/>
          <p:cNvPicPr preferRelativeResize="0"/>
          <p:nvPr/>
        </p:nvPicPr>
        <p:blipFill>
          <a:blip r:embed="rId4">
            <a:alphaModFix/>
          </a:blip>
          <a:stretch>
            <a:fillRect/>
          </a:stretch>
        </p:blipFill>
        <p:spPr>
          <a:xfrm>
            <a:off x="415401" y="4309275"/>
            <a:ext cx="4035306" cy="2054337"/>
          </a:xfrm>
          <a:prstGeom prst="rect">
            <a:avLst/>
          </a:prstGeom>
          <a:noFill/>
          <a:ln>
            <a:noFill/>
          </a:ln>
        </p:spPr>
      </p:pic>
      <p:pic>
        <p:nvPicPr>
          <p:cNvPr id="1079" name="Shape 1079"/>
          <p:cNvPicPr preferRelativeResize="0"/>
          <p:nvPr/>
        </p:nvPicPr>
        <p:blipFill>
          <a:blip r:embed="rId5">
            <a:alphaModFix/>
          </a:blip>
          <a:stretch>
            <a:fillRect/>
          </a:stretch>
        </p:blipFill>
        <p:spPr>
          <a:xfrm>
            <a:off x="4678349" y="1134881"/>
            <a:ext cx="4329297" cy="5003062"/>
          </a:xfrm>
          <a:prstGeom prst="rect">
            <a:avLst/>
          </a:prstGeom>
          <a:noFill/>
          <a:ln>
            <a:noFill/>
          </a:ln>
        </p:spPr>
      </p:pic>
      <p:sp>
        <p:nvSpPr>
          <p:cNvPr id="1080" name="Shape 1080"/>
          <p:cNvSpPr txBox="1"/>
          <p:nvPr>
            <p:ph type="title"/>
          </p:nvPr>
        </p:nvSpPr>
        <p:spPr>
          <a:xfrm>
            <a:off x="457200" y="170591"/>
            <a:ext cx="8229600" cy="616500"/>
          </a:xfrm>
          <a:prstGeom prst="rect">
            <a:avLst/>
          </a:prstGeom>
        </p:spPr>
        <p:txBody>
          <a:bodyPr anchorCtr="0" anchor="b" bIns="91425" lIns="91425" rIns="91425" tIns="91425">
            <a:noAutofit/>
          </a:bodyPr>
          <a:lstStyle/>
          <a:p>
            <a:pPr lvl="0" rtl="0" algn="ctr">
              <a:spcBef>
                <a:spcPts val="0"/>
              </a:spcBef>
              <a:buNone/>
            </a:pPr>
            <a:r>
              <a:rPr lang="en-US"/>
              <a:t>Questions focused on finding out more about her</a:t>
            </a:r>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5" name="Shape 1085"/>
        <p:cNvGrpSpPr/>
        <p:nvPr/>
      </p:nvGrpSpPr>
      <p:grpSpPr>
        <a:xfrm>
          <a:off x="0" y="0"/>
          <a:ext cx="0" cy="0"/>
          <a:chOff x="0" y="0"/>
          <a:chExt cx="0" cy="0"/>
        </a:xfrm>
      </p:grpSpPr>
      <p:sp>
        <p:nvSpPr>
          <p:cNvPr id="1086" name="Shape 1086"/>
          <p:cNvSpPr txBox="1"/>
          <p:nvPr>
            <p:ph idx="12" type="sldNum"/>
          </p:nvPr>
        </p:nvSpPr>
        <p:spPr>
          <a:xfrm>
            <a:off x="6553200" y="6630733"/>
            <a:ext cx="2133600" cy="94800"/>
          </a:xfrm>
          <a:prstGeom prst="rect">
            <a:avLst/>
          </a:prstGeom>
        </p:spPr>
        <p:txBody>
          <a:bodyPr anchorCtr="0" anchor="b"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1087" name="Shape 1087"/>
          <p:cNvSpPr txBox="1"/>
          <p:nvPr>
            <p:ph type="title"/>
          </p:nvPr>
        </p:nvSpPr>
        <p:spPr>
          <a:xfrm>
            <a:off x="457200" y="170591"/>
            <a:ext cx="8229600" cy="616500"/>
          </a:xfrm>
          <a:prstGeom prst="rect">
            <a:avLst/>
          </a:prstGeom>
        </p:spPr>
        <p:txBody>
          <a:bodyPr anchorCtr="0" anchor="b" bIns="91425" lIns="91425" rIns="91425" tIns="91425">
            <a:noAutofit/>
          </a:bodyPr>
          <a:lstStyle/>
          <a:p>
            <a:pPr lvl="0">
              <a:spcBef>
                <a:spcPts val="0"/>
              </a:spcBef>
              <a:buNone/>
            </a:pPr>
            <a:r>
              <a:rPr lang="en-US" sz="2100"/>
              <a:t>Based on her answer to frequent activities we would show outfit options....</a:t>
            </a:r>
          </a:p>
        </p:txBody>
      </p:sp>
      <p:sp>
        <p:nvSpPr>
          <p:cNvPr id="1088" name="Shape 1088"/>
          <p:cNvSpPr txBox="1"/>
          <p:nvPr>
            <p:ph idx="2" type="body"/>
          </p:nvPr>
        </p:nvSpPr>
        <p:spPr>
          <a:xfrm>
            <a:off x="457200" y="6236054"/>
            <a:ext cx="8229600" cy="217200"/>
          </a:xfrm>
          <a:prstGeom prst="rect">
            <a:avLst/>
          </a:prstGeom>
        </p:spPr>
        <p:txBody>
          <a:bodyPr anchorCtr="0" anchor="ctr" bIns="91425" lIns="91425" rIns="91425" tIns="91425">
            <a:noAutofit/>
          </a:bodyPr>
          <a:lstStyle/>
          <a:p>
            <a:pPr lvl="0">
              <a:spcBef>
                <a:spcPts val="0"/>
              </a:spcBef>
              <a:buNone/>
            </a:pPr>
            <a:r>
              <a:t/>
            </a:r>
            <a:endParaRPr/>
          </a:p>
        </p:txBody>
      </p:sp>
      <p:pic>
        <p:nvPicPr>
          <p:cNvPr id="1089" name="Shape 1089"/>
          <p:cNvPicPr preferRelativeResize="0"/>
          <p:nvPr/>
        </p:nvPicPr>
        <p:blipFill>
          <a:blip r:embed="rId3">
            <a:alphaModFix/>
          </a:blip>
          <a:stretch>
            <a:fillRect/>
          </a:stretch>
        </p:blipFill>
        <p:spPr>
          <a:xfrm>
            <a:off x="1131941" y="981853"/>
            <a:ext cx="6880124" cy="3483750"/>
          </a:xfrm>
          <a:prstGeom prst="rect">
            <a:avLst/>
          </a:prstGeom>
          <a:noFill/>
          <a:ln>
            <a:noFill/>
          </a:ln>
        </p:spPr>
      </p:pic>
      <p:sp>
        <p:nvSpPr>
          <p:cNvPr id="1090" name="Shape 1090"/>
          <p:cNvSpPr txBox="1"/>
          <p:nvPr/>
        </p:nvSpPr>
        <p:spPr>
          <a:xfrm>
            <a:off x="835750" y="4535125"/>
            <a:ext cx="7851000" cy="1437900"/>
          </a:xfrm>
          <a:prstGeom prst="rect">
            <a:avLst/>
          </a:prstGeom>
          <a:noFill/>
          <a:ln>
            <a:noFill/>
          </a:ln>
        </p:spPr>
        <p:txBody>
          <a:bodyPr anchorCtr="0" anchor="t" bIns="91425" lIns="91425" rIns="91425" tIns="91425">
            <a:noAutofit/>
          </a:bodyPr>
          <a:lstStyle/>
          <a:p>
            <a:pPr lvl="0" rtl="0">
              <a:spcBef>
                <a:spcPts val="0"/>
              </a:spcBef>
              <a:buNone/>
            </a:pPr>
            <a:r>
              <a:rPr lang="en-US"/>
              <a:t>We would show her a variety of outfits for every activity she clicked on</a:t>
            </a:r>
          </a:p>
          <a:p>
            <a:pPr indent="-228600" lvl="0" marL="457200" rtl="0">
              <a:spcBef>
                <a:spcPts val="0"/>
              </a:spcBef>
              <a:buChar char="●"/>
            </a:pPr>
            <a:r>
              <a:rPr lang="en-US"/>
              <a:t>Outfits would be a variety of styles</a:t>
            </a:r>
          </a:p>
          <a:p>
            <a:pPr indent="-228600" lvl="0" marL="457200">
              <a:spcBef>
                <a:spcPts val="0"/>
              </a:spcBef>
              <a:buChar char="●"/>
            </a:pPr>
            <a:r>
              <a:rPr lang="en-US"/>
              <a:t>Outfits would be comprised of variety of colors </a:t>
            </a: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5" name="Shape 1095"/>
        <p:cNvGrpSpPr/>
        <p:nvPr/>
      </p:nvGrpSpPr>
      <p:grpSpPr>
        <a:xfrm>
          <a:off x="0" y="0"/>
          <a:ext cx="0" cy="0"/>
          <a:chOff x="0" y="0"/>
          <a:chExt cx="0" cy="0"/>
        </a:xfrm>
      </p:grpSpPr>
      <p:sp>
        <p:nvSpPr>
          <p:cNvPr id="1096" name="Shape 1096"/>
          <p:cNvSpPr txBox="1"/>
          <p:nvPr>
            <p:ph idx="12" type="sldNum"/>
          </p:nvPr>
        </p:nvSpPr>
        <p:spPr>
          <a:xfrm>
            <a:off x="6553200" y="6630733"/>
            <a:ext cx="2133600" cy="94800"/>
          </a:xfrm>
          <a:prstGeom prst="rect">
            <a:avLst/>
          </a:prstGeom>
        </p:spPr>
        <p:txBody>
          <a:bodyPr anchorCtr="0" anchor="b"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1097" name="Shape 1097"/>
          <p:cNvSpPr txBox="1"/>
          <p:nvPr>
            <p:ph type="title"/>
          </p:nvPr>
        </p:nvSpPr>
        <p:spPr>
          <a:xfrm>
            <a:off x="457200" y="170591"/>
            <a:ext cx="8229600" cy="616500"/>
          </a:xfrm>
          <a:prstGeom prst="rect">
            <a:avLst/>
          </a:prstGeom>
        </p:spPr>
        <p:txBody>
          <a:bodyPr anchorCtr="0" anchor="b" bIns="91425" lIns="91425" rIns="91425" tIns="91425">
            <a:noAutofit/>
          </a:bodyPr>
          <a:lstStyle/>
          <a:p>
            <a:pPr lvl="0">
              <a:spcBef>
                <a:spcPts val="0"/>
              </a:spcBef>
              <a:buNone/>
            </a:pPr>
            <a:r>
              <a:rPr lang="en-US" sz="2100"/>
              <a:t>We would ask her what she loves to wear and what she never wears</a:t>
            </a:r>
          </a:p>
        </p:txBody>
      </p:sp>
      <p:pic>
        <p:nvPicPr>
          <p:cNvPr id="1098" name="Shape 1098"/>
          <p:cNvPicPr preferRelativeResize="0"/>
          <p:nvPr/>
        </p:nvPicPr>
        <p:blipFill>
          <a:blip r:embed="rId3">
            <a:alphaModFix/>
          </a:blip>
          <a:stretch>
            <a:fillRect/>
          </a:stretch>
        </p:blipFill>
        <p:spPr>
          <a:xfrm>
            <a:off x="776749" y="965101"/>
            <a:ext cx="5184049" cy="5219550"/>
          </a:xfrm>
          <a:prstGeom prst="rect">
            <a:avLst/>
          </a:prstGeom>
          <a:noFill/>
          <a:ln>
            <a:noFill/>
          </a:ln>
        </p:spPr>
      </p:pic>
      <p:sp>
        <p:nvSpPr>
          <p:cNvPr id="1099" name="Shape 1099"/>
          <p:cNvSpPr txBox="1"/>
          <p:nvPr/>
        </p:nvSpPr>
        <p:spPr>
          <a:xfrm>
            <a:off x="6612175" y="1634625"/>
            <a:ext cx="2133600" cy="3392100"/>
          </a:xfrm>
          <a:prstGeom prst="rect">
            <a:avLst/>
          </a:prstGeom>
          <a:noFill/>
          <a:ln>
            <a:noFill/>
          </a:ln>
        </p:spPr>
        <p:txBody>
          <a:bodyPr anchorCtr="0" anchor="t" bIns="91425" lIns="91425" rIns="91425" tIns="91425">
            <a:noAutofit/>
          </a:bodyPr>
          <a:lstStyle/>
          <a:p>
            <a:pPr lvl="0">
              <a:spcBef>
                <a:spcPts val="0"/>
              </a:spcBef>
              <a:buNone/>
            </a:pPr>
            <a:r>
              <a:rPr lang="en-US" sz="1800"/>
              <a:t>Similar to the men’s sign up we would ask for styles they would or would not wear. This can change throughout seasons or just reflect basic core styles. </a:t>
            </a:r>
          </a:p>
        </p:txBody>
      </p: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4" name="Shape 1104"/>
        <p:cNvGrpSpPr/>
        <p:nvPr/>
      </p:nvGrpSpPr>
      <p:grpSpPr>
        <a:xfrm>
          <a:off x="0" y="0"/>
          <a:ext cx="0" cy="0"/>
          <a:chOff x="0" y="0"/>
          <a:chExt cx="0" cy="0"/>
        </a:xfrm>
      </p:grpSpPr>
      <p:sp>
        <p:nvSpPr>
          <p:cNvPr id="1105" name="Shape 1105"/>
          <p:cNvSpPr txBox="1"/>
          <p:nvPr>
            <p:ph idx="12" type="sldNum"/>
          </p:nvPr>
        </p:nvSpPr>
        <p:spPr>
          <a:xfrm>
            <a:off x="6553200" y="6630733"/>
            <a:ext cx="2133600" cy="94800"/>
          </a:xfrm>
          <a:prstGeom prst="rect">
            <a:avLst/>
          </a:prstGeom>
        </p:spPr>
        <p:txBody>
          <a:bodyPr anchorCtr="0" anchor="b" bIns="0" lIns="0" rIns="0" tIns="0">
            <a:noAutofit/>
          </a:bodyPr>
          <a:lstStyle/>
          <a:p>
            <a:pPr lvl="0">
              <a:spcBef>
                <a:spcPts val="0"/>
              </a:spcBef>
              <a:buClr>
                <a:srgbClr val="000000"/>
              </a:buClr>
              <a:buSzPct val="25000"/>
              <a:buFont typeface="Arial"/>
              <a:buNone/>
            </a:pPr>
            <a:fld id="{00000000-1234-1234-1234-123412341234}" type="slidenum">
              <a:rPr lang="en-US"/>
              <a:t>‹#›</a:t>
            </a:fld>
          </a:p>
        </p:txBody>
      </p:sp>
      <p:sp>
        <p:nvSpPr>
          <p:cNvPr id="1106" name="Shape 1106"/>
          <p:cNvSpPr txBox="1"/>
          <p:nvPr>
            <p:ph type="title"/>
          </p:nvPr>
        </p:nvSpPr>
        <p:spPr>
          <a:xfrm>
            <a:off x="457200" y="170591"/>
            <a:ext cx="8229600" cy="616500"/>
          </a:xfrm>
          <a:prstGeom prst="rect">
            <a:avLst/>
          </a:prstGeom>
        </p:spPr>
        <p:txBody>
          <a:bodyPr anchorCtr="0" anchor="b" bIns="91425" lIns="91425" rIns="91425" tIns="91425">
            <a:noAutofit/>
          </a:bodyPr>
          <a:lstStyle/>
          <a:p>
            <a:pPr lvl="0">
              <a:lnSpc>
                <a:spcPct val="115000"/>
              </a:lnSpc>
              <a:spcBef>
                <a:spcPts val="0"/>
              </a:spcBef>
              <a:buNone/>
            </a:pPr>
            <a:r>
              <a:rPr b="1" lang="en-US" sz="2400">
                <a:solidFill>
                  <a:srgbClr val="000000"/>
                </a:solidFill>
              </a:rPr>
              <a:t>Checking Back In</a:t>
            </a:r>
          </a:p>
        </p:txBody>
      </p:sp>
      <p:sp>
        <p:nvSpPr>
          <p:cNvPr id="1107" name="Shape 1107"/>
          <p:cNvSpPr txBox="1"/>
          <p:nvPr>
            <p:ph idx="1" type="body"/>
          </p:nvPr>
        </p:nvSpPr>
        <p:spPr>
          <a:xfrm>
            <a:off x="457200" y="1148081"/>
            <a:ext cx="8229600" cy="5029500"/>
          </a:xfrm>
          <a:prstGeom prst="rect">
            <a:avLst/>
          </a:prstGeom>
        </p:spPr>
        <p:txBody>
          <a:bodyPr anchorCtr="0" anchor="t" bIns="91425" lIns="91425" rIns="91425" tIns="91425">
            <a:noAutofit/>
          </a:bodyPr>
          <a:lstStyle/>
          <a:p>
            <a:pPr indent="-342900" lvl="0" marL="457200" rtl="0">
              <a:lnSpc>
                <a:spcPct val="115000"/>
              </a:lnSpc>
              <a:spcBef>
                <a:spcPts val="0"/>
              </a:spcBef>
              <a:buClr>
                <a:srgbClr val="000000"/>
              </a:buClr>
              <a:buSzPct val="100000"/>
              <a:buFont typeface="Arial"/>
              <a:buChar char="●"/>
            </a:pPr>
            <a:r>
              <a:rPr b="0" lang="en-US" sz="1800">
                <a:solidFill>
                  <a:srgbClr val="000000"/>
                </a:solidFill>
              </a:rPr>
              <a:t>What brands have you been enjoying? </a:t>
            </a:r>
          </a:p>
          <a:p>
            <a:pPr indent="-342900" lvl="0" marL="457200" rtl="0">
              <a:lnSpc>
                <a:spcPct val="115000"/>
              </a:lnSpc>
              <a:spcBef>
                <a:spcPts val="0"/>
              </a:spcBef>
              <a:buClr>
                <a:srgbClr val="000000"/>
              </a:buClr>
              <a:buSzPct val="100000"/>
              <a:buFont typeface="Arial"/>
              <a:buChar char="●"/>
            </a:pPr>
            <a:r>
              <a:rPr b="0" lang="en-US" sz="1800">
                <a:solidFill>
                  <a:srgbClr val="000000"/>
                </a:solidFill>
              </a:rPr>
              <a:t>What do you love adding to your closet?</a:t>
            </a:r>
          </a:p>
          <a:p>
            <a:pPr indent="-342900" lvl="0" marL="457200" rtl="0">
              <a:lnSpc>
                <a:spcPct val="115000"/>
              </a:lnSpc>
              <a:spcBef>
                <a:spcPts val="0"/>
              </a:spcBef>
              <a:buClr>
                <a:srgbClr val="000000"/>
              </a:buClr>
              <a:buSzPct val="100000"/>
              <a:buFont typeface="Arial"/>
              <a:buChar char="●"/>
            </a:pPr>
            <a:r>
              <a:rPr b="0" lang="en-US" sz="1800">
                <a:solidFill>
                  <a:srgbClr val="000000"/>
                </a:solidFill>
              </a:rPr>
              <a:t>What key styles are you missing from your closet? </a:t>
            </a:r>
          </a:p>
          <a:p>
            <a:pPr indent="-342900" lvl="0" marL="457200" rtl="0">
              <a:lnSpc>
                <a:spcPct val="115000"/>
              </a:lnSpc>
              <a:spcBef>
                <a:spcPts val="0"/>
              </a:spcBef>
              <a:buClr>
                <a:srgbClr val="000000"/>
              </a:buClr>
              <a:buSzPct val="100000"/>
              <a:buFont typeface="Arial"/>
              <a:buChar char="●"/>
            </a:pPr>
            <a:r>
              <a:rPr b="0" lang="en-US" sz="1800">
                <a:solidFill>
                  <a:srgbClr val="000000"/>
                </a:solidFill>
              </a:rPr>
              <a:t>Push notifications prompting her to easily change her Style Profile as time goes on.</a:t>
            </a:r>
          </a:p>
          <a:p>
            <a:pPr indent="-342900" lvl="1" marL="914400" rtl="0">
              <a:lnSpc>
                <a:spcPct val="115000"/>
              </a:lnSpc>
              <a:spcBef>
                <a:spcPts val="0"/>
              </a:spcBef>
              <a:buClr>
                <a:srgbClr val="000000"/>
              </a:buClr>
              <a:buSzPct val="100000"/>
              <a:buFont typeface="Courier New"/>
              <a:buChar char="o"/>
            </a:pPr>
            <a:r>
              <a:rPr lang="en-US" sz="1800">
                <a:solidFill>
                  <a:srgbClr val="000000"/>
                </a:solidFill>
              </a:rPr>
              <a:t>Swipe left/right!</a:t>
            </a:r>
          </a:p>
          <a:p>
            <a:pPr indent="-342900" lvl="1" marL="914400" rtl="0">
              <a:lnSpc>
                <a:spcPct val="115000"/>
              </a:lnSpc>
              <a:spcBef>
                <a:spcPts val="0"/>
              </a:spcBef>
              <a:buClr>
                <a:srgbClr val="000000"/>
              </a:buClr>
              <a:buSzPct val="100000"/>
              <a:buFont typeface="Courier New"/>
              <a:buChar char="o"/>
            </a:pPr>
            <a:r>
              <a:rPr lang="en-US" sz="1800">
                <a:solidFill>
                  <a:srgbClr val="000000"/>
                </a:solidFill>
              </a:rPr>
              <a:t>Seasonal questions (“Are you looking for a coat?” // “We’re loving these five trends for spring. Which is your favorite?” // “It’s almost wedding season! Do you have an event coming up?”)</a:t>
            </a:r>
          </a:p>
          <a:p>
            <a:pPr indent="-342900" lvl="1" marL="914400">
              <a:lnSpc>
                <a:spcPct val="115000"/>
              </a:lnSpc>
              <a:spcBef>
                <a:spcPts val="0"/>
              </a:spcBef>
              <a:buClr>
                <a:srgbClr val="000000"/>
              </a:buClr>
              <a:buSzPct val="100000"/>
              <a:buFont typeface="Courier New"/>
              <a:buChar char="o"/>
            </a:pPr>
            <a:r>
              <a:rPr lang="en-US" sz="1800">
                <a:solidFill>
                  <a:srgbClr val="000000"/>
                </a:solidFill>
              </a:rPr>
              <a:t>These notifications could automatically add to her Request Note (e.g. “Loving 70s boho!”) or open a pop-up of her Request Note so she can type. </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1" name="Shape 1111"/>
        <p:cNvGrpSpPr/>
        <p:nvPr/>
      </p:nvGrpSpPr>
      <p:grpSpPr>
        <a:xfrm>
          <a:off x="0" y="0"/>
          <a:ext cx="0" cy="0"/>
          <a:chOff x="0" y="0"/>
          <a:chExt cx="0" cy="0"/>
        </a:xfrm>
      </p:grpSpPr>
      <p:sp>
        <p:nvSpPr>
          <p:cNvPr id="1112" name="Shape 1112"/>
          <p:cNvSpPr txBox="1"/>
          <p:nvPr>
            <p:ph type="title"/>
          </p:nvPr>
        </p:nvSpPr>
        <p:spPr>
          <a:xfrm>
            <a:off x="923925" y="917575"/>
            <a:ext cx="7764600" cy="18414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lt1"/>
              </a:buClr>
              <a:buSzPct val="25000"/>
              <a:buFont typeface="Arial"/>
              <a:buNone/>
            </a:pPr>
            <a:r>
              <a:rPr lang="en-US"/>
              <a:t>Team 10</a:t>
            </a:r>
          </a:p>
          <a:p>
            <a:pPr indent="0" lvl="0" marL="0" marR="0" rtl="0" algn="l">
              <a:lnSpc>
                <a:spcPct val="100000"/>
              </a:lnSpc>
              <a:spcBef>
                <a:spcPts val="0"/>
              </a:spcBef>
              <a:spcAft>
                <a:spcPts val="0"/>
              </a:spcAft>
              <a:buClr>
                <a:schemeClr val="lt1"/>
              </a:buClr>
              <a:buSzPct val="25000"/>
              <a:buFont typeface="Arial"/>
              <a:buNone/>
            </a:pPr>
            <a:r>
              <a:t/>
            </a:r>
            <a:endParaRPr sz="2400"/>
          </a:p>
          <a:p>
            <a:pPr indent="0" lvl="0" marL="0" marR="0" rtl="0" algn="l">
              <a:lnSpc>
                <a:spcPct val="100000"/>
              </a:lnSpc>
              <a:spcBef>
                <a:spcPts val="0"/>
              </a:spcBef>
              <a:spcAft>
                <a:spcPts val="0"/>
              </a:spcAft>
              <a:buClr>
                <a:schemeClr val="lt1"/>
              </a:buClr>
              <a:buSzPct val="25000"/>
              <a:buFont typeface="Arial"/>
              <a:buNone/>
            </a:pPr>
            <a:r>
              <a:rPr lang="en-US" sz="2400"/>
              <a:t>Audrey Vanecek</a:t>
            </a:r>
          </a:p>
          <a:p>
            <a:pPr indent="0" lvl="0" marL="0" marR="0" rtl="0" algn="l">
              <a:lnSpc>
                <a:spcPct val="100000"/>
              </a:lnSpc>
              <a:spcBef>
                <a:spcPts val="0"/>
              </a:spcBef>
              <a:spcAft>
                <a:spcPts val="0"/>
              </a:spcAft>
              <a:buClr>
                <a:schemeClr val="lt1"/>
              </a:buClr>
              <a:buSzPct val="25000"/>
              <a:buFont typeface="Arial"/>
              <a:buNone/>
            </a:pPr>
            <a:r>
              <a:rPr lang="en-US" sz="2400"/>
              <a:t>Meg Eversfield </a:t>
            </a:r>
          </a:p>
          <a:p>
            <a:pPr indent="0" lvl="0" marL="0" marR="0" rtl="0" algn="l">
              <a:lnSpc>
                <a:spcPct val="100000"/>
              </a:lnSpc>
              <a:spcBef>
                <a:spcPts val="0"/>
              </a:spcBef>
              <a:spcAft>
                <a:spcPts val="0"/>
              </a:spcAft>
              <a:buClr>
                <a:schemeClr val="lt1"/>
              </a:buClr>
              <a:buSzPct val="25000"/>
              <a:buFont typeface="Arial"/>
              <a:buNone/>
            </a:pPr>
            <a:r>
              <a:rPr lang="en-US" sz="2400"/>
              <a:t>Lauren Nelson </a:t>
            </a:r>
          </a:p>
          <a:p>
            <a:pPr indent="0" lvl="0" marL="0" marR="0" rtl="0" algn="l">
              <a:lnSpc>
                <a:spcPct val="100000"/>
              </a:lnSpc>
              <a:spcBef>
                <a:spcPts val="0"/>
              </a:spcBef>
              <a:spcAft>
                <a:spcPts val="0"/>
              </a:spcAft>
              <a:buClr>
                <a:schemeClr val="lt1"/>
              </a:buClr>
              <a:buSzPct val="25000"/>
              <a:buFont typeface="Arial"/>
              <a:buNone/>
            </a:pPr>
            <a:r>
              <a:rPr lang="en-US" sz="2400"/>
              <a:t>Kristy Pritzl</a:t>
            </a:r>
          </a:p>
          <a:p>
            <a:pPr indent="0" lvl="0" marL="0" marR="0" rtl="0" algn="l">
              <a:lnSpc>
                <a:spcPct val="100000"/>
              </a:lnSpc>
              <a:spcBef>
                <a:spcPts val="0"/>
              </a:spcBef>
              <a:spcAft>
                <a:spcPts val="0"/>
              </a:spcAft>
              <a:buClr>
                <a:schemeClr val="lt1"/>
              </a:buClr>
              <a:buSzPct val="25000"/>
              <a:buFont typeface="Arial"/>
              <a:buNone/>
            </a:pPr>
            <a:r>
              <a:rPr lang="en-US" sz="2400"/>
              <a:t>Lauren Miguez</a:t>
            </a:r>
          </a:p>
          <a:p>
            <a:pPr indent="0" lvl="0" marL="0" marR="0" rtl="0" algn="l">
              <a:lnSpc>
                <a:spcPct val="100000"/>
              </a:lnSpc>
              <a:spcBef>
                <a:spcPts val="0"/>
              </a:spcBef>
              <a:spcAft>
                <a:spcPts val="0"/>
              </a:spcAft>
              <a:buClr>
                <a:schemeClr val="lt1"/>
              </a:buClr>
              <a:buSzPct val="25000"/>
              <a:buFont typeface="Arial"/>
              <a:buNone/>
            </a:pPr>
            <a:r>
              <a:rPr lang="en-US" sz="2400"/>
              <a:t>Eleanor Honeyman</a:t>
            </a:r>
          </a:p>
          <a:p>
            <a:pPr indent="0" lvl="0" marL="0" marR="0" rtl="0" algn="l">
              <a:lnSpc>
                <a:spcPct val="100000"/>
              </a:lnSpc>
              <a:spcBef>
                <a:spcPts val="0"/>
              </a:spcBef>
              <a:spcAft>
                <a:spcPts val="0"/>
              </a:spcAft>
              <a:buClr>
                <a:schemeClr val="lt1"/>
              </a:buClr>
              <a:buSzPct val="25000"/>
              <a:buFont typeface="Arial"/>
              <a:buNone/>
            </a:pPr>
            <a:r>
              <a:rPr lang="en-US" sz="2400"/>
              <a:t>Brooke Breon </a:t>
            </a:r>
          </a:p>
          <a:p>
            <a:pPr indent="0" lvl="0" marL="0" marR="0" rtl="0" algn="l">
              <a:lnSpc>
                <a:spcPct val="100000"/>
              </a:lnSpc>
              <a:spcBef>
                <a:spcPts val="0"/>
              </a:spcBef>
              <a:spcAft>
                <a:spcPts val="0"/>
              </a:spcAft>
              <a:buClr>
                <a:schemeClr val="lt1"/>
              </a:buClr>
              <a:buSzPct val="25000"/>
              <a:buFont typeface="Arial"/>
              <a:buNone/>
            </a:pPr>
            <a:r>
              <a:rPr lang="en-US" sz="2400"/>
              <a:t>Lindsey Hernandez</a:t>
            </a:r>
          </a:p>
          <a:p>
            <a:pPr indent="0" lvl="0" marL="0" marR="0" rtl="0" algn="l">
              <a:lnSpc>
                <a:spcPct val="100000"/>
              </a:lnSpc>
              <a:spcBef>
                <a:spcPts val="0"/>
              </a:spcBef>
              <a:spcAft>
                <a:spcPts val="0"/>
              </a:spcAft>
              <a:buClr>
                <a:schemeClr val="lt1"/>
              </a:buClr>
              <a:buSzPct val="25000"/>
              <a:buFont typeface="Arial"/>
              <a:buNone/>
            </a:pPr>
            <a:r>
              <a:rPr lang="en-US" sz="2400"/>
              <a:t>Julie Brinker </a:t>
            </a:r>
          </a:p>
          <a:p>
            <a:pPr indent="0" lvl="0" marL="0" marR="0" rtl="0" algn="l">
              <a:lnSpc>
                <a:spcPct val="100000"/>
              </a:lnSpc>
              <a:spcBef>
                <a:spcPts val="0"/>
              </a:spcBef>
              <a:spcAft>
                <a:spcPts val="0"/>
              </a:spcAft>
              <a:buClr>
                <a:schemeClr val="lt1"/>
              </a:buClr>
              <a:buSzPct val="25000"/>
              <a:buFont typeface="Arial"/>
              <a:buNone/>
            </a:pPr>
            <a:r>
              <a:rPr lang="en-US" sz="2400"/>
              <a:t>Amanda Torres</a:t>
            </a:r>
          </a:p>
          <a:p>
            <a:pPr indent="0" lvl="0" marL="0" marR="0" rtl="0" algn="l">
              <a:lnSpc>
                <a:spcPct val="100000"/>
              </a:lnSpc>
              <a:spcBef>
                <a:spcPts val="0"/>
              </a:spcBef>
              <a:spcAft>
                <a:spcPts val="0"/>
              </a:spcAft>
              <a:buClr>
                <a:schemeClr val="lt1"/>
              </a:buClr>
              <a:buSzPct val="25000"/>
              <a:buFont typeface="Arial"/>
              <a:buNone/>
            </a:pPr>
            <a:r>
              <a:rPr lang="en-US" sz="2400"/>
              <a:t>Cloey Del Santo</a:t>
            </a:r>
          </a:p>
        </p:txBody>
      </p:sp>
      <p:sp>
        <p:nvSpPr>
          <p:cNvPr id="1113" name="Shape 1113"/>
          <p:cNvSpPr txBox="1"/>
          <p:nvPr/>
        </p:nvSpPr>
        <p:spPr>
          <a:xfrm>
            <a:off x="6553200" y="6526212"/>
            <a:ext cx="2133600" cy="95399"/>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lt1"/>
              </a:buClr>
              <a:buSzPct val="25000"/>
              <a:buFont typeface="Arial"/>
              <a:buNone/>
            </a:pPr>
            <a:fld id="{00000000-1234-1234-1234-123412341234}" type="slidenum">
              <a:rPr b="0" i="0" lang="en-US" sz="800" u="none">
                <a:solidFill>
                  <a:schemeClr val="lt1"/>
                </a:solidFill>
                <a:latin typeface="Arial"/>
                <a:ea typeface="Arial"/>
                <a:cs typeface="Arial"/>
                <a:sym typeface="Arial"/>
              </a:rPr>
              <a:t>‹#›</a:t>
            </a:fld>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8" name="Shape 1118"/>
        <p:cNvGrpSpPr/>
        <p:nvPr/>
      </p:nvGrpSpPr>
      <p:grpSpPr>
        <a:xfrm>
          <a:off x="0" y="0"/>
          <a:ext cx="0" cy="0"/>
          <a:chOff x="0" y="0"/>
          <a:chExt cx="0" cy="0"/>
        </a:xfrm>
      </p:grpSpPr>
      <p:sp>
        <p:nvSpPr>
          <p:cNvPr id="1119" name="Shape 1119"/>
          <p:cNvSpPr txBox="1"/>
          <p:nvPr>
            <p:ph idx="12" type="sldNum"/>
          </p:nvPr>
        </p:nvSpPr>
        <p:spPr>
          <a:xfrm>
            <a:off x="6553200" y="6630733"/>
            <a:ext cx="2133600" cy="94800"/>
          </a:xfrm>
          <a:prstGeom prst="rect">
            <a:avLst/>
          </a:prstGeom>
        </p:spPr>
        <p:txBody>
          <a:bodyPr anchorCtr="0" anchor="b"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1120" name="Shape 1120"/>
          <p:cNvSpPr txBox="1"/>
          <p:nvPr>
            <p:ph type="title"/>
          </p:nvPr>
        </p:nvSpPr>
        <p:spPr>
          <a:xfrm>
            <a:off x="457200" y="170591"/>
            <a:ext cx="8229600" cy="616500"/>
          </a:xfrm>
          <a:prstGeom prst="rect">
            <a:avLst/>
          </a:prstGeom>
        </p:spPr>
        <p:txBody>
          <a:bodyPr anchorCtr="0" anchor="b" bIns="91425" lIns="91425" rIns="91425" tIns="91425">
            <a:noAutofit/>
          </a:bodyPr>
          <a:lstStyle/>
          <a:p>
            <a:pPr lvl="0" rtl="0">
              <a:spcBef>
                <a:spcPts val="0"/>
              </a:spcBef>
              <a:buNone/>
            </a:pPr>
            <a:r>
              <a:rPr lang="en-US"/>
              <a:t>Team 10’s Ideas</a:t>
            </a:r>
          </a:p>
        </p:txBody>
      </p:sp>
      <p:sp>
        <p:nvSpPr>
          <p:cNvPr id="1121" name="Shape 1121"/>
          <p:cNvSpPr txBox="1"/>
          <p:nvPr>
            <p:ph idx="1" type="body"/>
          </p:nvPr>
        </p:nvSpPr>
        <p:spPr>
          <a:xfrm>
            <a:off x="457200" y="1148081"/>
            <a:ext cx="8229600" cy="5029500"/>
          </a:xfrm>
          <a:prstGeom prst="rect">
            <a:avLst/>
          </a:prstGeom>
        </p:spPr>
        <p:txBody>
          <a:bodyPr anchorCtr="0" anchor="t" bIns="91425" lIns="91425" rIns="91425" tIns="91425">
            <a:noAutofit/>
          </a:bodyPr>
          <a:lstStyle/>
          <a:p>
            <a:pPr indent="-228600" lvl="0" marL="457200" rtl="0">
              <a:spcBef>
                <a:spcPts val="0"/>
              </a:spcBef>
              <a:buFont typeface="Calibri"/>
              <a:buChar char="★"/>
            </a:pPr>
            <a:r>
              <a:rPr lang="en-US">
                <a:latin typeface="Calibri"/>
                <a:ea typeface="Calibri"/>
                <a:cs typeface="Calibri"/>
                <a:sym typeface="Calibri"/>
              </a:rPr>
              <a:t>Add questions that help us to better understand her</a:t>
            </a:r>
          </a:p>
          <a:p>
            <a:pPr indent="-228600" lvl="1" marL="914400" rtl="0">
              <a:spcBef>
                <a:spcPts val="0"/>
              </a:spcBef>
              <a:buFont typeface="Calibri"/>
            </a:pPr>
            <a:r>
              <a:rPr lang="en-US">
                <a:latin typeface="Calibri"/>
                <a:ea typeface="Calibri"/>
                <a:cs typeface="Calibri"/>
                <a:sym typeface="Calibri"/>
              </a:rPr>
              <a:t>Shopping and motivation</a:t>
            </a:r>
          </a:p>
          <a:p>
            <a:pPr indent="-228600" lvl="1" marL="914400" rtl="0">
              <a:spcBef>
                <a:spcPts val="0"/>
              </a:spcBef>
              <a:buFont typeface="Calibri"/>
            </a:pPr>
            <a:r>
              <a:rPr lang="en-US">
                <a:latin typeface="Calibri"/>
                <a:ea typeface="Calibri"/>
                <a:cs typeface="Calibri"/>
                <a:sym typeface="Calibri"/>
              </a:rPr>
              <a:t>Clarify occupation and work attire</a:t>
            </a:r>
          </a:p>
          <a:p>
            <a:pPr indent="-228600" lvl="1" marL="914400" rtl="0">
              <a:spcBef>
                <a:spcPts val="0"/>
              </a:spcBef>
              <a:buFont typeface="Calibri"/>
            </a:pPr>
            <a:r>
              <a:rPr lang="en-US">
                <a:latin typeface="Calibri"/>
                <a:ea typeface="Calibri"/>
                <a:cs typeface="Calibri"/>
                <a:sym typeface="Calibri"/>
              </a:rPr>
              <a:t>More questions around maternity</a:t>
            </a:r>
          </a:p>
          <a:p>
            <a:pPr indent="0" lvl="0" marL="457200" rtl="0">
              <a:spcBef>
                <a:spcPts val="0"/>
              </a:spcBef>
              <a:buNone/>
            </a:pPr>
            <a:r>
              <a:t/>
            </a:r>
            <a:endParaRPr>
              <a:latin typeface="Calibri"/>
              <a:ea typeface="Calibri"/>
              <a:cs typeface="Calibri"/>
              <a:sym typeface="Calibri"/>
            </a:endParaRPr>
          </a:p>
          <a:p>
            <a:pPr indent="-228600" lvl="0" marL="457200" rtl="0">
              <a:spcBef>
                <a:spcPts val="0"/>
              </a:spcBef>
              <a:buFont typeface="Calibri"/>
              <a:buChar char="★"/>
            </a:pPr>
            <a:r>
              <a:rPr lang="en-US">
                <a:latin typeface="Calibri"/>
                <a:ea typeface="Calibri"/>
                <a:cs typeface="Calibri"/>
                <a:sym typeface="Calibri"/>
              </a:rPr>
              <a:t>Make the profile more interactive and use more images</a:t>
            </a:r>
          </a:p>
          <a:p>
            <a:pPr indent="-228600" lvl="1" marL="914400" rtl="0">
              <a:spcBef>
                <a:spcPts val="0"/>
              </a:spcBef>
              <a:buFont typeface="Calibri"/>
            </a:pPr>
            <a:r>
              <a:rPr lang="en-US">
                <a:latin typeface="Calibri"/>
                <a:ea typeface="Calibri"/>
                <a:cs typeface="Calibri"/>
                <a:sym typeface="Calibri"/>
              </a:rPr>
              <a:t>Create a personalized style board for each client</a:t>
            </a:r>
          </a:p>
          <a:p>
            <a:pPr indent="0" lvl="0" marL="457200" rtl="0">
              <a:spcBef>
                <a:spcPts val="0"/>
              </a:spcBef>
              <a:buNone/>
            </a:pPr>
            <a:r>
              <a:t/>
            </a:r>
            <a:endParaRPr>
              <a:latin typeface="Calibri"/>
              <a:ea typeface="Calibri"/>
              <a:cs typeface="Calibri"/>
              <a:sym typeface="Calibri"/>
            </a:endParaRPr>
          </a:p>
          <a:p>
            <a:pPr indent="-228600" lvl="0" marL="457200" rtl="0">
              <a:spcBef>
                <a:spcPts val="0"/>
              </a:spcBef>
              <a:buFont typeface="Calibri"/>
              <a:buChar char="★"/>
            </a:pPr>
            <a:r>
              <a:rPr lang="en-US">
                <a:latin typeface="Calibri"/>
                <a:ea typeface="Calibri"/>
                <a:cs typeface="Calibri"/>
                <a:sym typeface="Calibri"/>
              </a:rPr>
              <a:t>Clarify her Fit Intent</a:t>
            </a:r>
          </a:p>
          <a:p>
            <a:pPr indent="-228600" lvl="1" marL="914400" rtl="0">
              <a:spcBef>
                <a:spcPts val="0"/>
              </a:spcBef>
              <a:buFont typeface="Calibri"/>
            </a:pPr>
            <a:r>
              <a:rPr lang="en-US">
                <a:latin typeface="Calibri"/>
                <a:ea typeface="Calibri"/>
                <a:cs typeface="Calibri"/>
                <a:sym typeface="Calibri"/>
              </a:rPr>
              <a:t>Create a personalized fit preference board for each client</a:t>
            </a:r>
          </a:p>
          <a:p>
            <a:pPr lvl="0" rtl="0">
              <a:spcBef>
                <a:spcPts val="0"/>
              </a:spcBef>
              <a:buNone/>
            </a:pPr>
            <a:r>
              <a:t/>
            </a:r>
            <a:endParaRPr>
              <a:latin typeface="Calibri"/>
              <a:ea typeface="Calibri"/>
              <a:cs typeface="Calibri"/>
              <a:sym typeface="Calibri"/>
            </a:endParaRPr>
          </a:p>
          <a:p>
            <a:pPr indent="-228600" lvl="0" marL="457200" rtl="0">
              <a:spcBef>
                <a:spcPts val="0"/>
              </a:spcBef>
              <a:buFont typeface="Calibri"/>
              <a:buChar char="★"/>
            </a:pPr>
            <a:r>
              <a:rPr lang="en-US">
                <a:latin typeface="Calibri"/>
                <a:ea typeface="Calibri"/>
                <a:cs typeface="Calibri"/>
                <a:sym typeface="Calibri"/>
              </a:rPr>
              <a:t>Let her know how she’s doing</a:t>
            </a:r>
          </a:p>
          <a:p>
            <a:pPr indent="-228600" lvl="1" marL="914400" rtl="0">
              <a:spcBef>
                <a:spcPts val="0"/>
              </a:spcBef>
              <a:buFont typeface="Calibri"/>
            </a:pPr>
            <a:r>
              <a:rPr lang="en-US">
                <a:latin typeface="Calibri"/>
                <a:ea typeface="Calibri"/>
                <a:cs typeface="Calibri"/>
                <a:sym typeface="Calibri"/>
              </a:rPr>
              <a:t>Add a completion bar to the top of each page of the profile</a:t>
            </a:r>
          </a:p>
        </p:txBody>
      </p:sp>
      <p:sp>
        <p:nvSpPr>
          <p:cNvPr id="1122" name="Shape 1122"/>
          <p:cNvSpPr txBox="1"/>
          <p:nvPr>
            <p:ph idx="2" type="body"/>
          </p:nvPr>
        </p:nvSpPr>
        <p:spPr>
          <a:xfrm>
            <a:off x="457200" y="6236054"/>
            <a:ext cx="8229600" cy="2172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6" name="Shape 1126"/>
        <p:cNvGrpSpPr/>
        <p:nvPr/>
      </p:nvGrpSpPr>
      <p:grpSpPr>
        <a:xfrm>
          <a:off x="0" y="0"/>
          <a:ext cx="0" cy="0"/>
          <a:chOff x="0" y="0"/>
          <a:chExt cx="0" cy="0"/>
        </a:xfrm>
      </p:grpSpPr>
      <p:sp>
        <p:nvSpPr>
          <p:cNvPr id="1127" name="Shape 1127"/>
          <p:cNvSpPr txBox="1"/>
          <p:nvPr>
            <p:ph idx="12" type="sldNum"/>
          </p:nvPr>
        </p:nvSpPr>
        <p:spPr>
          <a:xfrm>
            <a:off x="6553200" y="6630733"/>
            <a:ext cx="2133600" cy="94800"/>
          </a:xfrm>
          <a:prstGeom prst="rect">
            <a:avLst/>
          </a:prstGeom>
          <a:noFill/>
          <a:ln>
            <a:noFill/>
          </a:ln>
        </p:spPr>
        <p:txBody>
          <a:bodyPr anchorCtr="0" anchor="b"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1128" name="Shape 1128"/>
          <p:cNvSpPr txBox="1"/>
          <p:nvPr>
            <p:ph type="title"/>
          </p:nvPr>
        </p:nvSpPr>
        <p:spPr>
          <a:xfrm>
            <a:off x="457200" y="170591"/>
            <a:ext cx="8229600" cy="616500"/>
          </a:xfrm>
          <a:prstGeom prst="rect">
            <a:avLst/>
          </a:prstGeom>
        </p:spPr>
        <p:txBody>
          <a:bodyPr anchorCtr="0" anchor="b" bIns="91425" lIns="91425" rIns="91425" tIns="91425">
            <a:noAutofit/>
          </a:bodyPr>
          <a:lstStyle/>
          <a:p>
            <a:pPr lvl="0" rtl="0">
              <a:spcBef>
                <a:spcPts val="0"/>
              </a:spcBef>
              <a:buNone/>
            </a:pPr>
            <a:r>
              <a:rPr lang="en-US"/>
              <a:t>Clarifying Questions To be Added</a:t>
            </a:r>
          </a:p>
        </p:txBody>
      </p:sp>
      <p:sp>
        <p:nvSpPr>
          <p:cNvPr id="1129" name="Shape 1129"/>
          <p:cNvSpPr txBox="1"/>
          <p:nvPr>
            <p:ph idx="2" type="body"/>
          </p:nvPr>
        </p:nvSpPr>
        <p:spPr>
          <a:xfrm>
            <a:off x="457200" y="6236054"/>
            <a:ext cx="8229600" cy="217200"/>
          </a:xfrm>
          <a:prstGeom prst="rect">
            <a:avLst/>
          </a:prstGeom>
        </p:spPr>
        <p:txBody>
          <a:bodyPr anchorCtr="0" anchor="ctr" bIns="91425" lIns="91425" rIns="91425" tIns="91425">
            <a:noAutofit/>
          </a:bodyPr>
          <a:lstStyle/>
          <a:p>
            <a:pPr lvl="0" rtl="0">
              <a:spcBef>
                <a:spcPts val="0"/>
              </a:spcBef>
              <a:buNone/>
            </a:pPr>
            <a:r>
              <a:t/>
            </a:r>
            <a:endParaRPr/>
          </a:p>
        </p:txBody>
      </p:sp>
      <p:grpSp>
        <p:nvGrpSpPr>
          <p:cNvPr id="1130" name="Shape 1130"/>
          <p:cNvGrpSpPr/>
          <p:nvPr/>
        </p:nvGrpSpPr>
        <p:grpSpPr>
          <a:xfrm>
            <a:off x="4977899" y="1186525"/>
            <a:ext cx="3650200" cy="3748271"/>
            <a:chOff x="5511299" y="957925"/>
            <a:chExt cx="3650200" cy="3748271"/>
          </a:xfrm>
        </p:grpSpPr>
        <p:pic>
          <p:nvPicPr>
            <p:cNvPr id="1131" name="Shape 1131"/>
            <p:cNvPicPr preferRelativeResize="0"/>
            <p:nvPr/>
          </p:nvPicPr>
          <p:blipFill>
            <a:blip r:embed="rId3">
              <a:alphaModFix/>
            </a:blip>
            <a:stretch>
              <a:fillRect/>
            </a:stretch>
          </p:blipFill>
          <p:spPr>
            <a:xfrm>
              <a:off x="5511299" y="957925"/>
              <a:ext cx="2960325" cy="1767075"/>
            </a:xfrm>
            <a:prstGeom prst="rect">
              <a:avLst/>
            </a:prstGeom>
            <a:noFill/>
            <a:ln>
              <a:noFill/>
            </a:ln>
          </p:spPr>
        </p:pic>
        <p:sp>
          <p:nvSpPr>
            <p:cNvPr id="1132" name="Shape 1132"/>
            <p:cNvSpPr txBox="1"/>
            <p:nvPr/>
          </p:nvSpPr>
          <p:spPr>
            <a:xfrm>
              <a:off x="5722800" y="2578675"/>
              <a:ext cx="3095700" cy="808500"/>
            </a:xfrm>
            <a:prstGeom prst="rect">
              <a:avLst/>
            </a:prstGeom>
            <a:noFill/>
            <a:ln>
              <a:noFill/>
            </a:ln>
          </p:spPr>
          <p:txBody>
            <a:bodyPr anchorCtr="0" anchor="t" bIns="91425" lIns="91425" rIns="91425" tIns="91425">
              <a:noAutofit/>
            </a:bodyPr>
            <a:lstStyle/>
            <a:p>
              <a:pPr lvl="0" rtl="0">
                <a:spcBef>
                  <a:spcPts val="0"/>
                </a:spcBef>
                <a:buNone/>
              </a:pPr>
              <a:r>
                <a:rPr lang="en-US" sz="1300">
                  <a:solidFill>
                    <a:srgbClr val="666666"/>
                  </a:solidFill>
                  <a:latin typeface="Calibri"/>
                  <a:ea typeface="Calibri"/>
                  <a:cs typeface="Calibri"/>
                  <a:sym typeface="Calibri"/>
                </a:rPr>
                <a:t>How often would you like to receive Fixes?</a:t>
              </a:r>
            </a:p>
          </p:txBody>
        </p:sp>
        <p:pic>
          <p:nvPicPr>
            <p:cNvPr id="1133" name="Shape 1133"/>
            <p:cNvPicPr preferRelativeResize="0"/>
            <p:nvPr/>
          </p:nvPicPr>
          <p:blipFill rotWithShape="1">
            <a:blip r:embed="rId3">
              <a:alphaModFix/>
            </a:blip>
            <a:srcRect b="54076" l="0" r="0" t="22727"/>
            <a:stretch/>
          </p:blipFill>
          <p:spPr>
            <a:xfrm>
              <a:off x="5583487" y="4277571"/>
              <a:ext cx="3095625" cy="428625"/>
            </a:xfrm>
            <a:prstGeom prst="rect">
              <a:avLst/>
            </a:prstGeom>
            <a:noFill/>
            <a:ln>
              <a:noFill/>
            </a:ln>
          </p:spPr>
        </p:pic>
        <p:pic>
          <p:nvPicPr>
            <p:cNvPr id="1134" name="Shape 1134"/>
            <p:cNvPicPr preferRelativeResize="0"/>
            <p:nvPr/>
          </p:nvPicPr>
          <p:blipFill>
            <a:blip r:embed="rId4">
              <a:alphaModFix/>
            </a:blip>
            <a:stretch>
              <a:fillRect/>
            </a:stretch>
          </p:blipFill>
          <p:spPr>
            <a:xfrm>
              <a:off x="5663700" y="2961625"/>
              <a:ext cx="3480300" cy="745778"/>
            </a:xfrm>
            <a:prstGeom prst="rect">
              <a:avLst/>
            </a:prstGeom>
            <a:noFill/>
            <a:ln>
              <a:noFill/>
            </a:ln>
          </p:spPr>
        </p:pic>
        <p:sp>
          <p:nvSpPr>
            <p:cNvPr id="1135" name="Shape 1135"/>
            <p:cNvSpPr txBox="1"/>
            <p:nvPr/>
          </p:nvSpPr>
          <p:spPr>
            <a:xfrm>
              <a:off x="5777800" y="3721225"/>
              <a:ext cx="3383700" cy="564900"/>
            </a:xfrm>
            <a:prstGeom prst="rect">
              <a:avLst/>
            </a:prstGeom>
            <a:noFill/>
            <a:ln>
              <a:noFill/>
            </a:ln>
          </p:spPr>
          <p:txBody>
            <a:bodyPr anchorCtr="0" anchor="t" bIns="91425" lIns="91425" rIns="91425" tIns="91425">
              <a:noAutofit/>
            </a:bodyPr>
            <a:lstStyle/>
            <a:p>
              <a:pPr lvl="0" rtl="0">
                <a:spcBef>
                  <a:spcPts val="0"/>
                </a:spcBef>
                <a:buNone/>
              </a:pPr>
              <a:r>
                <a:rPr lang="en-US" sz="1300">
                  <a:solidFill>
                    <a:srgbClr val="666666"/>
                  </a:solidFill>
                  <a:latin typeface="Calibri"/>
                  <a:ea typeface="Calibri"/>
                  <a:cs typeface="Calibri"/>
                  <a:sym typeface="Calibri"/>
                </a:rPr>
                <a:t>Would you like to receive nursing friendly items?</a:t>
              </a:r>
            </a:p>
          </p:txBody>
        </p:sp>
      </p:grpSp>
      <p:sp>
        <p:nvSpPr>
          <p:cNvPr id="1136" name="Shape 1136"/>
          <p:cNvSpPr txBox="1"/>
          <p:nvPr/>
        </p:nvSpPr>
        <p:spPr>
          <a:xfrm>
            <a:off x="504200" y="1021100"/>
            <a:ext cx="3383700" cy="564900"/>
          </a:xfrm>
          <a:prstGeom prst="rect">
            <a:avLst/>
          </a:prstGeom>
          <a:noFill/>
          <a:ln>
            <a:noFill/>
          </a:ln>
        </p:spPr>
        <p:txBody>
          <a:bodyPr anchorCtr="0" anchor="t" bIns="91425" lIns="91425" rIns="91425" tIns="91425">
            <a:noAutofit/>
          </a:bodyPr>
          <a:lstStyle/>
          <a:p>
            <a:pPr lvl="0" rtl="0">
              <a:spcBef>
                <a:spcPts val="0"/>
              </a:spcBef>
              <a:buNone/>
            </a:pPr>
            <a:r>
              <a:rPr lang="en-US" sz="1300">
                <a:solidFill>
                  <a:srgbClr val="666666"/>
                </a:solidFill>
                <a:latin typeface="Calibri"/>
                <a:ea typeface="Calibri"/>
                <a:cs typeface="Calibri"/>
                <a:sym typeface="Calibri"/>
              </a:rPr>
              <a:t>Where do you currently shop?</a:t>
            </a:r>
          </a:p>
        </p:txBody>
      </p:sp>
      <p:pic>
        <p:nvPicPr>
          <p:cNvPr id="1137" name="Shape 1137"/>
          <p:cNvPicPr preferRelativeResize="0"/>
          <p:nvPr/>
        </p:nvPicPr>
        <p:blipFill>
          <a:blip r:embed="rId5">
            <a:alphaModFix/>
          </a:blip>
          <a:stretch>
            <a:fillRect/>
          </a:stretch>
        </p:blipFill>
        <p:spPr>
          <a:xfrm>
            <a:off x="473012" y="1375287"/>
            <a:ext cx="2981325" cy="428625"/>
          </a:xfrm>
          <a:prstGeom prst="rect">
            <a:avLst/>
          </a:prstGeom>
          <a:noFill/>
          <a:ln>
            <a:noFill/>
          </a:ln>
        </p:spPr>
      </p:pic>
      <p:sp>
        <p:nvSpPr>
          <p:cNvPr id="1138" name="Shape 1138"/>
          <p:cNvSpPr txBox="1"/>
          <p:nvPr/>
        </p:nvSpPr>
        <p:spPr>
          <a:xfrm>
            <a:off x="504200" y="1706900"/>
            <a:ext cx="3383700" cy="564900"/>
          </a:xfrm>
          <a:prstGeom prst="rect">
            <a:avLst/>
          </a:prstGeom>
          <a:noFill/>
          <a:ln>
            <a:noFill/>
          </a:ln>
        </p:spPr>
        <p:txBody>
          <a:bodyPr anchorCtr="0" anchor="t" bIns="91425" lIns="91425" rIns="91425" tIns="91425">
            <a:noAutofit/>
          </a:bodyPr>
          <a:lstStyle/>
          <a:p>
            <a:pPr lvl="0" rtl="0">
              <a:spcBef>
                <a:spcPts val="0"/>
              </a:spcBef>
              <a:buNone/>
            </a:pPr>
            <a:r>
              <a:rPr lang="en-US" sz="1300">
                <a:solidFill>
                  <a:srgbClr val="666666"/>
                </a:solidFill>
                <a:latin typeface="Calibri"/>
                <a:ea typeface="Calibri"/>
                <a:cs typeface="Calibri"/>
                <a:sym typeface="Calibri"/>
              </a:rPr>
              <a:t>Where do you aspire to shop?</a:t>
            </a:r>
          </a:p>
        </p:txBody>
      </p:sp>
      <p:pic>
        <p:nvPicPr>
          <p:cNvPr id="1139" name="Shape 1139"/>
          <p:cNvPicPr preferRelativeResize="0"/>
          <p:nvPr/>
        </p:nvPicPr>
        <p:blipFill>
          <a:blip r:embed="rId5">
            <a:alphaModFix/>
          </a:blip>
          <a:stretch>
            <a:fillRect/>
          </a:stretch>
        </p:blipFill>
        <p:spPr>
          <a:xfrm>
            <a:off x="473012" y="2061087"/>
            <a:ext cx="2981325" cy="428625"/>
          </a:xfrm>
          <a:prstGeom prst="rect">
            <a:avLst/>
          </a:prstGeom>
          <a:noFill/>
          <a:ln>
            <a:noFill/>
          </a:ln>
        </p:spPr>
      </p:pic>
      <p:pic>
        <p:nvPicPr>
          <p:cNvPr id="1140" name="Shape 1140"/>
          <p:cNvPicPr preferRelativeResize="0"/>
          <p:nvPr/>
        </p:nvPicPr>
        <p:blipFill>
          <a:blip r:embed="rId6">
            <a:alphaModFix/>
          </a:blip>
          <a:stretch>
            <a:fillRect/>
          </a:stretch>
        </p:blipFill>
        <p:spPr>
          <a:xfrm>
            <a:off x="473025" y="4986762"/>
            <a:ext cx="2981325" cy="428625"/>
          </a:xfrm>
          <a:prstGeom prst="rect">
            <a:avLst/>
          </a:prstGeom>
          <a:noFill/>
          <a:ln>
            <a:noFill/>
          </a:ln>
        </p:spPr>
      </p:pic>
      <p:pic>
        <p:nvPicPr>
          <p:cNvPr id="1141" name="Shape 1141"/>
          <p:cNvPicPr preferRelativeResize="0"/>
          <p:nvPr/>
        </p:nvPicPr>
        <p:blipFill>
          <a:blip r:embed="rId7">
            <a:alphaModFix/>
          </a:blip>
          <a:stretch>
            <a:fillRect/>
          </a:stretch>
        </p:blipFill>
        <p:spPr>
          <a:xfrm>
            <a:off x="457198" y="3168260"/>
            <a:ext cx="3789910" cy="726725"/>
          </a:xfrm>
          <a:prstGeom prst="rect">
            <a:avLst/>
          </a:prstGeom>
          <a:noFill/>
          <a:ln>
            <a:noFill/>
          </a:ln>
        </p:spPr>
      </p:pic>
      <p:sp>
        <p:nvSpPr>
          <p:cNvPr id="1142" name="Shape 1142"/>
          <p:cNvSpPr txBox="1"/>
          <p:nvPr/>
        </p:nvSpPr>
        <p:spPr>
          <a:xfrm>
            <a:off x="504200" y="4616080"/>
            <a:ext cx="3383700" cy="564900"/>
          </a:xfrm>
          <a:prstGeom prst="rect">
            <a:avLst/>
          </a:prstGeom>
          <a:noFill/>
          <a:ln>
            <a:noFill/>
          </a:ln>
        </p:spPr>
        <p:txBody>
          <a:bodyPr anchorCtr="0" anchor="t" bIns="91425" lIns="91425" rIns="91425" tIns="91425">
            <a:noAutofit/>
          </a:bodyPr>
          <a:lstStyle/>
          <a:p>
            <a:pPr lvl="0" rtl="0">
              <a:spcBef>
                <a:spcPts val="0"/>
              </a:spcBef>
              <a:buNone/>
            </a:pPr>
            <a:r>
              <a:rPr lang="en-US" sz="1300">
                <a:solidFill>
                  <a:srgbClr val="666666"/>
                </a:solidFill>
                <a:latin typeface="Calibri"/>
                <a:ea typeface="Calibri"/>
                <a:cs typeface="Calibri"/>
                <a:sym typeface="Calibri"/>
              </a:rPr>
              <a:t>How casual or dressy is your workplace?</a:t>
            </a:r>
          </a:p>
        </p:txBody>
      </p:sp>
      <p:sp>
        <p:nvSpPr>
          <p:cNvPr id="1143" name="Shape 1143"/>
          <p:cNvSpPr txBox="1"/>
          <p:nvPr/>
        </p:nvSpPr>
        <p:spPr>
          <a:xfrm>
            <a:off x="533400" y="5422300"/>
            <a:ext cx="3383700" cy="564900"/>
          </a:xfrm>
          <a:prstGeom prst="rect">
            <a:avLst/>
          </a:prstGeom>
          <a:noFill/>
          <a:ln>
            <a:noFill/>
          </a:ln>
        </p:spPr>
        <p:txBody>
          <a:bodyPr anchorCtr="0" anchor="t" bIns="91425" lIns="91425" rIns="91425" tIns="91425">
            <a:noAutofit/>
          </a:bodyPr>
          <a:lstStyle/>
          <a:p>
            <a:pPr lvl="0" rtl="0">
              <a:spcBef>
                <a:spcPts val="0"/>
              </a:spcBef>
              <a:buNone/>
            </a:pPr>
            <a:r>
              <a:rPr lang="en-US" sz="1300">
                <a:solidFill>
                  <a:srgbClr val="666666"/>
                </a:solidFill>
                <a:latin typeface="Calibri"/>
                <a:ea typeface="Calibri"/>
                <a:cs typeface="Calibri"/>
                <a:sym typeface="Calibri"/>
              </a:rPr>
              <a:t>Can/do you wear jeans to work?</a:t>
            </a:r>
          </a:p>
        </p:txBody>
      </p:sp>
      <p:pic>
        <p:nvPicPr>
          <p:cNvPr id="1144" name="Shape 1144"/>
          <p:cNvPicPr preferRelativeResize="0"/>
          <p:nvPr/>
        </p:nvPicPr>
        <p:blipFill rotWithShape="1">
          <a:blip r:embed="rId3">
            <a:alphaModFix/>
          </a:blip>
          <a:srcRect b="54076" l="0" r="0" t="22727"/>
          <a:stretch/>
        </p:blipFill>
        <p:spPr>
          <a:xfrm>
            <a:off x="401887" y="5725371"/>
            <a:ext cx="3095625" cy="428625"/>
          </a:xfrm>
          <a:prstGeom prst="rect">
            <a:avLst/>
          </a:prstGeom>
          <a:noFill/>
          <a:ln>
            <a:noFill/>
          </a:ln>
        </p:spPr>
      </p:pic>
      <p:pic>
        <p:nvPicPr>
          <p:cNvPr id="1145" name="Shape 1145"/>
          <p:cNvPicPr preferRelativeResize="0"/>
          <p:nvPr/>
        </p:nvPicPr>
        <p:blipFill>
          <a:blip r:embed="rId6">
            <a:alphaModFix/>
          </a:blip>
          <a:stretch>
            <a:fillRect/>
          </a:stretch>
        </p:blipFill>
        <p:spPr>
          <a:xfrm>
            <a:off x="473025" y="4986762"/>
            <a:ext cx="2981325" cy="428625"/>
          </a:xfrm>
          <a:prstGeom prst="rect">
            <a:avLst/>
          </a:prstGeom>
          <a:noFill/>
          <a:ln>
            <a:noFill/>
          </a:ln>
        </p:spPr>
      </p:pic>
      <p:sp>
        <p:nvSpPr>
          <p:cNvPr id="1146" name="Shape 1146"/>
          <p:cNvSpPr txBox="1"/>
          <p:nvPr/>
        </p:nvSpPr>
        <p:spPr>
          <a:xfrm>
            <a:off x="504200" y="4616080"/>
            <a:ext cx="3383700" cy="564900"/>
          </a:xfrm>
          <a:prstGeom prst="rect">
            <a:avLst/>
          </a:prstGeom>
          <a:noFill/>
          <a:ln>
            <a:noFill/>
          </a:ln>
        </p:spPr>
        <p:txBody>
          <a:bodyPr anchorCtr="0" anchor="t" bIns="91425" lIns="91425" rIns="91425" tIns="91425">
            <a:noAutofit/>
          </a:bodyPr>
          <a:lstStyle/>
          <a:p>
            <a:pPr lvl="0" rtl="0">
              <a:spcBef>
                <a:spcPts val="0"/>
              </a:spcBef>
              <a:buNone/>
            </a:pPr>
            <a:r>
              <a:rPr lang="en-US" sz="1300">
                <a:solidFill>
                  <a:srgbClr val="999999"/>
                </a:solidFill>
                <a:latin typeface="Calibri"/>
                <a:ea typeface="Calibri"/>
                <a:cs typeface="Calibri"/>
                <a:sym typeface="Calibri"/>
              </a:rPr>
              <a:t>How casual or dressy is your workplace?</a:t>
            </a:r>
          </a:p>
        </p:txBody>
      </p:sp>
      <p:pic>
        <p:nvPicPr>
          <p:cNvPr id="1147" name="Shape 1147"/>
          <p:cNvPicPr preferRelativeResize="0"/>
          <p:nvPr/>
        </p:nvPicPr>
        <p:blipFill>
          <a:blip r:embed="rId7">
            <a:alphaModFix/>
          </a:blip>
          <a:stretch>
            <a:fillRect/>
          </a:stretch>
        </p:blipFill>
        <p:spPr>
          <a:xfrm>
            <a:off x="457198" y="3854060"/>
            <a:ext cx="3789910" cy="726725"/>
          </a:xfrm>
          <a:prstGeom prst="rect">
            <a:avLst/>
          </a:prstGeom>
          <a:noFill/>
          <a:ln>
            <a:noFill/>
          </a:ln>
        </p:spPr>
      </p:pic>
      <p:sp>
        <p:nvSpPr>
          <p:cNvPr id="1148" name="Shape 1148"/>
          <p:cNvSpPr txBox="1"/>
          <p:nvPr/>
        </p:nvSpPr>
        <p:spPr>
          <a:xfrm>
            <a:off x="2351100" y="3192750"/>
            <a:ext cx="1819800" cy="428700"/>
          </a:xfrm>
          <a:prstGeom prst="rect">
            <a:avLst/>
          </a:prstGeom>
          <a:solidFill>
            <a:srgbClr val="FFFFFF"/>
          </a:solidFill>
          <a:ln>
            <a:noFill/>
          </a:ln>
        </p:spPr>
        <p:txBody>
          <a:bodyPr anchorCtr="0" anchor="t" bIns="91425" lIns="91425" rIns="91425" tIns="91425">
            <a:noAutofit/>
          </a:bodyPr>
          <a:lstStyle/>
          <a:p>
            <a:pPr lvl="0">
              <a:spcBef>
                <a:spcPts val="0"/>
              </a:spcBef>
              <a:buNone/>
            </a:pPr>
            <a:r>
              <a:rPr lang="en-US">
                <a:solidFill>
                  <a:srgbClr val="B7B7B7"/>
                </a:solidFill>
                <a:latin typeface="Calibri"/>
                <a:ea typeface="Calibri"/>
                <a:cs typeface="Calibri"/>
                <a:sym typeface="Calibri"/>
              </a:rPr>
              <a:t>Field of work?</a:t>
            </a:r>
          </a:p>
        </p:txBody>
      </p:sp>
      <p:pic>
        <p:nvPicPr>
          <p:cNvPr id="1149" name="Shape 1149"/>
          <p:cNvPicPr preferRelativeResize="0"/>
          <p:nvPr/>
        </p:nvPicPr>
        <p:blipFill rotWithShape="1">
          <a:blip r:embed="rId7">
            <a:alphaModFix/>
          </a:blip>
          <a:srcRect b="0" l="65972" r="0" t="0"/>
          <a:stretch/>
        </p:blipFill>
        <p:spPr>
          <a:xfrm>
            <a:off x="2424075" y="3854050"/>
            <a:ext cx="1463824" cy="726725"/>
          </a:xfrm>
          <a:prstGeom prst="rect">
            <a:avLst/>
          </a:prstGeom>
          <a:noFill/>
          <a:ln>
            <a:noFill/>
          </a:ln>
        </p:spPr>
      </p:pic>
      <p:sp>
        <p:nvSpPr>
          <p:cNvPr id="1150" name="Shape 1150"/>
          <p:cNvSpPr txBox="1"/>
          <p:nvPr/>
        </p:nvSpPr>
        <p:spPr>
          <a:xfrm>
            <a:off x="6830850" y="6111100"/>
            <a:ext cx="7822200" cy="9126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1151" name="Shape 1151"/>
          <p:cNvPicPr preferRelativeResize="0"/>
          <p:nvPr/>
        </p:nvPicPr>
        <p:blipFill>
          <a:blip r:embed="rId6">
            <a:alphaModFix/>
          </a:blip>
          <a:stretch>
            <a:fillRect/>
          </a:stretch>
        </p:blipFill>
        <p:spPr>
          <a:xfrm>
            <a:off x="473025" y="4224762"/>
            <a:ext cx="2981325" cy="428625"/>
          </a:xfrm>
          <a:prstGeom prst="rect">
            <a:avLst/>
          </a:prstGeom>
          <a:noFill/>
          <a:ln>
            <a:noFill/>
          </a:ln>
        </p:spPr>
      </p:pic>
      <p:sp>
        <p:nvSpPr>
          <p:cNvPr id="1152" name="Shape 1152"/>
          <p:cNvSpPr txBox="1"/>
          <p:nvPr/>
        </p:nvSpPr>
        <p:spPr>
          <a:xfrm>
            <a:off x="613375" y="4256650"/>
            <a:ext cx="1914900" cy="334200"/>
          </a:xfrm>
          <a:prstGeom prst="rect">
            <a:avLst/>
          </a:prstGeom>
          <a:noFill/>
          <a:ln>
            <a:noFill/>
          </a:ln>
        </p:spPr>
        <p:txBody>
          <a:bodyPr anchorCtr="0" anchor="t" bIns="91425" lIns="91425" rIns="91425" tIns="91425">
            <a:noAutofit/>
          </a:bodyPr>
          <a:lstStyle/>
          <a:p>
            <a:pPr lvl="0">
              <a:spcBef>
                <a:spcPts val="0"/>
              </a:spcBef>
              <a:buNone/>
            </a:pPr>
            <a:r>
              <a:rPr lang="en-US" sz="1300">
                <a:solidFill>
                  <a:srgbClr val="999999"/>
                </a:solidFill>
                <a:latin typeface="Calibri"/>
                <a:ea typeface="Calibri"/>
                <a:cs typeface="Calibri"/>
                <a:sym typeface="Calibri"/>
              </a:rPr>
              <a:t>Management</a:t>
            </a:r>
          </a:p>
        </p:txBody>
      </p:sp>
      <p:sp>
        <p:nvSpPr>
          <p:cNvPr id="1153" name="Shape 1153"/>
          <p:cNvSpPr txBox="1"/>
          <p:nvPr/>
        </p:nvSpPr>
        <p:spPr>
          <a:xfrm>
            <a:off x="689575" y="5018650"/>
            <a:ext cx="1914900" cy="334200"/>
          </a:xfrm>
          <a:prstGeom prst="rect">
            <a:avLst/>
          </a:prstGeom>
          <a:noFill/>
          <a:ln>
            <a:noFill/>
          </a:ln>
        </p:spPr>
        <p:txBody>
          <a:bodyPr anchorCtr="0" anchor="t" bIns="91425" lIns="91425" rIns="91425" tIns="91425">
            <a:noAutofit/>
          </a:bodyPr>
          <a:lstStyle/>
          <a:p>
            <a:pPr lvl="0" rtl="0">
              <a:spcBef>
                <a:spcPts val="0"/>
              </a:spcBef>
              <a:buNone/>
            </a:pPr>
            <a:r>
              <a:t/>
            </a:r>
            <a:endParaRPr sz="1300">
              <a:solidFill>
                <a:srgbClr val="999999"/>
              </a:solidFill>
              <a:latin typeface="Calibri"/>
              <a:ea typeface="Calibri"/>
              <a:cs typeface="Calibri"/>
              <a:sym typeface="Calibri"/>
            </a:endParaRPr>
          </a:p>
        </p:txBody>
      </p:sp>
      <p:pic>
        <p:nvPicPr>
          <p:cNvPr id="1154" name="Shape 1154"/>
          <p:cNvPicPr preferRelativeResize="0"/>
          <p:nvPr/>
        </p:nvPicPr>
        <p:blipFill>
          <a:blip r:embed="rId6">
            <a:alphaModFix/>
          </a:blip>
          <a:stretch>
            <a:fillRect/>
          </a:stretch>
        </p:blipFill>
        <p:spPr>
          <a:xfrm>
            <a:off x="473025" y="2776975"/>
            <a:ext cx="3650199" cy="428625"/>
          </a:xfrm>
          <a:prstGeom prst="rect">
            <a:avLst/>
          </a:prstGeom>
          <a:noFill/>
          <a:ln>
            <a:noFill/>
          </a:ln>
        </p:spPr>
      </p:pic>
      <p:sp>
        <p:nvSpPr>
          <p:cNvPr id="1155" name="Shape 1155"/>
          <p:cNvSpPr txBox="1"/>
          <p:nvPr/>
        </p:nvSpPr>
        <p:spPr>
          <a:xfrm>
            <a:off x="504200" y="2406280"/>
            <a:ext cx="3383700" cy="564900"/>
          </a:xfrm>
          <a:prstGeom prst="rect">
            <a:avLst/>
          </a:prstGeom>
          <a:noFill/>
          <a:ln>
            <a:noFill/>
          </a:ln>
        </p:spPr>
        <p:txBody>
          <a:bodyPr anchorCtr="0" anchor="t" bIns="91425" lIns="91425" rIns="91425" tIns="91425">
            <a:noAutofit/>
          </a:bodyPr>
          <a:lstStyle/>
          <a:p>
            <a:pPr lvl="0" rtl="0">
              <a:spcBef>
                <a:spcPts val="0"/>
              </a:spcBef>
              <a:buNone/>
            </a:pPr>
            <a:r>
              <a:rPr lang="en-US" sz="1300">
                <a:solidFill>
                  <a:srgbClr val="999999"/>
                </a:solidFill>
                <a:latin typeface="Calibri"/>
                <a:ea typeface="Calibri"/>
                <a:cs typeface="Calibri"/>
                <a:sym typeface="Calibri"/>
              </a:rPr>
              <a:t>Why are you using Stitch Fix?</a:t>
            </a:r>
          </a:p>
        </p:txBody>
      </p:sp>
      <p:sp>
        <p:nvSpPr>
          <p:cNvPr id="1156" name="Shape 1156"/>
          <p:cNvSpPr txBox="1"/>
          <p:nvPr/>
        </p:nvSpPr>
        <p:spPr>
          <a:xfrm>
            <a:off x="689575" y="2808850"/>
            <a:ext cx="3095700" cy="334200"/>
          </a:xfrm>
          <a:prstGeom prst="rect">
            <a:avLst/>
          </a:prstGeom>
          <a:noFill/>
          <a:ln>
            <a:noFill/>
          </a:ln>
        </p:spPr>
        <p:txBody>
          <a:bodyPr anchorCtr="0" anchor="t" bIns="91425" lIns="91425" rIns="91425" tIns="91425">
            <a:noAutofit/>
          </a:bodyPr>
          <a:lstStyle/>
          <a:p>
            <a:pPr lvl="0" rtl="0">
              <a:spcBef>
                <a:spcPts val="0"/>
              </a:spcBef>
              <a:buNone/>
            </a:pPr>
            <a:r>
              <a:rPr lang="en-US" sz="1300">
                <a:solidFill>
                  <a:srgbClr val="999999"/>
                </a:solidFill>
                <a:latin typeface="Calibri"/>
                <a:ea typeface="Calibri"/>
                <a:cs typeface="Calibri"/>
                <a:sym typeface="Calibri"/>
              </a:rPr>
              <a:t>To get pushed out of my comfort zone</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1" name="Shape 1161"/>
        <p:cNvGrpSpPr/>
        <p:nvPr/>
      </p:nvGrpSpPr>
      <p:grpSpPr>
        <a:xfrm>
          <a:off x="0" y="0"/>
          <a:ext cx="0" cy="0"/>
          <a:chOff x="0" y="0"/>
          <a:chExt cx="0" cy="0"/>
        </a:xfrm>
      </p:grpSpPr>
      <p:sp>
        <p:nvSpPr>
          <p:cNvPr id="1162" name="Shape 1162"/>
          <p:cNvSpPr txBox="1"/>
          <p:nvPr>
            <p:ph idx="12" type="sldNum"/>
          </p:nvPr>
        </p:nvSpPr>
        <p:spPr>
          <a:xfrm>
            <a:off x="6553200" y="6630733"/>
            <a:ext cx="2133600" cy="94800"/>
          </a:xfrm>
          <a:prstGeom prst="rect">
            <a:avLst/>
          </a:prstGeom>
        </p:spPr>
        <p:txBody>
          <a:bodyPr anchorCtr="0" anchor="b"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1163" name="Shape 1163"/>
          <p:cNvSpPr txBox="1"/>
          <p:nvPr>
            <p:ph type="title"/>
          </p:nvPr>
        </p:nvSpPr>
        <p:spPr>
          <a:xfrm>
            <a:off x="457200" y="170591"/>
            <a:ext cx="8229600" cy="616500"/>
          </a:xfrm>
          <a:prstGeom prst="rect">
            <a:avLst/>
          </a:prstGeom>
        </p:spPr>
        <p:txBody>
          <a:bodyPr anchorCtr="0" anchor="b" bIns="91425" lIns="91425" rIns="91425" tIns="91425">
            <a:noAutofit/>
          </a:bodyPr>
          <a:lstStyle/>
          <a:p>
            <a:pPr lvl="0" rtl="0">
              <a:spcBef>
                <a:spcPts val="0"/>
              </a:spcBef>
              <a:buNone/>
            </a:pPr>
            <a:r>
              <a:rPr lang="en-US"/>
              <a:t>Better Understand Her Style</a:t>
            </a:r>
          </a:p>
        </p:txBody>
      </p:sp>
      <p:sp>
        <p:nvSpPr>
          <p:cNvPr id="1164" name="Shape 1164"/>
          <p:cNvSpPr txBox="1"/>
          <p:nvPr>
            <p:ph idx="1" type="body"/>
          </p:nvPr>
        </p:nvSpPr>
        <p:spPr>
          <a:xfrm>
            <a:off x="457200" y="1148081"/>
            <a:ext cx="8229600" cy="5029500"/>
          </a:xfrm>
          <a:prstGeom prst="rect">
            <a:avLst/>
          </a:prstGeom>
        </p:spPr>
        <p:txBody>
          <a:bodyPr anchorCtr="0" anchor="t" bIns="91425" lIns="91425" rIns="91425" tIns="91425">
            <a:noAutofit/>
          </a:bodyPr>
          <a:lstStyle/>
          <a:p>
            <a:pPr lvl="0" rtl="0">
              <a:spcBef>
                <a:spcPts val="0"/>
              </a:spcBef>
              <a:buNone/>
            </a:pPr>
            <a:r>
              <a:t/>
            </a:r>
            <a:endParaRPr/>
          </a:p>
        </p:txBody>
      </p:sp>
      <p:pic>
        <p:nvPicPr>
          <p:cNvPr id="1165" name="Shape 1165"/>
          <p:cNvPicPr preferRelativeResize="0"/>
          <p:nvPr/>
        </p:nvPicPr>
        <p:blipFill>
          <a:blip r:embed="rId3">
            <a:alphaModFix/>
          </a:blip>
          <a:stretch>
            <a:fillRect/>
          </a:stretch>
        </p:blipFill>
        <p:spPr>
          <a:xfrm>
            <a:off x="228600" y="1190300"/>
            <a:ext cx="4247925" cy="1899025"/>
          </a:xfrm>
          <a:prstGeom prst="rect">
            <a:avLst/>
          </a:prstGeom>
          <a:noFill/>
          <a:ln>
            <a:noFill/>
          </a:ln>
        </p:spPr>
      </p:pic>
      <p:pic>
        <p:nvPicPr>
          <p:cNvPr id="1166" name="Shape 1166"/>
          <p:cNvPicPr preferRelativeResize="0"/>
          <p:nvPr/>
        </p:nvPicPr>
        <p:blipFill>
          <a:blip r:embed="rId4">
            <a:alphaModFix/>
          </a:blip>
          <a:stretch>
            <a:fillRect/>
          </a:stretch>
        </p:blipFill>
        <p:spPr>
          <a:xfrm>
            <a:off x="76200" y="3974575"/>
            <a:ext cx="4247924" cy="1647241"/>
          </a:xfrm>
          <a:prstGeom prst="rect">
            <a:avLst/>
          </a:prstGeom>
          <a:noFill/>
          <a:ln>
            <a:noFill/>
          </a:ln>
        </p:spPr>
      </p:pic>
      <p:pic>
        <p:nvPicPr>
          <p:cNvPr id="1167" name="Shape 1167"/>
          <p:cNvPicPr preferRelativeResize="0"/>
          <p:nvPr/>
        </p:nvPicPr>
        <p:blipFill>
          <a:blip r:embed="rId5">
            <a:alphaModFix/>
          </a:blip>
          <a:stretch>
            <a:fillRect/>
          </a:stretch>
        </p:blipFill>
        <p:spPr>
          <a:xfrm>
            <a:off x="4577475" y="1339512"/>
            <a:ext cx="4423651" cy="1600599"/>
          </a:xfrm>
          <a:prstGeom prst="rect">
            <a:avLst/>
          </a:prstGeom>
          <a:noFill/>
          <a:ln>
            <a:noFill/>
          </a:ln>
        </p:spPr>
      </p:pic>
      <p:pic>
        <p:nvPicPr>
          <p:cNvPr id="1168" name="Shape 1168"/>
          <p:cNvPicPr preferRelativeResize="0"/>
          <p:nvPr/>
        </p:nvPicPr>
        <p:blipFill>
          <a:blip r:embed="rId6">
            <a:alphaModFix/>
          </a:blip>
          <a:stretch>
            <a:fillRect/>
          </a:stretch>
        </p:blipFill>
        <p:spPr>
          <a:xfrm>
            <a:off x="4247025" y="3910512"/>
            <a:ext cx="4896972" cy="1899024"/>
          </a:xfrm>
          <a:prstGeom prst="rect">
            <a:avLst/>
          </a:prstGeom>
          <a:noFill/>
          <a:ln>
            <a:noFill/>
          </a:ln>
        </p:spPr>
      </p:pic>
      <p:sp>
        <p:nvSpPr>
          <p:cNvPr id="1169" name="Shape 1169"/>
          <p:cNvSpPr/>
          <p:nvPr/>
        </p:nvSpPr>
        <p:spPr>
          <a:xfrm rot="3698616">
            <a:off x="2002088" y="2169956"/>
            <a:ext cx="167384" cy="142291"/>
          </a:xfrm>
          <a:prstGeom prst="leftArrow">
            <a:avLst>
              <a:gd fmla="val 50000" name="adj1"/>
              <a:gd fmla="val 50000" name="adj2"/>
            </a:avLst>
          </a:prstGeom>
          <a:solidFill>
            <a:srgbClr val="000000"/>
          </a:solidFill>
          <a:ln cap="flat" cmpd="sng" w="9525">
            <a:solidFill>
              <a:srgbClr val="25252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170" name="Shape 1170"/>
          <p:cNvPicPr preferRelativeResize="0"/>
          <p:nvPr/>
        </p:nvPicPr>
        <p:blipFill rotWithShape="1">
          <a:blip r:embed="rId3">
            <a:alphaModFix/>
          </a:blip>
          <a:srcRect b="28100" l="32307" r="49774" t="9826"/>
          <a:stretch/>
        </p:blipFill>
        <p:spPr>
          <a:xfrm>
            <a:off x="1597600" y="1422250"/>
            <a:ext cx="761150" cy="1178724"/>
          </a:xfrm>
          <a:prstGeom prst="rect">
            <a:avLst/>
          </a:prstGeom>
          <a:noFill/>
          <a:ln>
            <a:noFill/>
          </a:ln>
        </p:spPr>
      </p:pic>
      <p:pic>
        <p:nvPicPr>
          <p:cNvPr id="1171" name="Shape 1171"/>
          <p:cNvPicPr preferRelativeResize="0"/>
          <p:nvPr/>
        </p:nvPicPr>
        <p:blipFill rotWithShape="1">
          <a:blip r:embed="rId3">
            <a:alphaModFix/>
          </a:blip>
          <a:srcRect b="42951" l="64235" r="17846" t="7634"/>
          <a:stretch/>
        </p:blipFill>
        <p:spPr>
          <a:xfrm>
            <a:off x="2953825" y="1339499"/>
            <a:ext cx="761150" cy="938374"/>
          </a:xfrm>
          <a:prstGeom prst="rect">
            <a:avLst/>
          </a:prstGeom>
          <a:noFill/>
          <a:ln>
            <a:noFill/>
          </a:ln>
        </p:spPr>
      </p:pic>
      <p:pic>
        <p:nvPicPr>
          <p:cNvPr id="1172" name="Shape 1172"/>
          <p:cNvPicPr preferRelativeResize="0"/>
          <p:nvPr/>
        </p:nvPicPr>
        <p:blipFill rotWithShape="1">
          <a:blip r:embed="rId3">
            <a:alphaModFix/>
          </a:blip>
          <a:srcRect b="0" l="16296" r="76136" t="67535"/>
          <a:stretch/>
        </p:blipFill>
        <p:spPr>
          <a:xfrm>
            <a:off x="925449" y="2472825"/>
            <a:ext cx="321450" cy="616499"/>
          </a:xfrm>
          <a:prstGeom prst="rect">
            <a:avLst/>
          </a:prstGeom>
          <a:noFill/>
          <a:ln>
            <a:noFill/>
          </a:ln>
        </p:spPr>
      </p:pic>
      <p:pic>
        <p:nvPicPr>
          <p:cNvPr id="1173" name="Shape 1173"/>
          <p:cNvPicPr preferRelativeResize="0"/>
          <p:nvPr/>
        </p:nvPicPr>
        <p:blipFill rotWithShape="1">
          <a:blip r:embed="rId3">
            <a:alphaModFix/>
          </a:blip>
          <a:srcRect b="0" l="49773" r="34576" t="42951"/>
          <a:stretch/>
        </p:blipFill>
        <p:spPr>
          <a:xfrm>
            <a:off x="2358750" y="2005975"/>
            <a:ext cx="664799" cy="1083349"/>
          </a:xfrm>
          <a:prstGeom prst="rect">
            <a:avLst/>
          </a:prstGeom>
          <a:noFill/>
          <a:ln>
            <a:noFill/>
          </a:ln>
        </p:spPr>
      </p:pic>
      <p:pic>
        <p:nvPicPr>
          <p:cNvPr id="1174" name="Shape 1174"/>
          <p:cNvPicPr preferRelativeResize="0"/>
          <p:nvPr/>
        </p:nvPicPr>
        <p:blipFill rotWithShape="1">
          <a:blip r:embed="rId5">
            <a:alphaModFix/>
          </a:blip>
          <a:srcRect b="71293" l="41502" r="49689" t="0"/>
          <a:stretch/>
        </p:blipFill>
        <p:spPr>
          <a:xfrm>
            <a:off x="6429375" y="1339500"/>
            <a:ext cx="389648" cy="459475"/>
          </a:xfrm>
          <a:prstGeom prst="rect">
            <a:avLst/>
          </a:prstGeom>
          <a:noFill/>
          <a:ln>
            <a:noFill/>
          </a:ln>
        </p:spPr>
      </p:pic>
      <p:pic>
        <p:nvPicPr>
          <p:cNvPr id="1175" name="Shape 1175"/>
          <p:cNvPicPr preferRelativeResize="0"/>
          <p:nvPr/>
        </p:nvPicPr>
        <p:blipFill rotWithShape="1">
          <a:blip r:embed="rId4">
            <a:alphaModFix/>
          </a:blip>
          <a:srcRect b="0" l="65795" r="10899" t="0"/>
          <a:stretch/>
        </p:blipFill>
        <p:spPr>
          <a:xfrm>
            <a:off x="2877624" y="3970975"/>
            <a:ext cx="989951" cy="1647250"/>
          </a:xfrm>
          <a:prstGeom prst="rect">
            <a:avLst/>
          </a:prstGeom>
          <a:noFill/>
          <a:ln>
            <a:noFill/>
          </a:ln>
        </p:spPr>
      </p:pic>
      <p:pic>
        <p:nvPicPr>
          <p:cNvPr id="1176" name="Shape 1176"/>
          <p:cNvPicPr preferRelativeResize="0"/>
          <p:nvPr/>
        </p:nvPicPr>
        <p:blipFill rotWithShape="1">
          <a:blip r:embed="rId4">
            <a:alphaModFix/>
          </a:blip>
          <a:srcRect b="9826" l="48052" r="34029" t="49367"/>
          <a:stretch/>
        </p:blipFill>
        <p:spPr>
          <a:xfrm>
            <a:off x="2111875" y="4811525"/>
            <a:ext cx="761149" cy="672175"/>
          </a:xfrm>
          <a:prstGeom prst="rect">
            <a:avLst/>
          </a:prstGeom>
          <a:noFill/>
          <a:ln>
            <a:noFill/>
          </a:ln>
        </p:spPr>
      </p:pic>
      <p:pic>
        <p:nvPicPr>
          <p:cNvPr id="1177" name="Shape 1177"/>
          <p:cNvPicPr preferRelativeResize="0"/>
          <p:nvPr/>
        </p:nvPicPr>
        <p:blipFill rotWithShape="1">
          <a:blip r:embed="rId6">
            <a:alphaModFix/>
          </a:blip>
          <a:srcRect b="44614" l="82096" r="0" t="5973"/>
          <a:stretch/>
        </p:blipFill>
        <p:spPr>
          <a:xfrm>
            <a:off x="8267250" y="3974575"/>
            <a:ext cx="876749" cy="938375"/>
          </a:xfrm>
          <a:prstGeom prst="rect">
            <a:avLst/>
          </a:prstGeom>
          <a:noFill/>
          <a:ln>
            <a:noFill/>
          </a:ln>
        </p:spPr>
      </p:pic>
      <p:pic>
        <p:nvPicPr>
          <p:cNvPr id="1178" name="Shape 1178"/>
          <p:cNvPicPr preferRelativeResize="0"/>
          <p:nvPr/>
        </p:nvPicPr>
        <p:blipFill rotWithShape="1">
          <a:blip r:embed="rId6">
            <a:alphaModFix/>
          </a:blip>
          <a:srcRect b="50585" l="47212" r="37244" t="0"/>
          <a:stretch/>
        </p:blipFill>
        <p:spPr>
          <a:xfrm>
            <a:off x="6553200" y="3894775"/>
            <a:ext cx="761149" cy="938375"/>
          </a:xfrm>
          <a:prstGeom prst="rect">
            <a:avLst/>
          </a:prstGeom>
          <a:noFill/>
          <a:ln>
            <a:noFill/>
          </a:ln>
        </p:spPr>
      </p:pic>
      <p:pic>
        <p:nvPicPr>
          <p:cNvPr id="1179" name="Shape 1179"/>
          <p:cNvPicPr preferRelativeResize="0"/>
          <p:nvPr/>
        </p:nvPicPr>
        <p:blipFill rotWithShape="1">
          <a:blip r:embed="rId6">
            <a:alphaModFix/>
          </a:blip>
          <a:srcRect b="24075" l="66387" r="15708" t="0"/>
          <a:stretch/>
        </p:blipFill>
        <p:spPr>
          <a:xfrm>
            <a:off x="7486650" y="3894775"/>
            <a:ext cx="876749" cy="1441825"/>
          </a:xfrm>
          <a:prstGeom prst="rect">
            <a:avLst/>
          </a:prstGeom>
          <a:noFill/>
          <a:ln>
            <a:noFill/>
          </a:ln>
        </p:spPr>
      </p:pic>
      <p:sp>
        <p:nvSpPr>
          <p:cNvPr id="1180" name="Shape 1180"/>
          <p:cNvSpPr txBox="1"/>
          <p:nvPr/>
        </p:nvSpPr>
        <p:spPr>
          <a:xfrm>
            <a:off x="355900" y="909425"/>
            <a:ext cx="6770400" cy="654600"/>
          </a:xfrm>
          <a:prstGeom prst="rect">
            <a:avLst/>
          </a:prstGeom>
          <a:noFill/>
          <a:ln>
            <a:noFill/>
          </a:ln>
        </p:spPr>
        <p:txBody>
          <a:bodyPr anchorCtr="0" anchor="t" bIns="91425" lIns="91425" rIns="91425" tIns="91425">
            <a:noAutofit/>
          </a:bodyPr>
          <a:lstStyle/>
          <a:p>
            <a:pPr lvl="0" rtl="0">
              <a:spcBef>
                <a:spcPts val="0"/>
              </a:spcBef>
              <a:buNone/>
            </a:pPr>
            <a:r>
              <a:rPr lang="en-US">
                <a:solidFill>
                  <a:srgbClr val="666666"/>
                </a:solidFill>
                <a:latin typeface="Calibri"/>
                <a:ea typeface="Calibri"/>
                <a:cs typeface="Calibri"/>
                <a:sym typeface="Calibri"/>
              </a:rPr>
              <a:t>Please click on the items that you would like to see in your closet:</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9"/>
                                        </p:tgtEl>
                                        <p:attrNameLst>
                                          <p:attrName>style.visibility</p:attrName>
                                        </p:attrNameLst>
                                      </p:cBhvr>
                                      <p:to>
                                        <p:strVal val="visible"/>
                                      </p:to>
                                    </p:set>
                                    <p:anim calcmode="lin" valueType="num">
                                      <p:cBhvr additive="base">
                                        <p:cTn dur="2100"/>
                                        <p:tgtEl>
                                          <p:spTgt spid="1169"/>
                                        </p:tgtEl>
                                        <p:attrNameLst>
                                          <p:attrName>ppt_x</p:attrName>
                                        </p:attrNameLst>
                                      </p:cBhvr>
                                      <p:tavLst>
                                        <p:tav fmla="" tm="0">
                                          <p:val>
                                            <p:strVal val="#ppt_x-1"/>
                                          </p:val>
                                        </p:tav>
                                        <p:tav fmla="" tm="100000">
                                          <p:val>
                                            <p:strVal val="#ppt_x"/>
                                          </p:val>
                                        </p:tav>
                                      </p:tavLst>
                                    </p:anim>
                                  </p:childTnLst>
                                </p:cTn>
                              </p:par>
                            </p:childTnLst>
                          </p:cTn>
                        </p:par>
                        <p:par>
                          <p:cTn fill="hold">
                            <p:stCondLst>
                              <p:cond delay="2100"/>
                            </p:stCondLst>
                            <p:childTnLst>
                              <p:par>
                                <p:cTn fill="hold" nodeType="afterEffect" presetClass="entr" presetID="23" presetSubtype="16">
                                  <p:stCondLst>
                                    <p:cond delay="0"/>
                                  </p:stCondLst>
                                  <p:childTnLst>
                                    <p:set>
                                      <p:cBhvr>
                                        <p:cTn dur="1" fill="hold">
                                          <p:stCondLst>
                                            <p:cond delay="0"/>
                                          </p:stCondLst>
                                        </p:cTn>
                                        <p:tgtEl>
                                          <p:spTgt spid="1170"/>
                                        </p:tgtEl>
                                        <p:attrNameLst>
                                          <p:attrName>style.visibility</p:attrName>
                                        </p:attrNameLst>
                                      </p:cBhvr>
                                      <p:to>
                                        <p:strVal val="visible"/>
                                      </p:to>
                                    </p:set>
                                    <p:anim calcmode="lin" valueType="num">
                                      <p:cBhvr additive="base">
                                        <p:cTn dur="1000"/>
                                        <p:tgtEl>
                                          <p:spTgt spid="1170"/>
                                        </p:tgtEl>
                                        <p:attrNameLst>
                                          <p:attrName>ppt_w</p:attrName>
                                        </p:attrNameLst>
                                      </p:cBhvr>
                                      <p:tavLst>
                                        <p:tav fmla="" tm="0">
                                          <p:val>
                                            <p:strVal val="0"/>
                                          </p:val>
                                        </p:tav>
                                        <p:tav fmla="" tm="100000">
                                          <p:val>
                                            <p:strVal val="#ppt_w"/>
                                          </p:val>
                                        </p:tav>
                                      </p:tavLst>
                                    </p:anim>
                                    <p:anim calcmode="lin" valueType="num">
                                      <p:cBhvr additive="base">
                                        <p:cTn dur="1000"/>
                                        <p:tgtEl>
                                          <p:spTgt spid="11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73"/>
                                        </p:tgtEl>
                                        <p:attrNameLst>
                                          <p:attrName>style.visibility</p:attrName>
                                        </p:attrNameLst>
                                      </p:cBhvr>
                                      <p:to>
                                        <p:strVal val="visible"/>
                                      </p:to>
                                    </p:set>
                                    <p:anim calcmode="lin" valueType="num">
                                      <p:cBhvr additive="base">
                                        <p:cTn dur="1000"/>
                                        <p:tgtEl>
                                          <p:spTgt spid="1173"/>
                                        </p:tgtEl>
                                        <p:attrNameLst>
                                          <p:attrName>ppt_w</p:attrName>
                                        </p:attrNameLst>
                                      </p:cBhvr>
                                      <p:tavLst>
                                        <p:tav fmla="" tm="0">
                                          <p:val>
                                            <p:strVal val="0"/>
                                          </p:val>
                                        </p:tav>
                                        <p:tav fmla="" tm="100000">
                                          <p:val>
                                            <p:strVal val="#ppt_w"/>
                                          </p:val>
                                        </p:tav>
                                      </p:tavLst>
                                    </p:anim>
                                    <p:anim calcmode="lin" valueType="num">
                                      <p:cBhvr additive="base">
                                        <p:cTn dur="1000"/>
                                        <p:tgtEl>
                                          <p:spTgt spid="1173"/>
                                        </p:tgtEl>
                                        <p:attrNameLst>
                                          <p:attrName>ppt_h</p:attrName>
                                        </p:attrNameLst>
                                      </p:cBhvr>
                                      <p:tavLst>
                                        <p:tav fmla="" tm="0">
                                          <p:val>
                                            <p:strVal val="0"/>
                                          </p:val>
                                        </p:tav>
                                        <p:tav fmla="" tm="100000">
                                          <p:val>
                                            <p:strVal val="#ppt_h"/>
                                          </p:val>
                                        </p:tav>
                                      </p:tavLst>
                                    </p:anim>
                                  </p:childTnLst>
                                </p:cTn>
                              </p:par>
                            </p:childTnLst>
                          </p:cTn>
                        </p:par>
                        <p:par>
                          <p:cTn fill="hold">
                            <p:stCondLst>
                              <p:cond delay="3100"/>
                            </p:stCondLst>
                            <p:childTnLst>
                              <p:par>
                                <p:cTn fill="hold" nodeType="afterEffect" presetClass="entr" presetID="23" presetSubtype="16">
                                  <p:stCondLst>
                                    <p:cond delay="0"/>
                                  </p:stCondLst>
                                  <p:childTnLst>
                                    <p:set>
                                      <p:cBhvr>
                                        <p:cTn dur="1" fill="hold">
                                          <p:stCondLst>
                                            <p:cond delay="0"/>
                                          </p:stCondLst>
                                        </p:cTn>
                                        <p:tgtEl>
                                          <p:spTgt spid="1171"/>
                                        </p:tgtEl>
                                        <p:attrNameLst>
                                          <p:attrName>style.visibility</p:attrName>
                                        </p:attrNameLst>
                                      </p:cBhvr>
                                      <p:to>
                                        <p:strVal val="visible"/>
                                      </p:to>
                                    </p:set>
                                    <p:anim calcmode="lin" valueType="num">
                                      <p:cBhvr additive="base">
                                        <p:cTn dur="1000"/>
                                        <p:tgtEl>
                                          <p:spTgt spid="1171"/>
                                        </p:tgtEl>
                                        <p:attrNameLst>
                                          <p:attrName>ppt_w</p:attrName>
                                        </p:attrNameLst>
                                      </p:cBhvr>
                                      <p:tavLst>
                                        <p:tav fmla="" tm="0">
                                          <p:val>
                                            <p:strVal val="0"/>
                                          </p:val>
                                        </p:tav>
                                        <p:tav fmla="" tm="100000">
                                          <p:val>
                                            <p:strVal val="#ppt_w"/>
                                          </p:val>
                                        </p:tav>
                                      </p:tavLst>
                                    </p:anim>
                                    <p:anim calcmode="lin" valueType="num">
                                      <p:cBhvr additive="base">
                                        <p:cTn dur="1000"/>
                                        <p:tgtEl>
                                          <p:spTgt spid="1171"/>
                                        </p:tgtEl>
                                        <p:attrNameLst>
                                          <p:attrName>ppt_h</p:attrName>
                                        </p:attrNameLst>
                                      </p:cBhvr>
                                      <p:tavLst>
                                        <p:tav fmla="" tm="0">
                                          <p:val>
                                            <p:strVal val="0"/>
                                          </p:val>
                                        </p:tav>
                                        <p:tav fmla="" tm="100000">
                                          <p:val>
                                            <p:strVal val="#ppt_h"/>
                                          </p:val>
                                        </p:tav>
                                      </p:tavLst>
                                    </p:anim>
                                  </p:childTnLst>
                                </p:cTn>
                              </p:par>
                            </p:childTnLst>
                          </p:cTn>
                        </p:par>
                        <p:par>
                          <p:cTn fill="hold">
                            <p:stCondLst>
                              <p:cond delay="4100"/>
                            </p:stCondLst>
                            <p:childTnLst>
                              <p:par>
                                <p:cTn fill="hold" nodeType="afterEffect" presetClass="entr" presetID="23" presetSubtype="16">
                                  <p:stCondLst>
                                    <p:cond delay="0"/>
                                  </p:stCondLst>
                                  <p:childTnLst>
                                    <p:set>
                                      <p:cBhvr>
                                        <p:cTn dur="1" fill="hold">
                                          <p:stCondLst>
                                            <p:cond delay="0"/>
                                          </p:stCondLst>
                                        </p:cTn>
                                        <p:tgtEl>
                                          <p:spTgt spid="1176"/>
                                        </p:tgtEl>
                                        <p:attrNameLst>
                                          <p:attrName>style.visibility</p:attrName>
                                        </p:attrNameLst>
                                      </p:cBhvr>
                                      <p:to>
                                        <p:strVal val="visible"/>
                                      </p:to>
                                    </p:set>
                                    <p:anim calcmode="lin" valueType="num">
                                      <p:cBhvr additive="base">
                                        <p:cTn dur="1000"/>
                                        <p:tgtEl>
                                          <p:spTgt spid="1176"/>
                                        </p:tgtEl>
                                        <p:attrNameLst>
                                          <p:attrName>ppt_w</p:attrName>
                                        </p:attrNameLst>
                                      </p:cBhvr>
                                      <p:tavLst>
                                        <p:tav fmla="" tm="0">
                                          <p:val>
                                            <p:strVal val="0"/>
                                          </p:val>
                                        </p:tav>
                                        <p:tav fmla="" tm="100000">
                                          <p:val>
                                            <p:strVal val="#ppt_w"/>
                                          </p:val>
                                        </p:tav>
                                      </p:tavLst>
                                    </p:anim>
                                    <p:anim calcmode="lin" valueType="num">
                                      <p:cBhvr additive="base">
                                        <p:cTn dur="1000"/>
                                        <p:tgtEl>
                                          <p:spTgt spid="1176"/>
                                        </p:tgtEl>
                                        <p:attrNameLst>
                                          <p:attrName>ppt_h</p:attrName>
                                        </p:attrNameLst>
                                      </p:cBhvr>
                                      <p:tavLst>
                                        <p:tav fmla="" tm="0">
                                          <p:val>
                                            <p:strVal val="0"/>
                                          </p:val>
                                        </p:tav>
                                        <p:tav fmla="" tm="100000">
                                          <p:val>
                                            <p:strVal val="#ppt_h"/>
                                          </p:val>
                                        </p:tav>
                                      </p:tavLst>
                                    </p:anim>
                                  </p:childTnLst>
                                </p:cTn>
                              </p:par>
                            </p:childTnLst>
                          </p:cTn>
                        </p:par>
                        <p:par>
                          <p:cTn fill="hold">
                            <p:stCondLst>
                              <p:cond delay="5100"/>
                            </p:stCondLst>
                            <p:childTnLst>
                              <p:par>
                                <p:cTn fill="hold" nodeType="afterEffect" presetClass="entr" presetID="23" presetSubtype="16">
                                  <p:stCondLst>
                                    <p:cond delay="0"/>
                                  </p:stCondLst>
                                  <p:childTnLst>
                                    <p:set>
                                      <p:cBhvr>
                                        <p:cTn dur="1" fill="hold">
                                          <p:stCondLst>
                                            <p:cond delay="0"/>
                                          </p:stCondLst>
                                        </p:cTn>
                                        <p:tgtEl>
                                          <p:spTgt spid="1175"/>
                                        </p:tgtEl>
                                        <p:attrNameLst>
                                          <p:attrName>style.visibility</p:attrName>
                                        </p:attrNameLst>
                                      </p:cBhvr>
                                      <p:to>
                                        <p:strVal val="visible"/>
                                      </p:to>
                                    </p:set>
                                    <p:anim calcmode="lin" valueType="num">
                                      <p:cBhvr additive="base">
                                        <p:cTn dur="1000"/>
                                        <p:tgtEl>
                                          <p:spTgt spid="1175"/>
                                        </p:tgtEl>
                                        <p:attrNameLst>
                                          <p:attrName>ppt_w</p:attrName>
                                        </p:attrNameLst>
                                      </p:cBhvr>
                                      <p:tavLst>
                                        <p:tav fmla="" tm="0">
                                          <p:val>
                                            <p:strVal val="0"/>
                                          </p:val>
                                        </p:tav>
                                        <p:tav fmla="" tm="100000">
                                          <p:val>
                                            <p:strVal val="#ppt_w"/>
                                          </p:val>
                                        </p:tav>
                                      </p:tavLst>
                                    </p:anim>
                                    <p:anim calcmode="lin" valueType="num">
                                      <p:cBhvr additive="base">
                                        <p:cTn dur="1000"/>
                                        <p:tgtEl>
                                          <p:spTgt spid="1175"/>
                                        </p:tgtEl>
                                        <p:attrNameLst>
                                          <p:attrName>ppt_h</p:attrName>
                                        </p:attrNameLst>
                                      </p:cBhvr>
                                      <p:tavLst>
                                        <p:tav fmla="" tm="0">
                                          <p:val>
                                            <p:strVal val="0"/>
                                          </p:val>
                                        </p:tav>
                                        <p:tav fmla="" tm="100000">
                                          <p:val>
                                            <p:strVal val="#ppt_h"/>
                                          </p:val>
                                        </p:tav>
                                      </p:tavLst>
                                    </p:anim>
                                  </p:childTnLst>
                                </p:cTn>
                              </p:par>
                            </p:childTnLst>
                          </p:cTn>
                        </p:par>
                        <p:par>
                          <p:cTn fill="hold">
                            <p:stCondLst>
                              <p:cond delay="6100"/>
                            </p:stCondLst>
                            <p:childTnLst>
                              <p:par>
                                <p:cTn fill="hold" nodeType="afterEffect" presetClass="entr" presetID="23" presetSubtype="16">
                                  <p:stCondLst>
                                    <p:cond delay="0"/>
                                  </p:stCondLst>
                                  <p:childTnLst>
                                    <p:set>
                                      <p:cBhvr>
                                        <p:cTn dur="1" fill="hold">
                                          <p:stCondLst>
                                            <p:cond delay="0"/>
                                          </p:stCondLst>
                                        </p:cTn>
                                        <p:tgtEl>
                                          <p:spTgt spid="1178"/>
                                        </p:tgtEl>
                                        <p:attrNameLst>
                                          <p:attrName>style.visibility</p:attrName>
                                        </p:attrNameLst>
                                      </p:cBhvr>
                                      <p:to>
                                        <p:strVal val="visible"/>
                                      </p:to>
                                    </p:set>
                                    <p:anim calcmode="lin" valueType="num">
                                      <p:cBhvr additive="base">
                                        <p:cTn dur="1000"/>
                                        <p:tgtEl>
                                          <p:spTgt spid="1178"/>
                                        </p:tgtEl>
                                        <p:attrNameLst>
                                          <p:attrName>ppt_w</p:attrName>
                                        </p:attrNameLst>
                                      </p:cBhvr>
                                      <p:tavLst>
                                        <p:tav fmla="" tm="0">
                                          <p:val>
                                            <p:strVal val="0"/>
                                          </p:val>
                                        </p:tav>
                                        <p:tav fmla="" tm="100000">
                                          <p:val>
                                            <p:strVal val="#ppt_w"/>
                                          </p:val>
                                        </p:tav>
                                      </p:tavLst>
                                    </p:anim>
                                    <p:anim calcmode="lin" valueType="num">
                                      <p:cBhvr additive="base">
                                        <p:cTn dur="1000"/>
                                        <p:tgtEl>
                                          <p:spTgt spid="1178"/>
                                        </p:tgtEl>
                                        <p:attrNameLst>
                                          <p:attrName>ppt_h</p:attrName>
                                        </p:attrNameLst>
                                      </p:cBhvr>
                                      <p:tavLst>
                                        <p:tav fmla="" tm="0">
                                          <p:val>
                                            <p:strVal val="0"/>
                                          </p:val>
                                        </p:tav>
                                        <p:tav fmla="" tm="100000">
                                          <p:val>
                                            <p:strVal val="#ppt_h"/>
                                          </p:val>
                                        </p:tav>
                                      </p:tavLst>
                                    </p:anim>
                                  </p:childTnLst>
                                </p:cTn>
                              </p:par>
                            </p:childTnLst>
                          </p:cTn>
                        </p:par>
                        <p:par>
                          <p:cTn fill="hold">
                            <p:stCondLst>
                              <p:cond delay="7100"/>
                            </p:stCondLst>
                            <p:childTnLst>
                              <p:par>
                                <p:cTn fill="hold" nodeType="afterEffect" presetClass="entr" presetID="23" presetSubtype="16">
                                  <p:stCondLst>
                                    <p:cond delay="0"/>
                                  </p:stCondLst>
                                  <p:childTnLst>
                                    <p:set>
                                      <p:cBhvr>
                                        <p:cTn dur="1" fill="hold">
                                          <p:stCondLst>
                                            <p:cond delay="0"/>
                                          </p:stCondLst>
                                        </p:cTn>
                                        <p:tgtEl>
                                          <p:spTgt spid="1179"/>
                                        </p:tgtEl>
                                        <p:attrNameLst>
                                          <p:attrName>style.visibility</p:attrName>
                                        </p:attrNameLst>
                                      </p:cBhvr>
                                      <p:to>
                                        <p:strVal val="visible"/>
                                      </p:to>
                                    </p:set>
                                    <p:anim calcmode="lin" valueType="num">
                                      <p:cBhvr additive="base">
                                        <p:cTn dur="1000"/>
                                        <p:tgtEl>
                                          <p:spTgt spid="1179"/>
                                        </p:tgtEl>
                                        <p:attrNameLst>
                                          <p:attrName>ppt_w</p:attrName>
                                        </p:attrNameLst>
                                      </p:cBhvr>
                                      <p:tavLst>
                                        <p:tav fmla="" tm="0">
                                          <p:val>
                                            <p:strVal val="0"/>
                                          </p:val>
                                        </p:tav>
                                        <p:tav fmla="" tm="100000">
                                          <p:val>
                                            <p:strVal val="#ppt_w"/>
                                          </p:val>
                                        </p:tav>
                                      </p:tavLst>
                                    </p:anim>
                                    <p:anim calcmode="lin" valueType="num">
                                      <p:cBhvr additive="base">
                                        <p:cTn dur="1000"/>
                                        <p:tgtEl>
                                          <p:spTgt spid="1179"/>
                                        </p:tgtEl>
                                        <p:attrNameLst>
                                          <p:attrName>ppt_h</p:attrName>
                                        </p:attrNameLst>
                                      </p:cBhvr>
                                      <p:tavLst>
                                        <p:tav fmla="" tm="0">
                                          <p:val>
                                            <p:strVal val="0"/>
                                          </p:val>
                                        </p:tav>
                                        <p:tav fmla="" tm="100000">
                                          <p:val>
                                            <p:strVal val="#ppt_h"/>
                                          </p:val>
                                        </p:tav>
                                      </p:tavLst>
                                    </p:anim>
                                  </p:childTnLst>
                                </p:cTn>
                              </p:par>
                            </p:childTnLst>
                          </p:cTn>
                        </p:par>
                        <p:par>
                          <p:cTn fill="hold">
                            <p:stCondLst>
                              <p:cond delay="8100"/>
                            </p:stCondLst>
                            <p:childTnLst>
                              <p:par>
                                <p:cTn fill="hold" nodeType="afterEffect" presetClass="entr" presetID="23" presetSubtype="16">
                                  <p:stCondLst>
                                    <p:cond delay="0"/>
                                  </p:stCondLst>
                                  <p:childTnLst>
                                    <p:set>
                                      <p:cBhvr>
                                        <p:cTn dur="1" fill="hold">
                                          <p:stCondLst>
                                            <p:cond delay="0"/>
                                          </p:stCondLst>
                                        </p:cTn>
                                        <p:tgtEl>
                                          <p:spTgt spid="1177"/>
                                        </p:tgtEl>
                                        <p:attrNameLst>
                                          <p:attrName>style.visibility</p:attrName>
                                        </p:attrNameLst>
                                      </p:cBhvr>
                                      <p:to>
                                        <p:strVal val="visible"/>
                                      </p:to>
                                    </p:set>
                                    <p:anim calcmode="lin" valueType="num">
                                      <p:cBhvr additive="base">
                                        <p:cTn dur="1000"/>
                                        <p:tgtEl>
                                          <p:spTgt spid="1177"/>
                                        </p:tgtEl>
                                        <p:attrNameLst>
                                          <p:attrName>ppt_w</p:attrName>
                                        </p:attrNameLst>
                                      </p:cBhvr>
                                      <p:tavLst>
                                        <p:tav fmla="" tm="0">
                                          <p:val>
                                            <p:strVal val="0"/>
                                          </p:val>
                                        </p:tav>
                                        <p:tav fmla="" tm="100000">
                                          <p:val>
                                            <p:strVal val="#ppt_w"/>
                                          </p:val>
                                        </p:tav>
                                      </p:tavLst>
                                    </p:anim>
                                    <p:anim calcmode="lin" valueType="num">
                                      <p:cBhvr additive="base">
                                        <p:cTn dur="1000"/>
                                        <p:tgtEl>
                                          <p:spTgt spid="117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Bringing it to Life</a:t>
            </a:r>
          </a:p>
        </p:txBody>
      </p:sp>
      <p:sp>
        <p:nvSpPr>
          <p:cNvPr id="281" name="Shape 281"/>
          <p:cNvSpPr txBox="1"/>
          <p:nvPr>
            <p:ph idx="1" type="body"/>
          </p:nvPr>
        </p:nvSpPr>
        <p:spPr>
          <a:xfrm>
            <a:off x="457200" y="1600200"/>
            <a:ext cx="8229600" cy="4525963"/>
          </a:xfrm>
          <a:prstGeom prst="rect">
            <a:avLst/>
          </a:prstGeom>
          <a:noFill/>
          <a:ln>
            <a:noFill/>
          </a:ln>
        </p:spPr>
        <p:txBody>
          <a:bodyPr anchorCtr="0" anchor="t" bIns="45700" lIns="91425" rIns="91425" tIns="45700">
            <a:noAutofit/>
          </a:bodyPr>
          <a:lstStyle/>
          <a:p>
            <a:pPr indent="-496569" lvl="0" marL="514350" marR="0" rtl="0" algn="l">
              <a:lnSpc>
                <a:spcPct val="80000"/>
              </a:lnSpc>
              <a:spcBef>
                <a:spcPts val="0"/>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Basic Profile Information</a:t>
            </a:r>
          </a:p>
          <a:p>
            <a:pPr indent="-496569" lvl="0" marL="514350" marR="0" rtl="0" algn="l">
              <a:lnSpc>
                <a:spcPct val="80000"/>
              </a:lnSpc>
              <a:spcBef>
                <a:spcPts val="256"/>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Lifestyle images – different life scenarios</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Exercise</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Dining out</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Travel</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Concerts</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Park</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Home </a:t>
            </a:r>
            <a:r>
              <a:rPr lang="en-US" sz="1000"/>
              <a:t>- </a:t>
            </a:r>
            <a:r>
              <a:rPr b="0" i="0" lang="en-US" sz="1000" u="none" cap="none" strike="noStrike">
                <a:solidFill>
                  <a:schemeClr val="dk1"/>
                </a:solidFill>
                <a:latin typeface="Calibri"/>
                <a:ea typeface="Calibri"/>
                <a:cs typeface="Calibri"/>
                <a:sym typeface="Calibri"/>
              </a:rPr>
              <a:t>reading/tv</a:t>
            </a:r>
          </a:p>
          <a:p>
            <a:pPr indent="-496569" lvl="0" marL="514350" marR="0" rtl="0" algn="l">
              <a:lnSpc>
                <a:spcPct val="80000"/>
              </a:lnSpc>
              <a:spcBef>
                <a:spcPts val="256"/>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Work environments</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Classroom</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Boardroom</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Home</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Retail</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Doctor’s office</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Cooking dinner</a:t>
            </a:r>
          </a:p>
          <a:p>
            <a:pPr indent="-496569" lvl="0" marL="514350" marR="0" rtl="0" algn="l">
              <a:lnSpc>
                <a:spcPct val="80000"/>
              </a:lnSpc>
              <a:spcBef>
                <a:spcPts val="256"/>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Mood board</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Pattern</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Texture</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Scenery</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Color palettes</a:t>
            </a:r>
          </a:p>
          <a:p>
            <a:pPr indent="-513080" lvl="1" marL="914400" marR="0" rtl="0" algn="l">
              <a:lnSpc>
                <a:spcPct val="80000"/>
              </a:lnSpc>
              <a:spcBef>
                <a:spcPts val="224"/>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Spaces</a:t>
            </a:r>
          </a:p>
          <a:p>
            <a:pPr indent="-496569" lvl="0" marL="514350" marR="0" rtl="0" algn="l">
              <a:lnSpc>
                <a:spcPct val="80000"/>
              </a:lnSpc>
              <a:spcBef>
                <a:spcPts val="256"/>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What brands do you like/shop?</a:t>
            </a:r>
          </a:p>
          <a:p>
            <a:pPr indent="-496569" lvl="0" marL="514350" marR="0" rtl="0" algn="l">
              <a:lnSpc>
                <a:spcPct val="80000"/>
              </a:lnSpc>
              <a:spcBef>
                <a:spcPts val="256"/>
              </a:spcBef>
              <a:spcAft>
                <a:spcPts val="0"/>
              </a:spcAft>
              <a:buClr>
                <a:schemeClr val="dk1"/>
              </a:buClr>
              <a:buSzPct val="100000"/>
              <a:buFont typeface="Calibri"/>
              <a:buAutoNum type="arabicPeriod"/>
            </a:pPr>
            <a:r>
              <a:rPr b="0" i="0" lang="en-US" sz="1000" u="none" cap="none" strike="noStrike">
                <a:solidFill>
                  <a:schemeClr val="dk1"/>
                </a:solidFill>
                <a:latin typeface="Calibri"/>
                <a:ea typeface="Calibri"/>
                <a:cs typeface="Calibri"/>
                <a:sym typeface="Calibri"/>
              </a:rPr>
              <a:t>Specific pieces/outfit pictures (Fashion Plates online)  (likes and avoids/strong no)</a:t>
            </a:r>
          </a:p>
          <a:p>
            <a:pPr indent="-496569" lvl="0" marL="514350" marR="0" rtl="0" algn="l">
              <a:lnSpc>
                <a:spcPct val="80000"/>
              </a:lnSpc>
              <a:spcBef>
                <a:spcPts val="256"/>
              </a:spcBef>
              <a:spcAft>
                <a:spcPts val="0"/>
              </a:spcAft>
              <a:buClr>
                <a:schemeClr val="dk1"/>
              </a:buClr>
              <a:buSzPct val="100000"/>
              <a:buFont typeface="Calibri"/>
              <a:buAutoNum type="arabicPeriod"/>
            </a:pPr>
            <a:r>
              <a:rPr lang="en-US" sz="1000"/>
              <a:t>Chosen images automatically create i</a:t>
            </a:r>
            <a:r>
              <a:rPr b="0" i="0" lang="en-US" sz="1000" u="none" cap="none" strike="noStrike">
                <a:solidFill>
                  <a:schemeClr val="dk1"/>
                </a:solidFill>
                <a:latin typeface="Calibri"/>
                <a:ea typeface="Calibri"/>
                <a:cs typeface="Calibri"/>
                <a:sym typeface="Calibri"/>
              </a:rPr>
              <a:t>nternal Pinterest board for stylists only</a:t>
            </a:r>
          </a:p>
          <a:p>
            <a:pPr indent="-520700" lvl="1" marL="914400" marR="0" rtl="0" algn="l">
              <a:lnSpc>
                <a:spcPct val="80000"/>
              </a:lnSpc>
              <a:spcBef>
                <a:spcPts val="224"/>
              </a:spcBef>
              <a:spcAft>
                <a:spcPts val="0"/>
              </a:spcAft>
              <a:buClr>
                <a:schemeClr val="dk1"/>
              </a:buClr>
              <a:buSzPct val="112000"/>
              <a:buFont typeface="Calibri"/>
              <a:buNone/>
            </a:pPr>
            <a:r>
              <a:t/>
            </a:r>
            <a:endParaRPr b="0" i="0" sz="1000" u="none" cap="none" strike="noStrike">
              <a:solidFill>
                <a:schemeClr val="dk1"/>
              </a:solidFill>
              <a:latin typeface="Calibri"/>
              <a:ea typeface="Calibri"/>
              <a:cs typeface="Calibri"/>
              <a:sym typeface="Calibri"/>
            </a:endParaRPr>
          </a:p>
          <a:p>
            <a:pPr indent="-520700" lvl="1" marL="914400" marR="0" rtl="0" algn="l">
              <a:lnSpc>
                <a:spcPct val="80000"/>
              </a:lnSpc>
              <a:spcBef>
                <a:spcPts val="224"/>
              </a:spcBef>
              <a:buClr>
                <a:schemeClr val="dk1"/>
              </a:buClr>
              <a:buSzPct val="101818"/>
              <a:buFont typeface="Calibri"/>
              <a:buNone/>
            </a:pPr>
            <a:r>
              <a:t/>
            </a:r>
            <a:endParaRPr b="0" i="0" sz="1120" u="none" cap="none" strike="noStrike">
              <a:solidFill>
                <a:schemeClr val="dk1"/>
              </a:solidFill>
              <a:latin typeface="Calibri"/>
              <a:ea typeface="Calibri"/>
              <a:cs typeface="Calibri"/>
              <a:sym typeface="Calibri"/>
            </a:endParaRPr>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5" name="Shape 1185"/>
        <p:cNvGrpSpPr/>
        <p:nvPr/>
      </p:nvGrpSpPr>
      <p:grpSpPr>
        <a:xfrm>
          <a:off x="0" y="0"/>
          <a:ext cx="0" cy="0"/>
          <a:chOff x="0" y="0"/>
          <a:chExt cx="0" cy="0"/>
        </a:xfrm>
      </p:grpSpPr>
      <p:pic>
        <p:nvPicPr>
          <p:cNvPr id="1186" name="Shape 1186"/>
          <p:cNvPicPr preferRelativeResize="0"/>
          <p:nvPr/>
        </p:nvPicPr>
        <p:blipFill rotWithShape="1">
          <a:blip r:embed="rId3">
            <a:alphaModFix/>
          </a:blip>
          <a:srcRect b="15623" l="7722" r="15360" t="1711"/>
          <a:stretch/>
        </p:blipFill>
        <p:spPr>
          <a:xfrm>
            <a:off x="5941325" y="4364150"/>
            <a:ext cx="1648500" cy="1642775"/>
          </a:xfrm>
          <a:prstGeom prst="rect">
            <a:avLst/>
          </a:prstGeom>
          <a:noFill/>
          <a:ln>
            <a:noFill/>
          </a:ln>
        </p:spPr>
      </p:pic>
      <p:pic>
        <p:nvPicPr>
          <p:cNvPr id="1187" name="Shape 1187"/>
          <p:cNvPicPr preferRelativeResize="0"/>
          <p:nvPr/>
        </p:nvPicPr>
        <p:blipFill rotWithShape="1">
          <a:blip r:embed="rId4">
            <a:alphaModFix/>
          </a:blip>
          <a:srcRect b="10501" l="10567" r="23220" t="8091"/>
          <a:stretch/>
        </p:blipFill>
        <p:spPr>
          <a:xfrm>
            <a:off x="2929150" y="4364149"/>
            <a:ext cx="1570324" cy="1642775"/>
          </a:xfrm>
          <a:prstGeom prst="rect">
            <a:avLst/>
          </a:prstGeom>
          <a:noFill/>
          <a:ln>
            <a:noFill/>
          </a:ln>
        </p:spPr>
      </p:pic>
      <p:pic>
        <p:nvPicPr>
          <p:cNvPr id="1188" name="Shape 1188"/>
          <p:cNvPicPr preferRelativeResize="0"/>
          <p:nvPr/>
        </p:nvPicPr>
        <p:blipFill rotWithShape="1">
          <a:blip r:embed="rId5">
            <a:alphaModFix/>
          </a:blip>
          <a:srcRect b="64630" l="10504" r="56759" t="-5935"/>
          <a:stretch/>
        </p:blipFill>
        <p:spPr>
          <a:xfrm>
            <a:off x="1443250" y="4079050"/>
            <a:ext cx="1517950" cy="1927875"/>
          </a:xfrm>
          <a:prstGeom prst="rect">
            <a:avLst/>
          </a:prstGeom>
          <a:noFill/>
          <a:ln>
            <a:noFill/>
          </a:ln>
        </p:spPr>
      </p:pic>
      <p:sp>
        <p:nvSpPr>
          <p:cNvPr id="1189" name="Shape 1189"/>
          <p:cNvSpPr/>
          <p:nvPr/>
        </p:nvSpPr>
        <p:spPr>
          <a:xfrm>
            <a:off x="6678300" y="3136725"/>
            <a:ext cx="2006100" cy="517800"/>
          </a:xfrm>
          <a:prstGeom prst="rect">
            <a:avLst/>
          </a:prstGeom>
          <a:solidFill>
            <a:srgbClr val="2525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90" name="Shape 1190"/>
          <p:cNvSpPr txBox="1"/>
          <p:nvPr>
            <p:ph idx="12" type="sldNum"/>
          </p:nvPr>
        </p:nvSpPr>
        <p:spPr>
          <a:xfrm>
            <a:off x="6553200" y="6630733"/>
            <a:ext cx="2133600" cy="94800"/>
          </a:xfrm>
          <a:prstGeom prst="rect">
            <a:avLst/>
          </a:prstGeom>
        </p:spPr>
        <p:txBody>
          <a:bodyPr anchorCtr="0" anchor="b"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1191" name="Shape 1191"/>
          <p:cNvSpPr txBox="1"/>
          <p:nvPr>
            <p:ph type="title"/>
          </p:nvPr>
        </p:nvSpPr>
        <p:spPr>
          <a:xfrm>
            <a:off x="457200" y="170591"/>
            <a:ext cx="8229600" cy="616500"/>
          </a:xfrm>
          <a:prstGeom prst="rect">
            <a:avLst/>
          </a:prstGeom>
        </p:spPr>
        <p:txBody>
          <a:bodyPr anchorCtr="0" anchor="b" bIns="91425" lIns="91425" rIns="91425" tIns="91425">
            <a:noAutofit/>
          </a:bodyPr>
          <a:lstStyle/>
          <a:p>
            <a:pPr lvl="0" rtl="0">
              <a:spcBef>
                <a:spcPts val="0"/>
              </a:spcBef>
              <a:buNone/>
            </a:pPr>
            <a:r>
              <a:rPr lang="en-US"/>
              <a:t>Better Understand Her Style</a:t>
            </a:r>
          </a:p>
        </p:txBody>
      </p:sp>
      <p:sp>
        <p:nvSpPr>
          <p:cNvPr id="1192" name="Shape 1192"/>
          <p:cNvSpPr txBox="1"/>
          <p:nvPr>
            <p:ph idx="1" type="body"/>
          </p:nvPr>
        </p:nvSpPr>
        <p:spPr>
          <a:xfrm>
            <a:off x="457200" y="1148080"/>
            <a:ext cx="8229600" cy="517800"/>
          </a:xfrm>
          <a:prstGeom prst="rect">
            <a:avLst/>
          </a:prstGeom>
        </p:spPr>
        <p:txBody>
          <a:bodyPr anchorCtr="0" anchor="t" bIns="91425" lIns="91425" rIns="91425" tIns="91425">
            <a:noAutofit/>
          </a:bodyPr>
          <a:lstStyle/>
          <a:p>
            <a:pPr lvl="0" rtl="0">
              <a:spcBef>
                <a:spcPts val="0"/>
              </a:spcBef>
              <a:buNone/>
            </a:pPr>
            <a:r>
              <a:rPr lang="en-US">
                <a:solidFill>
                  <a:srgbClr val="666666"/>
                </a:solidFill>
                <a:latin typeface="Calibri"/>
                <a:ea typeface="Calibri"/>
                <a:cs typeface="Calibri"/>
                <a:sym typeface="Calibri"/>
              </a:rPr>
              <a:t>Click to add the colors you are most likely to wear:</a:t>
            </a:r>
          </a:p>
        </p:txBody>
      </p:sp>
      <p:sp>
        <p:nvSpPr>
          <p:cNvPr id="1193" name="Shape 1193"/>
          <p:cNvSpPr txBox="1"/>
          <p:nvPr>
            <p:ph idx="1" type="body"/>
          </p:nvPr>
        </p:nvSpPr>
        <p:spPr>
          <a:xfrm>
            <a:off x="457200" y="3891280"/>
            <a:ext cx="8229600" cy="517800"/>
          </a:xfrm>
          <a:prstGeom prst="rect">
            <a:avLst/>
          </a:prstGeom>
        </p:spPr>
        <p:txBody>
          <a:bodyPr anchorCtr="0" anchor="t" bIns="91425" lIns="91425" rIns="91425" tIns="91425">
            <a:noAutofit/>
          </a:bodyPr>
          <a:lstStyle/>
          <a:p>
            <a:pPr lvl="0" rtl="0">
              <a:spcBef>
                <a:spcPts val="0"/>
              </a:spcBef>
              <a:buNone/>
            </a:pPr>
            <a:r>
              <a:rPr lang="en-US">
                <a:solidFill>
                  <a:srgbClr val="666666"/>
                </a:solidFill>
                <a:latin typeface="Calibri"/>
                <a:ea typeface="Calibri"/>
                <a:cs typeface="Calibri"/>
                <a:sym typeface="Calibri"/>
              </a:rPr>
              <a:t>Click to add the patterns you are most likely to wear:</a:t>
            </a:r>
          </a:p>
        </p:txBody>
      </p:sp>
      <p:pic>
        <p:nvPicPr>
          <p:cNvPr id="1194" name="Shape 1194"/>
          <p:cNvPicPr preferRelativeResize="0"/>
          <p:nvPr/>
        </p:nvPicPr>
        <p:blipFill rotWithShape="1">
          <a:blip r:embed="rId6">
            <a:alphaModFix/>
          </a:blip>
          <a:srcRect b="0" l="5731" r="37408" t="8256"/>
          <a:stretch/>
        </p:blipFill>
        <p:spPr>
          <a:xfrm>
            <a:off x="23824" y="4364150"/>
            <a:ext cx="1451475" cy="1642775"/>
          </a:xfrm>
          <a:prstGeom prst="rect">
            <a:avLst/>
          </a:prstGeom>
          <a:noFill/>
          <a:ln>
            <a:noFill/>
          </a:ln>
        </p:spPr>
      </p:pic>
      <p:pic>
        <p:nvPicPr>
          <p:cNvPr id="1195" name="Shape 1195"/>
          <p:cNvPicPr preferRelativeResize="0"/>
          <p:nvPr/>
        </p:nvPicPr>
        <p:blipFill rotWithShape="1">
          <a:blip r:embed="rId5">
            <a:alphaModFix/>
          </a:blip>
          <a:srcRect b="64630" l="10504" r="56759" t="-5935"/>
          <a:stretch/>
        </p:blipFill>
        <p:spPr>
          <a:xfrm>
            <a:off x="1443250" y="4079050"/>
            <a:ext cx="1517950" cy="1927875"/>
          </a:xfrm>
          <a:prstGeom prst="rect">
            <a:avLst/>
          </a:prstGeom>
          <a:noFill/>
          <a:ln>
            <a:noFill/>
          </a:ln>
        </p:spPr>
      </p:pic>
      <p:pic>
        <p:nvPicPr>
          <p:cNvPr id="1196" name="Shape 1196"/>
          <p:cNvPicPr preferRelativeResize="0"/>
          <p:nvPr/>
        </p:nvPicPr>
        <p:blipFill rotWithShape="1">
          <a:blip r:embed="rId7">
            <a:alphaModFix/>
          </a:blip>
          <a:srcRect b="6536" l="0" r="8950" t="7226"/>
          <a:stretch/>
        </p:blipFill>
        <p:spPr>
          <a:xfrm>
            <a:off x="4315025" y="4364150"/>
            <a:ext cx="1734537" cy="1642775"/>
          </a:xfrm>
          <a:prstGeom prst="rect">
            <a:avLst/>
          </a:prstGeom>
          <a:noFill/>
          <a:ln>
            <a:noFill/>
          </a:ln>
        </p:spPr>
      </p:pic>
      <p:pic>
        <p:nvPicPr>
          <p:cNvPr id="1197" name="Shape 1197"/>
          <p:cNvPicPr preferRelativeResize="0"/>
          <p:nvPr/>
        </p:nvPicPr>
        <p:blipFill rotWithShape="1">
          <a:blip r:embed="rId3">
            <a:alphaModFix/>
          </a:blip>
          <a:srcRect b="15623" l="7722" r="15360" t="1711"/>
          <a:stretch/>
        </p:blipFill>
        <p:spPr>
          <a:xfrm>
            <a:off x="5941325" y="4364150"/>
            <a:ext cx="1648500" cy="1642775"/>
          </a:xfrm>
          <a:prstGeom prst="rect">
            <a:avLst/>
          </a:prstGeom>
          <a:noFill/>
          <a:ln>
            <a:noFill/>
          </a:ln>
        </p:spPr>
      </p:pic>
      <p:pic>
        <p:nvPicPr>
          <p:cNvPr id="1198" name="Shape 1198"/>
          <p:cNvPicPr preferRelativeResize="0"/>
          <p:nvPr/>
        </p:nvPicPr>
        <p:blipFill rotWithShape="1">
          <a:blip r:embed="rId4">
            <a:alphaModFix/>
          </a:blip>
          <a:srcRect b="10501" l="10567" r="23220" t="8091"/>
          <a:stretch/>
        </p:blipFill>
        <p:spPr>
          <a:xfrm>
            <a:off x="2929150" y="4364149"/>
            <a:ext cx="1570324" cy="1642775"/>
          </a:xfrm>
          <a:prstGeom prst="rect">
            <a:avLst/>
          </a:prstGeom>
          <a:noFill/>
          <a:ln>
            <a:noFill/>
          </a:ln>
        </p:spPr>
      </p:pic>
      <p:pic>
        <p:nvPicPr>
          <p:cNvPr id="1199" name="Shape 1199"/>
          <p:cNvPicPr preferRelativeResize="0"/>
          <p:nvPr/>
        </p:nvPicPr>
        <p:blipFill rotWithShape="1">
          <a:blip r:embed="rId8">
            <a:alphaModFix/>
          </a:blip>
          <a:srcRect b="9481" l="0" r="26729" t="13866"/>
          <a:stretch/>
        </p:blipFill>
        <p:spPr>
          <a:xfrm>
            <a:off x="7589825" y="4370150"/>
            <a:ext cx="1570325" cy="1642775"/>
          </a:xfrm>
          <a:prstGeom prst="rect">
            <a:avLst/>
          </a:prstGeom>
          <a:noFill/>
          <a:ln>
            <a:noFill/>
          </a:ln>
        </p:spPr>
      </p:pic>
      <p:pic>
        <p:nvPicPr>
          <p:cNvPr id="1200" name="Shape 1200"/>
          <p:cNvPicPr preferRelativeResize="0"/>
          <p:nvPr/>
        </p:nvPicPr>
        <p:blipFill>
          <a:blip r:embed="rId9">
            <a:alphaModFix/>
          </a:blip>
          <a:stretch>
            <a:fillRect/>
          </a:stretch>
        </p:blipFill>
        <p:spPr>
          <a:xfrm>
            <a:off x="574750" y="1524425"/>
            <a:ext cx="8112050" cy="2133600"/>
          </a:xfrm>
          <a:prstGeom prst="rect">
            <a:avLst/>
          </a:prstGeom>
          <a:noFill/>
          <a:ln>
            <a:noFill/>
          </a:ln>
        </p:spPr>
      </p:pic>
      <p:sp>
        <p:nvSpPr>
          <p:cNvPr id="1201" name="Shape 1201"/>
          <p:cNvSpPr/>
          <p:nvPr/>
        </p:nvSpPr>
        <p:spPr>
          <a:xfrm>
            <a:off x="6675900" y="1510800"/>
            <a:ext cx="2010900" cy="553500"/>
          </a:xfrm>
          <a:prstGeom prst="rect">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2" name="Shape 1202"/>
          <p:cNvSpPr/>
          <p:nvPr/>
        </p:nvSpPr>
        <p:spPr>
          <a:xfrm>
            <a:off x="6697475" y="3145212"/>
            <a:ext cx="2006100" cy="517800"/>
          </a:xfrm>
          <a:prstGeom prst="rect">
            <a:avLst/>
          </a:prstGeom>
          <a:solidFill>
            <a:srgbClr val="2525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03" name="Shape 1203"/>
          <p:cNvSpPr txBox="1"/>
          <p:nvPr/>
        </p:nvSpPr>
        <p:spPr>
          <a:xfrm>
            <a:off x="76625" y="5977650"/>
            <a:ext cx="1379400" cy="229800"/>
          </a:xfrm>
          <a:prstGeom prst="rect">
            <a:avLst/>
          </a:prstGeom>
          <a:noFill/>
          <a:ln>
            <a:noFill/>
          </a:ln>
        </p:spPr>
        <p:txBody>
          <a:bodyPr anchorCtr="0" anchor="t" bIns="91425" lIns="91425" rIns="91425" tIns="91425">
            <a:noAutofit/>
          </a:bodyPr>
          <a:lstStyle/>
          <a:p>
            <a:pPr lvl="0" rtl="0">
              <a:spcBef>
                <a:spcPts val="0"/>
              </a:spcBef>
              <a:buNone/>
            </a:pPr>
            <a:r>
              <a:rPr lang="en-US">
                <a:solidFill>
                  <a:srgbClr val="666666"/>
                </a:solidFill>
                <a:latin typeface="Calibri"/>
                <a:ea typeface="Calibri"/>
                <a:cs typeface="Calibri"/>
                <a:sym typeface="Calibri"/>
              </a:rPr>
              <a:t>Geo Prints</a:t>
            </a:r>
          </a:p>
        </p:txBody>
      </p:sp>
      <p:sp>
        <p:nvSpPr>
          <p:cNvPr id="1204" name="Shape 1204"/>
          <p:cNvSpPr txBox="1"/>
          <p:nvPr/>
        </p:nvSpPr>
        <p:spPr>
          <a:xfrm>
            <a:off x="1524425" y="5977650"/>
            <a:ext cx="1379400" cy="229800"/>
          </a:xfrm>
          <a:prstGeom prst="rect">
            <a:avLst/>
          </a:prstGeom>
          <a:noFill/>
          <a:ln>
            <a:noFill/>
          </a:ln>
        </p:spPr>
        <p:txBody>
          <a:bodyPr anchorCtr="0" anchor="t" bIns="91425" lIns="91425" rIns="91425" tIns="91425">
            <a:noAutofit/>
          </a:bodyPr>
          <a:lstStyle/>
          <a:p>
            <a:pPr lvl="0" rtl="0">
              <a:spcBef>
                <a:spcPts val="0"/>
              </a:spcBef>
              <a:buNone/>
            </a:pPr>
            <a:r>
              <a:rPr lang="en-US">
                <a:solidFill>
                  <a:srgbClr val="666666"/>
                </a:solidFill>
                <a:latin typeface="Calibri"/>
                <a:ea typeface="Calibri"/>
                <a:cs typeface="Calibri"/>
                <a:sym typeface="Calibri"/>
              </a:rPr>
              <a:t>Animal Prints</a:t>
            </a:r>
          </a:p>
        </p:txBody>
      </p:sp>
      <p:sp>
        <p:nvSpPr>
          <p:cNvPr id="1205" name="Shape 1205"/>
          <p:cNvSpPr txBox="1"/>
          <p:nvPr/>
        </p:nvSpPr>
        <p:spPr>
          <a:xfrm>
            <a:off x="3124625" y="5977650"/>
            <a:ext cx="1379400" cy="229800"/>
          </a:xfrm>
          <a:prstGeom prst="rect">
            <a:avLst/>
          </a:prstGeom>
          <a:noFill/>
          <a:ln>
            <a:noFill/>
          </a:ln>
        </p:spPr>
        <p:txBody>
          <a:bodyPr anchorCtr="0" anchor="t" bIns="91425" lIns="91425" rIns="91425" tIns="91425">
            <a:noAutofit/>
          </a:bodyPr>
          <a:lstStyle/>
          <a:p>
            <a:pPr lvl="0" rtl="0">
              <a:spcBef>
                <a:spcPts val="0"/>
              </a:spcBef>
              <a:buNone/>
            </a:pPr>
            <a:r>
              <a:rPr lang="en-US">
                <a:solidFill>
                  <a:srgbClr val="666666"/>
                </a:solidFill>
                <a:latin typeface="Calibri"/>
                <a:ea typeface="Calibri"/>
                <a:cs typeface="Calibri"/>
                <a:sym typeface="Calibri"/>
              </a:rPr>
              <a:t>Plaids</a:t>
            </a:r>
          </a:p>
        </p:txBody>
      </p:sp>
      <p:sp>
        <p:nvSpPr>
          <p:cNvPr id="1206" name="Shape 1206"/>
          <p:cNvSpPr txBox="1"/>
          <p:nvPr/>
        </p:nvSpPr>
        <p:spPr>
          <a:xfrm>
            <a:off x="4648625" y="5977650"/>
            <a:ext cx="1379400" cy="229800"/>
          </a:xfrm>
          <a:prstGeom prst="rect">
            <a:avLst/>
          </a:prstGeom>
          <a:noFill/>
          <a:ln>
            <a:noFill/>
          </a:ln>
        </p:spPr>
        <p:txBody>
          <a:bodyPr anchorCtr="0" anchor="t" bIns="91425" lIns="91425" rIns="91425" tIns="91425">
            <a:noAutofit/>
          </a:bodyPr>
          <a:lstStyle/>
          <a:p>
            <a:pPr lvl="0" rtl="0">
              <a:spcBef>
                <a:spcPts val="0"/>
              </a:spcBef>
              <a:buNone/>
            </a:pPr>
            <a:r>
              <a:rPr lang="en-US">
                <a:solidFill>
                  <a:srgbClr val="666666"/>
                </a:solidFill>
                <a:latin typeface="Calibri"/>
                <a:ea typeface="Calibri"/>
                <a:cs typeface="Calibri"/>
                <a:sym typeface="Calibri"/>
              </a:rPr>
              <a:t>Critter Prints</a:t>
            </a:r>
          </a:p>
        </p:txBody>
      </p:sp>
      <p:sp>
        <p:nvSpPr>
          <p:cNvPr id="1207" name="Shape 1207"/>
          <p:cNvSpPr txBox="1"/>
          <p:nvPr/>
        </p:nvSpPr>
        <p:spPr>
          <a:xfrm>
            <a:off x="6248825" y="5977650"/>
            <a:ext cx="1379400" cy="229800"/>
          </a:xfrm>
          <a:prstGeom prst="rect">
            <a:avLst/>
          </a:prstGeom>
          <a:noFill/>
          <a:ln>
            <a:noFill/>
          </a:ln>
        </p:spPr>
        <p:txBody>
          <a:bodyPr anchorCtr="0" anchor="t" bIns="91425" lIns="91425" rIns="91425" tIns="91425">
            <a:noAutofit/>
          </a:bodyPr>
          <a:lstStyle/>
          <a:p>
            <a:pPr lvl="0" rtl="0">
              <a:spcBef>
                <a:spcPts val="0"/>
              </a:spcBef>
              <a:buNone/>
            </a:pPr>
            <a:r>
              <a:rPr lang="en-US">
                <a:solidFill>
                  <a:srgbClr val="666666"/>
                </a:solidFill>
                <a:latin typeface="Calibri"/>
                <a:ea typeface="Calibri"/>
                <a:cs typeface="Calibri"/>
                <a:sym typeface="Calibri"/>
              </a:rPr>
              <a:t>Stripes</a:t>
            </a:r>
          </a:p>
        </p:txBody>
      </p:sp>
      <p:sp>
        <p:nvSpPr>
          <p:cNvPr id="1208" name="Shape 1208"/>
          <p:cNvSpPr txBox="1"/>
          <p:nvPr/>
        </p:nvSpPr>
        <p:spPr>
          <a:xfrm>
            <a:off x="7925225" y="5977650"/>
            <a:ext cx="1379400" cy="229800"/>
          </a:xfrm>
          <a:prstGeom prst="rect">
            <a:avLst/>
          </a:prstGeom>
          <a:noFill/>
          <a:ln>
            <a:noFill/>
          </a:ln>
        </p:spPr>
        <p:txBody>
          <a:bodyPr anchorCtr="0" anchor="t" bIns="91425" lIns="91425" rIns="91425" tIns="91425">
            <a:noAutofit/>
          </a:bodyPr>
          <a:lstStyle/>
          <a:p>
            <a:pPr lvl="0" rtl="0">
              <a:spcBef>
                <a:spcPts val="0"/>
              </a:spcBef>
              <a:buNone/>
            </a:pPr>
            <a:r>
              <a:rPr lang="en-US">
                <a:solidFill>
                  <a:srgbClr val="666666"/>
                </a:solidFill>
                <a:latin typeface="Calibri"/>
                <a:ea typeface="Calibri"/>
                <a:cs typeface="Calibri"/>
                <a:sym typeface="Calibri"/>
              </a:rPr>
              <a:t>Florals</a:t>
            </a:r>
          </a:p>
        </p:txBody>
      </p:sp>
      <p:sp>
        <p:nvSpPr>
          <p:cNvPr id="1209" name="Shape 1209"/>
          <p:cNvSpPr/>
          <p:nvPr/>
        </p:nvSpPr>
        <p:spPr>
          <a:xfrm>
            <a:off x="6675900" y="1510800"/>
            <a:ext cx="2010900" cy="553500"/>
          </a:xfrm>
          <a:prstGeom prst="rect">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10" name="Shape 1210"/>
          <p:cNvSpPr/>
          <p:nvPr/>
        </p:nvSpPr>
        <p:spPr>
          <a:xfrm>
            <a:off x="6678300" y="3123462"/>
            <a:ext cx="2006100" cy="517800"/>
          </a:xfrm>
          <a:prstGeom prst="rect">
            <a:avLst/>
          </a:prstGeom>
          <a:solidFill>
            <a:srgbClr val="2525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09"/>
                                        </p:tgtEl>
                                        <p:attrNameLst>
                                          <p:attrName>style.visibility</p:attrName>
                                        </p:attrNameLst>
                                      </p:cBhvr>
                                      <p:to>
                                        <p:strVal val="visible"/>
                                      </p:to>
                                    </p:set>
                                    <p:anim calcmode="lin" valueType="num">
                                      <p:cBhvr additive="base">
                                        <p:cTn dur="1000"/>
                                        <p:tgtEl>
                                          <p:spTgt spid="1209"/>
                                        </p:tgtEl>
                                        <p:attrNameLst>
                                          <p:attrName>ppt_w</p:attrName>
                                        </p:attrNameLst>
                                      </p:cBhvr>
                                      <p:tavLst>
                                        <p:tav fmla="" tm="0">
                                          <p:val>
                                            <p:strVal val="0"/>
                                          </p:val>
                                        </p:tav>
                                        <p:tav fmla="" tm="100000">
                                          <p:val>
                                            <p:strVal val="#ppt_w"/>
                                          </p:val>
                                        </p:tav>
                                      </p:tavLst>
                                    </p:anim>
                                    <p:anim calcmode="lin" valueType="num">
                                      <p:cBhvr additive="base">
                                        <p:cTn dur="1000"/>
                                        <p:tgtEl>
                                          <p:spTgt spid="120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202"/>
                                        </p:tgtEl>
                                        <p:attrNameLst>
                                          <p:attrName>style.visibility</p:attrName>
                                        </p:attrNameLst>
                                      </p:cBhvr>
                                      <p:to>
                                        <p:strVal val="visible"/>
                                      </p:to>
                                    </p:set>
                                    <p:anim calcmode="lin" valueType="num">
                                      <p:cBhvr additive="base">
                                        <p:cTn dur="1000"/>
                                        <p:tgtEl>
                                          <p:spTgt spid="1202"/>
                                        </p:tgtEl>
                                        <p:attrNameLst>
                                          <p:attrName>ppt_w</p:attrName>
                                        </p:attrNameLst>
                                      </p:cBhvr>
                                      <p:tavLst>
                                        <p:tav fmla="" tm="0">
                                          <p:val>
                                            <p:strVal val="0"/>
                                          </p:val>
                                        </p:tav>
                                        <p:tav fmla="" tm="100000">
                                          <p:val>
                                            <p:strVal val="#ppt_w"/>
                                          </p:val>
                                        </p:tav>
                                      </p:tavLst>
                                    </p:anim>
                                    <p:anim calcmode="lin" valueType="num">
                                      <p:cBhvr additive="base">
                                        <p:cTn dur="1000"/>
                                        <p:tgtEl>
                                          <p:spTgt spid="1202"/>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1195"/>
                                        </p:tgtEl>
                                        <p:attrNameLst>
                                          <p:attrName>style.visibility</p:attrName>
                                        </p:attrNameLst>
                                      </p:cBhvr>
                                      <p:to>
                                        <p:strVal val="visible"/>
                                      </p:to>
                                    </p:set>
                                    <p:anim calcmode="lin" valueType="num">
                                      <p:cBhvr additive="base">
                                        <p:cTn dur="1000"/>
                                        <p:tgtEl>
                                          <p:spTgt spid="1195"/>
                                        </p:tgtEl>
                                        <p:attrNameLst>
                                          <p:attrName>ppt_w</p:attrName>
                                        </p:attrNameLst>
                                      </p:cBhvr>
                                      <p:tavLst>
                                        <p:tav fmla="" tm="0">
                                          <p:val>
                                            <p:strVal val="0"/>
                                          </p:val>
                                        </p:tav>
                                        <p:tav fmla="" tm="100000">
                                          <p:val>
                                            <p:strVal val="#ppt_w"/>
                                          </p:val>
                                        </p:tav>
                                      </p:tavLst>
                                    </p:anim>
                                    <p:anim calcmode="lin" valueType="num">
                                      <p:cBhvr additive="base">
                                        <p:cTn dur="1000"/>
                                        <p:tgtEl>
                                          <p:spTgt spid="1195"/>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1198"/>
                                        </p:tgtEl>
                                        <p:attrNameLst>
                                          <p:attrName>style.visibility</p:attrName>
                                        </p:attrNameLst>
                                      </p:cBhvr>
                                      <p:to>
                                        <p:strVal val="visible"/>
                                      </p:to>
                                    </p:set>
                                    <p:anim calcmode="lin" valueType="num">
                                      <p:cBhvr additive="base">
                                        <p:cTn dur="1000"/>
                                        <p:tgtEl>
                                          <p:spTgt spid="1198"/>
                                        </p:tgtEl>
                                        <p:attrNameLst>
                                          <p:attrName>ppt_w</p:attrName>
                                        </p:attrNameLst>
                                      </p:cBhvr>
                                      <p:tavLst>
                                        <p:tav fmla="" tm="0">
                                          <p:val>
                                            <p:strVal val="0"/>
                                          </p:val>
                                        </p:tav>
                                        <p:tav fmla="" tm="100000">
                                          <p:val>
                                            <p:strVal val="#ppt_w"/>
                                          </p:val>
                                        </p:tav>
                                      </p:tavLst>
                                    </p:anim>
                                    <p:anim calcmode="lin" valueType="num">
                                      <p:cBhvr additive="base">
                                        <p:cTn dur="1000"/>
                                        <p:tgtEl>
                                          <p:spTgt spid="1198"/>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1197"/>
                                        </p:tgtEl>
                                        <p:attrNameLst>
                                          <p:attrName>style.visibility</p:attrName>
                                        </p:attrNameLst>
                                      </p:cBhvr>
                                      <p:to>
                                        <p:strVal val="visible"/>
                                      </p:to>
                                    </p:set>
                                    <p:anim calcmode="lin" valueType="num">
                                      <p:cBhvr additive="base">
                                        <p:cTn dur="1000"/>
                                        <p:tgtEl>
                                          <p:spTgt spid="1197"/>
                                        </p:tgtEl>
                                        <p:attrNameLst>
                                          <p:attrName>ppt_w</p:attrName>
                                        </p:attrNameLst>
                                      </p:cBhvr>
                                      <p:tavLst>
                                        <p:tav fmla="" tm="0">
                                          <p:val>
                                            <p:strVal val="0"/>
                                          </p:val>
                                        </p:tav>
                                        <p:tav fmla="" tm="100000">
                                          <p:val>
                                            <p:strVal val="#ppt_w"/>
                                          </p:val>
                                        </p:tav>
                                      </p:tavLst>
                                    </p:anim>
                                    <p:anim calcmode="lin" valueType="num">
                                      <p:cBhvr additive="base">
                                        <p:cTn dur="1000"/>
                                        <p:tgtEl>
                                          <p:spTgt spid="119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5" name="Shape 1215"/>
        <p:cNvGrpSpPr/>
        <p:nvPr/>
      </p:nvGrpSpPr>
      <p:grpSpPr>
        <a:xfrm>
          <a:off x="0" y="0"/>
          <a:ext cx="0" cy="0"/>
          <a:chOff x="0" y="0"/>
          <a:chExt cx="0" cy="0"/>
        </a:xfrm>
      </p:grpSpPr>
      <p:sp>
        <p:nvSpPr>
          <p:cNvPr id="1216" name="Shape 1216"/>
          <p:cNvSpPr txBox="1"/>
          <p:nvPr>
            <p:ph idx="12" type="sldNum"/>
          </p:nvPr>
        </p:nvSpPr>
        <p:spPr>
          <a:xfrm>
            <a:off x="6553200" y="6630733"/>
            <a:ext cx="2133600" cy="94800"/>
          </a:xfrm>
          <a:prstGeom prst="rect">
            <a:avLst/>
          </a:prstGeom>
        </p:spPr>
        <p:txBody>
          <a:bodyPr anchorCtr="0" anchor="b" bIns="0" lIns="0" rIns="0" tIns="0">
            <a:noAutofit/>
          </a:bodyPr>
          <a:lstStyle/>
          <a:p>
            <a:pPr lvl="0" rtl="0">
              <a:spcBef>
                <a:spcPts val="0"/>
              </a:spcBef>
              <a:buNone/>
            </a:pPr>
            <a:fld id="{00000000-1234-1234-1234-123412341234}" type="slidenum">
              <a:rPr lang="en-US"/>
              <a:t>‹#›</a:t>
            </a:fld>
          </a:p>
        </p:txBody>
      </p:sp>
      <p:sp>
        <p:nvSpPr>
          <p:cNvPr id="1217" name="Shape 1217"/>
          <p:cNvSpPr txBox="1"/>
          <p:nvPr>
            <p:ph type="title"/>
          </p:nvPr>
        </p:nvSpPr>
        <p:spPr>
          <a:xfrm>
            <a:off x="457200" y="170591"/>
            <a:ext cx="8229600" cy="616500"/>
          </a:xfrm>
          <a:prstGeom prst="rect">
            <a:avLst/>
          </a:prstGeom>
        </p:spPr>
        <p:txBody>
          <a:bodyPr anchorCtr="0" anchor="b" bIns="91425" lIns="91425" rIns="91425" tIns="91425">
            <a:noAutofit/>
          </a:bodyPr>
          <a:lstStyle/>
          <a:p>
            <a:pPr lvl="0" rtl="0">
              <a:spcBef>
                <a:spcPts val="0"/>
              </a:spcBef>
              <a:buNone/>
            </a:pPr>
            <a:r>
              <a:rPr lang="en-US"/>
              <a:t>Her Personalized Style Board</a:t>
            </a:r>
          </a:p>
        </p:txBody>
      </p:sp>
      <p:sp>
        <p:nvSpPr>
          <p:cNvPr id="1218" name="Shape 1218"/>
          <p:cNvSpPr txBox="1"/>
          <p:nvPr>
            <p:ph idx="1" type="body"/>
          </p:nvPr>
        </p:nvSpPr>
        <p:spPr>
          <a:xfrm>
            <a:off x="457200" y="1000525"/>
            <a:ext cx="8229600" cy="5366400"/>
          </a:xfrm>
          <a:prstGeom prst="rect">
            <a:avLst/>
          </a:prstGeom>
          <a:ln cap="flat" cmpd="sng" w="762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sp>
        <p:nvSpPr>
          <p:cNvPr id="1219" name="Shape 1219"/>
          <p:cNvSpPr txBox="1"/>
          <p:nvPr>
            <p:ph idx="2" type="body"/>
          </p:nvPr>
        </p:nvSpPr>
        <p:spPr>
          <a:xfrm>
            <a:off x="457200" y="6236054"/>
            <a:ext cx="8229600" cy="217200"/>
          </a:xfrm>
          <a:prstGeom prst="rect">
            <a:avLst/>
          </a:prstGeom>
        </p:spPr>
        <p:txBody>
          <a:bodyPr anchorCtr="0" anchor="ctr" bIns="91425" lIns="91425" rIns="91425" tIns="91425">
            <a:noAutofit/>
          </a:bodyPr>
          <a:lstStyle/>
          <a:p>
            <a:pPr lvl="0" rtl="0">
              <a:spcBef>
                <a:spcPts val="0"/>
              </a:spcBef>
              <a:buNone/>
            </a:pPr>
            <a:r>
              <a:t/>
            </a:r>
            <a:endParaRPr/>
          </a:p>
        </p:txBody>
      </p:sp>
      <p:pic>
        <p:nvPicPr>
          <p:cNvPr id="1220" name="Shape 1220"/>
          <p:cNvPicPr preferRelativeResize="0"/>
          <p:nvPr/>
        </p:nvPicPr>
        <p:blipFill rotWithShape="1">
          <a:blip r:embed="rId3">
            <a:alphaModFix/>
          </a:blip>
          <a:srcRect b="28100" l="32307" r="49774" t="9826"/>
          <a:stretch/>
        </p:blipFill>
        <p:spPr>
          <a:xfrm>
            <a:off x="838200" y="1120225"/>
            <a:ext cx="761150" cy="1178724"/>
          </a:xfrm>
          <a:prstGeom prst="rect">
            <a:avLst/>
          </a:prstGeom>
          <a:noFill/>
          <a:ln>
            <a:noFill/>
          </a:ln>
        </p:spPr>
      </p:pic>
      <p:pic>
        <p:nvPicPr>
          <p:cNvPr id="1221" name="Shape 1221"/>
          <p:cNvPicPr preferRelativeResize="0"/>
          <p:nvPr/>
        </p:nvPicPr>
        <p:blipFill rotWithShape="1">
          <a:blip r:embed="rId3">
            <a:alphaModFix/>
          </a:blip>
          <a:srcRect b="42951" l="64234" r="19075" t="7634"/>
          <a:stretch/>
        </p:blipFill>
        <p:spPr>
          <a:xfrm>
            <a:off x="912862" y="2349575"/>
            <a:ext cx="708974" cy="938374"/>
          </a:xfrm>
          <a:prstGeom prst="rect">
            <a:avLst/>
          </a:prstGeom>
          <a:noFill/>
          <a:ln>
            <a:noFill/>
          </a:ln>
        </p:spPr>
      </p:pic>
      <p:pic>
        <p:nvPicPr>
          <p:cNvPr id="1222" name="Shape 1222"/>
          <p:cNvPicPr preferRelativeResize="0"/>
          <p:nvPr/>
        </p:nvPicPr>
        <p:blipFill rotWithShape="1">
          <a:blip r:embed="rId3">
            <a:alphaModFix/>
          </a:blip>
          <a:srcRect b="0" l="16296" r="76136" t="67535"/>
          <a:stretch/>
        </p:blipFill>
        <p:spPr>
          <a:xfrm>
            <a:off x="912874" y="4645074"/>
            <a:ext cx="436000" cy="836191"/>
          </a:xfrm>
          <a:prstGeom prst="rect">
            <a:avLst/>
          </a:prstGeom>
          <a:noFill/>
          <a:ln>
            <a:noFill/>
          </a:ln>
        </p:spPr>
      </p:pic>
      <p:pic>
        <p:nvPicPr>
          <p:cNvPr id="1223" name="Shape 1223"/>
          <p:cNvPicPr preferRelativeResize="0"/>
          <p:nvPr/>
        </p:nvPicPr>
        <p:blipFill rotWithShape="1">
          <a:blip r:embed="rId3">
            <a:alphaModFix/>
          </a:blip>
          <a:srcRect b="0" l="51118" r="34576" t="42951"/>
          <a:stretch/>
        </p:blipFill>
        <p:spPr>
          <a:xfrm>
            <a:off x="914937" y="3371525"/>
            <a:ext cx="607673" cy="1083349"/>
          </a:xfrm>
          <a:prstGeom prst="rect">
            <a:avLst/>
          </a:prstGeom>
          <a:noFill/>
          <a:ln>
            <a:noFill/>
          </a:ln>
        </p:spPr>
      </p:pic>
      <p:pic>
        <p:nvPicPr>
          <p:cNvPr id="1224" name="Shape 1224"/>
          <p:cNvPicPr preferRelativeResize="0"/>
          <p:nvPr/>
        </p:nvPicPr>
        <p:blipFill rotWithShape="1">
          <a:blip r:embed="rId4">
            <a:alphaModFix/>
          </a:blip>
          <a:srcRect b="71293" l="41502" r="49689" t="0"/>
          <a:stretch/>
        </p:blipFill>
        <p:spPr>
          <a:xfrm>
            <a:off x="2860812" y="1071879"/>
            <a:ext cx="522813" cy="616500"/>
          </a:xfrm>
          <a:prstGeom prst="rect">
            <a:avLst/>
          </a:prstGeom>
          <a:noFill/>
          <a:ln>
            <a:noFill/>
          </a:ln>
        </p:spPr>
      </p:pic>
      <p:pic>
        <p:nvPicPr>
          <p:cNvPr id="1225" name="Shape 1225"/>
          <p:cNvPicPr preferRelativeResize="0"/>
          <p:nvPr/>
        </p:nvPicPr>
        <p:blipFill rotWithShape="1">
          <a:blip r:embed="rId5">
            <a:alphaModFix/>
          </a:blip>
          <a:srcRect b="9826" l="48052" r="34029" t="49367"/>
          <a:stretch/>
        </p:blipFill>
        <p:spPr>
          <a:xfrm>
            <a:off x="2741650" y="2829900"/>
            <a:ext cx="761149" cy="672175"/>
          </a:xfrm>
          <a:prstGeom prst="rect">
            <a:avLst/>
          </a:prstGeom>
          <a:noFill/>
          <a:ln>
            <a:noFill/>
          </a:ln>
        </p:spPr>
      </p:pic>
      <p:pic>
        <p:nvPicPr>
          <p:cNvPr id="1226" name="Shape 1226"/>
          <p:cNvPicPr preferRelativeResize="0"/>
          <p:nvPr/>
        </p:nvPicPr>
        <p:blipFill rotWithShape="1">
          <a:blip r:embed="rId5">
            <a:alphaModFix/>
          </a:blip>
          <a:srcRect b="0" l="65795" r="10899" t="0"/>
          <a:stretch/>
        </p:blipFill>
        <p:spPr>
          <a:xfrm>
            <a:off x="2508074" y="4643587"/>
            <a:ext cx="989951" cy="1647250"/>
          </a:xfrm>
          <a:prstGeom prst="rect">
            <a:avLst/>
          </a:prstGeom>
          <a:noFill/>
          <a:ln>
            <a:noFill/>
          </a:ln>
        </p:spPr>
      </p:pic>
      <p:pic>
        <p:nvPicPr>
          <p:cNvPr id="1227" name="Shape 1227"/>
          <p:cNvPicPr preferRelativeResize="0"/>
          <p:nvPr/>
        </p:nvPicPr>
        <p:blipFill rotWithShape="1">
          <a:blip r:embed="rId6">
            <a:alphaModFix/>
          </a:blip>
          <a:srcRect b="31698" l="66387" r="15708" t="6231"/>
          <a:stretch/>
        </p:blipFill>
        <p:spPr>
          <a:xfrm>
            <a:off x="2640875" y="3387500"/>
            <a:ext cx="876749" cy="1178724"/>
          </a:xfrm>
          <a:prstGeom prst="rect">
            <a:avLst/>
          </a:prstGeom>
          <a:noFill/>
          <a:ln>
            <a:noFill/>
          </a:ln>
        </p:spPr>
      </p:pic>
      <p:pic>
        <p:nvPicPr>
          <p:cNvPr id="1228" name="Shape 1228"/>
          <p:cNvPicPr preferRelativeResize="0"/>
          <p:nvPr/>
        </p:nvPicPr>
        <p:blipFill rotWithShape="1">
          <a:blip r:embed="rId6">
            <a:alphaModFix/>
          </a:blip>
          <a:srcRect b="50585" l="47212" r="37244" t="0"/>
          <a:stretch/>
        </p:blipFill>
        <p:spPr>
          <a:xfrm>
            <a:off x="2741650" y="1789950"/>
            <a:ext cx="761149" cy="938375"/>
          </a:xfrm>
          <a:prstGeom prst="rect">
            <a:avLst/>
          </a:prstGeom>
          <a:noFill/>
          <a:ln>
            <a:noFill/>
          </a:ln>
        </p:spPr>
      </p:pic>
      <p:pic>
        <p:nvPicPr>
          <p:cNvPr id="1229" name="Shape 1229"/>
          <p:cNvPicPr preferRelativeResize="0"/>
          <p:nvPr/>
        </p:nvPicPr>
        <p:blipFill rotWithShape="1">
          <a:blip r:embed="rId6">
            <a:alphaModFix/>
          </a:blip>
          <a:srcRect b="44614" l="84456" r="0" t="5973"/>
          <a:stretch/>
        </p:blipFill>
        <p:spPr>
          <a:xfrm>
            <a:off x="838199" y="5172750"/>
            <a:ext cx="761149" cy="938375"/>
          </a:xfrm>
          <a:prstGeom prst="rect">
            <a:avLst/>
          </a:prstGeom>
          <a:noFill/>
          <a:ln>
            <a:noFill/>
          </a:ln>
        </p:spPr>
      </p:pic>
      <p:pic>
        <p:nvPicPr>
          <p:cNvPr id="1230" name="Shape 1230"/>
          <p:cNvPicPr preferRelativeResize="0"/>
          <p:nvPr/>
        </p:nvPicPr>
        <p:blipFill rotWithShape="1">
          <a:blip r:embed="rId7">
            <a:alphaModFix/>
          </a:blip>
          <a:srcRect b="49186" l="24950" r="49951" t="26543"/>
          <a:stretch/>
        </p:blipFill>
        <p:spPr>
          <a:xfrm>
            <a:off x="4262675" y="1946774"/>
            <a:ext cx="2035975" cy="517800"/>
          </a:xfrm>
          <a:prstGeom prst="rect">
            <a:avLst/>
          </a:prstGeom>
          <a:noFill/>
          <a:ln>
            <a:noFill/>
          </a:ln>
        </p:spPr>
      </p:pic>
      <p:pic>
        <p:nvPicPr>
          <p:cNvPr id="1231" name="Shape 1231"/>
          <p:cNvPicPr preferRelativeResize="0"/>
          <p:nvPr/>
        </p:nvPicPr>
        <p:blipFill rotWithShape="1">
          <a:blip r:embed="rId7">
            <a:alphaModFix/>
          </a:blip>
          <a:srcRect b="75731" l="0" r="75211" t="0"/>
          <a:stretch/>
        </p:blipFill>
        <p:spPr>
          <a:xfrm>
            <a:off x="4262675" y="1237800"/>
            <a:ext cx="2010850" cy="517800"/>
          </a:xfrm>
          <a:prstGeom prst="rect">
            <a:avLst/>
          </a:prstGeom>
          <a:noFill/>
          <a:ln>
            <a:noFill/>
          </a:ln>
        </p:spPr>
      </p:pic>
      <p:pic>
        <p:nvPicPr>
          <p:cNvPr id="1232" name="Shape 1232"/>
          <p:cNvPicPr preferRelativeResize="0"/>
          <p:nvPr/>
        </p:nvPicPr>
        <p:blipFill rotWithShape="1">
          <a:blip r:embed="rId8">
            <a:alphaModFix/>
          </a:blip>
          <a:srcRect b="64630" l="10504" r="56759" t="-5935"/>
          <a:stretch/>
        </p:blipFill>
        <p:spPr>
          <a:xfrm>
            <a:off x="6909950" y="844875"/>
            <a:ext cx="1517950" cy="1927875"/>
          </a:xfrm>
          <a:prstGeom prst="rect">
            <a:avLst/>
          </a:prstGeom>
          <a:noFill/>
          <a:ln>
            <a:noFill/>
          </a:ln>
        </p:spPr>
      </p:pic>
      <p:pic>
        <p:nvPicPr>
          <p:cNvPr id="1233" name="Shape 1233"/>
          <p:cNvPicPr preferRelativeResize="0"/>
          <p:nvPr/>
        </p:nvPicPr>
        <p:blipFill rotWithShape="1">
          <a:blip r:embed="rId9">
            <a:alphaModFix/>
          </a:blip>
          <a:srcRect b="15623" l="7720" r="21453" t="1711"/>
          <a:stretch/>
        </p:blipFill>
        <p:spPr>
          <a:xfrm>
            <a:off x="6909950" y="2887525"/>
            <a:ext cx="1517950" cy="1642775"/>
          </a:xfrm>
          <a:prstGeom prst="rect">
            <a:avLst/>
          </a:prstGeom>
          <a:noFill/>
          <a:ln>
            <a:noFill/>
          </a:ln>
        </p:spPr>
      </p:pic>
      <p:pic>
        <p:nvPicPr>
          <p:cNvPr id="1234" name="Shape 1234"/>
          <p:cNvPicPr preferRelativeResize="0"/>
          <p:nvPr/>
        </p:nvPicPr>
        <p:blipFill rotWithShape="1">
          <a:blip r:embed="rId10">
            <a:alphaModFix/>
          </a:blip>
          <a:srcRect b="10501" l="10567" r="23220" t="8091"/>
          <a:stretch/>
        </p:blipFill>
        <p:spPr>
          <a:xfrm>
            <a:off x="6883762" y="4645074"/>
            <a:ext cx="1570324" cy="1642775"/>
          </a:xfrm>
          <a:prstGeom prst="rect">
            <a:avLst/>
          </a:prstGeom>
          <a:noFill/>
          <a:ln>
            <a:noFill/>
          </a:ln>
        </p:spPr>
      </p:pic>
      <p:pic>
        <p:nvPicPr>
          <p:cNvPr id="1235" name="Shape 1235"/>
          <p:cNvPicPr preferRelativeResize="0"/>
          <p:nvPr/>
        </p:nvPicPr>
        <p:blipFill rotWithShape="1">
          <a:blip r:embed="rId7">
            <a:alphaModFix/>
          </a:blip>
          <a:srcRect b="75731" l="49962" r="25059" t="0"/>
          <a:stretch/>
        </p:blipFill>
        <p:spPr>
          <a:xfrm>
            <a:off x="4267550" y="2655750"/>
            <a:ext cx="2026225" cy="517800"/>
          </a:xfrm>
          <a:prstGeom prst="rect">
            <a:avLst/>
          </a:prstGeom>
          <a:noFill/>
          <a:ln>
            <a:noFill/>
          </a:ln>
        </p:spPr>
      </p:pic>
      <p:pic>
        <p:nvPicPr>
          <p:cNvPr id="1236" name="Shape 1236"/>
          <p:cNvPicPr preferRelativeResize="0"/>
          <p:nvPr/>
        </p:nvPicPr>
        <p:blipFill rotWithShape="1">
          <a:blip r:embed="rId7">
            <a:alphaModFix/>
          </a:blip>
          <a:srcRect b="0" l="25268" r="50197" t="75731"/>
          <a:stretch/>
        </p:blipFill>
        <p:spPr>
          <a:xfrm>
            <a:off x="4262674" y="3364725"/>
            <a:ext cx="2035975" cy="517800"/>
          </a:xfrm>
          <a:prstGeom prst="rect">
            <a:avLst/>
          </a:prstGeom>
          <a:noFill/>
          <a:ln>
            <a:noFill/>
          </a:ln>
        </p:spPr>
      </p:pic>
      <p:sp>
        <p:nvSpPr>
          <p:cNvPr id="1237" name="Shape 1237"/>
          <p:cNvSpPr/>
          <p:nvPr/>
        </p:nvSpPr>
        <p:spPr>
          <a:xfrm>
            <a:off x="4267550" y="5562375"/>
            <a:ext cx="2006100" cy="477300"/>
          </a:xfrm>
          <a:prstGeom prst="rect">
            <a:avLst/>
          </a:prstGeom>
          <a:solidFill>
            <a:srgbClr val="252525"/>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238" name="Shape 1238"/>
          <p:cNvPicPr preferRelativeResize="0"/>
          <p:nvPr/>
        </p:nvPicPr>
        <p:blipFill rotWithShape="1">
          <a:blip r:embed="rId7">
            <a:alphaModFix/>
          </a:blip>
          <a:srcRect b="50293" l="74736" r="0" t="25436"/>
          <a:stretch/>
        </p:blipFill>
        <p:spPr>
          <a:xfrm>
            <a:off x="4243400" y="4109062"/>
            <a:ext cx="2049400" cy="517800"/>
          </a:xfrm>
          <a:prstGeom prst="rect">
            <a:avLst/>
          </a:prstGeom>
          <a:noFill/>
          <a:ln>
            <a:noFill/>
          </a:ln>
        </p:spPr>
      </p:pic>
      <p:sp>
        <p:nvSpPr>
          <p:cNvPr id="1239" name="Shape 1239"/>
          <p:cNvSpPr/>
          <p:nvPr/>
        </p:nvSpPr>
        <p:spPr>
          <a:xfrm>
            <a:off x="4236300" y="4855975"/>
            <a:ext cx="2010900" cy="477300"/>
          </a:xfrm>
          <a:prstGeom prst="rect">
            <a:avLst/>
          </a:prstGeom>
          <a:solidFill>
            <a:srgbClr val="CC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4" name="Shape 1244"/>
        <p:cNvGrpSpPr/>
        <p:nvPr/>
      </p:nvGrpSpPr>
      <p:grpSpPr>
        <a:xfrm>
          <a:off x="0" y="0"/>
          <a:ext cx="0" cy="0"/>
          <a:chOff x="0" y="0"/>
          <a:chExt cx="0" cy="0"/>
        </a:xfrm>
      </p:grpSpPr>
      <p:sp>
        <p:nvSpPr>
          <p:cNvPr id="1245" name="Shape 1245"/>
          <p:cNvSpPr txBox="1"/>
          <p:nvPr>
            <p:ph idx="12" type="sldNum"/>
          </p:nvPr>
        </p:nvSpPr>
        <p:spPr>
          <a:xfrm>
            <a:off x="6553200" y="6630733"/>
            <a:ext cx="2133600" cy="94800"/>
          </a:xfrm>
          <a:prstGeom prst="rect">
            <a:avLst/>
          </a:prstGeom>
        </p:spPr>
        <p:txBody>
          <a:bodyPr anchorCtr="0" anchor="b"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1246" name="Shape 1246"/>
          <p:cNvSpPr txBox="1"/>
          <p:nvPr>
            <p:ph type="title"/>
          </p:nvPr>
        </p:nvSpPr>
        <p:spPr>
          <a:xfrm>
            <a:off x="457200" y="170591"/>
            <a:ext cx="8229600" cy="616500"/>
          </a:xfrm>
          <a:prstGeom prst="rect">
            <a:avLst/>
          </a:prstGeom>
        </p:spPr>
        <p:txBody>
          <a:bodyPr anchorCtr="0" anchor="b" bIns="91425" lIns="91425" rIns="91425" tIns="91425">
            <a:noAutofit/>
          </a:bodyPr>
          <a:lstStyle/>
          <a:p>
            <a:pPr lvl="0" rtl="0">
              <a:spcBef>
                <a:spcPts val="0"/>
              </a:spcBef>
              <a:buNone/>
            </a:pPr>
            <a:r>
              <a:rPr lang="en-US"/>
              <a:t>Better Understand Her Fit Preferences</a:t>
            </a:r>
          </a:p>
        </p:txBody>
      </p:sp>
      <p:sp>
        <p:nvSpPr>
          <p:cNvPr id="1247" name="Shape 1247"/>
          <p:cNvSpPr txBox="1"/>
          <p:nvPr>
            <p:ph idx="1" type="body"/>
          </p:nvPr>
        </p:nvSpPr>
        <p:spPr>
          <a:xfrm>
            <a:off x="457200" y="1148081"/>
            <a:ext cx="8229600" cy="5029500"/>
          </a:xfrm>
          <a:prstGeom prst="rect">
            <a:avLst/>
          </a:prstGeom>
        </p:spPr>
        <p:txBody>
          <a:bodyPr anchorCtr="0" anchor="t" bIns="91425" lIns="91425" rIns="91425" tIns="91425">
            <a:noAutofit/>
          </a:bodyPr>
          <a:lstStyle/>
          <a:p>
            <a:pPr lvl="0" rtl="0">
              <a:spcBef>
                <a:spcPts val="0"/>
              </a:spcBef>
              <a:buNone/>
            </a:pPr>
            <a:r>
              <a:t/>
            </a:r>
            <a:endParaRPr/>
          </a:p>
        </p:txBody>
      </p:sp>
      <p:sp>
        <p:nvSpPr>
          <p:cNvPr id="1248" name="Shape 1248"/>
          <p:cNvSpPr txBox="1"/>
          <p:nvPr>
            <p:ph idx="2" type="body"/>
          </p:nvPr>
        </p:nvSpPr>
        <p:spPr>
          <a:xfrm>
            <a:off x="457200" y="6236054"/>
            <a:ext cx="8229600" cy="217200"/>
          </a:xfrm>
          <a:prstGeom prst="rect">
            <a:avLst/>
          </a:prstGeom>
        </p:spPr>
        <p:txBody>
          <a:bodyPr anchorCtr="0" anchor="ctr" bIns="91425" lIns="91425" rIns="91425" tIns="91425">
            <a:noAutofit/>
          </a:bodyPr>
          <a:lstStyle/>
          <a:p>
            <a:pPr lvl="0" rtl="0">
              <a:spcBef>
                <a:spcPts val="0"/>
              </a:spcBef>
              <a:buNone/>
            </a:pPr>
            <a:r>
              <a:t/>
            </a:r>
            <a:endParaRPr/>
          </a:p>
        </p:txBody>
      </p:sp>
      <p:pic>
        <p:nvPicPr>
          <p:cNvPr id="1249" name="Shape 1249"/>
          <p:cNvPicPr preferRelativeResize="0"/>
          <p:nvPr/>
        </p:nvPicPr>
        <p:blipFill>
          <a:blip r:embed="rId3">
            <a:alphaModFix/>
          </a:blip>
          <a:stretch>
            <a:fillRect/>
          </a:stretch>
        </p:blipFill>
        <p:spPr>
          <a:xfrm>
            <a:off x="428198" y="3166100"/>
            <a:ext cx="3319199" cy="3259800"/>
          </a:xfrm>
          <a:prstGeom prst="rect">
            <a:avLst/>
          </a:prstGeom>
          <a:noFill/>
          <a:ln>
            <a:noFill/>
          </a:ln>
        </p:spPr>
      </p:pic>
      <p:pic>
        <p:nvPicPr>
          <p:cNvPr id="1250" name="Shape 1250"/>
          <p:cNvPicPr preferRelativeResize="0"/>
          <p:nvPr/>
        </p:nvPicPr>
        <p:blipFill>
          <a:blip r:embed="rId4">
            <a:alphaModFix/>
          </a:blip>
          <a:stretch>
            <a:fillRect/>
          </a:stretch>
        </p:blipFill>
        <p:spPr>
          <a:xfrm>
            <a:off x="457200" y="931723"/>
            <a:ext cx="6087225" cy="2165949"/>
          </a:xfrm>
          <a:prstGeom prst="rect">
            <a:avLst/>
          </a:prstGeom>
          <a:noFill/>
          <a:ln>
            <a:noFill/>
          </a:ln>
        </p:spPr>
      </p:pic>
      <p:pic>
        <p:nvPicPr>
          <p:cNvPr id="1251" name="Shape 1251"/>
          <p:cNvPicPr preferRelativeResize="0"/>
          <p:nvPr/>
        </p:nvPicPr>
        <p:blipFill rotWithShape="1">
          <a:blip r:embed="rId5">
            <a:alphaModFix/>
          </a:blip>
          <a:srcRect b="2938" l="0" r="0" t="2274"/>
          <a:stretch/>
        </p:blipFill>
        <p:spPr>
          <a:xfrm>
            <a:off x="6845925" y="982375"/>
            <a:ext cx="1840874" cy="2314350"/>
          </a:xfrm>
          <a:prstGeom prst="rect">
            <a:avLst/>
          </a:prstGeom>
          <a:noFill/>
          <a:ln>
            <a:noFill/>
          </a:ln>
        </p:spPr>
      </p:pic>
      <p:pic>
        <p:nvPicPr>
          <p:cNvPr id="1252" name="Shape 1252"/>
          <p:cNvPicPr preferRelativeResize="0"/>
          <p:nvPr/>
        </p:nvPicPr>
        <p:blipFill>
          <a:blip r:embed="rId6">
            <a:alphaModFix/>
          </a:blip>
          <a:stretch>
            <a:fillRect/>
          </a:stretch>
        </p:blipFill>
        <p:spPr>
          <a:xfrm>
            <a:off x="4257662" y="3625950"/>
            <a:ext cx="4429125" cy="2476500"/>
          </a:xfrm>
          <a:prstGeom prst="rect">
            <a:avLst/>
          </a:prstGeom>
          <a:noFill/>
          <a:ln>
            <a:noFill/>
          </a:ln>
        </p:spPr>
      </p:pic>
      <p:sp>
        <p:nvSpPr>
          <p:cNvPr id="1253" name="Shape 1253"/>
          <p:cNvSpPr txBox="1"/>
          <p:nvPr/>
        </p:nvSpPr>
        <p:spPr>
          <a:xfrm>
            <a:off x="5139375" y="948600"/>
            <a:ext cx="1272600" cy="3237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b="1" lang="en-US" sz="1500">
                <a:solidFill>
                  <a:schemeClr val="dk2"/>
                </a:solidFill>
                <a:latin typeface="Calibri"/>
                <a:ea typeface="Calibri"/>
                <a:cs typeface="Calibri"/>
                <a:sym typeface="Calibri"/>
              </a:rPr>
              <a:t>LOOSE</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8" name="Shape 1258"/>
        <p:cNvGrpSpPr/>
        <p:nvPr/>
      </p:nvGrpSpPr>
      <p:grpSpPr>
        <a:xfrm>
          <a:off x="0" y="0"/>
          <a:ext cx="0" cy="0"/>
          <a:chOff x="0" y="0"/>
          <a:chExt cx="0" cy="0"/>
        </a:xfrm>
      </p:grpSpPr>
      <p:sp>
        <p:nvSpPr>
          <p:cNvPr id="1259" name="Shape 1259"/>
          <p:cNvSpPr txBox="1"/>
          <p:nvPr>
            <p:ph idx="12" type="sldNum"/>
          </p:nvPr>
        </p:nvSpPr>
        <p:spPr>
          <a:xfrm>
            <a:off x="6553200" y="6630733"/>
            <a:ext cx="2133600" cy="94800"/>
          </a:xfrm>
          <a:prstGeom prst="rect">
            <a:avLst/>
          </a:prstGeom>
        </p:spPr>
        <p:txBody>
          <a:bodyPr anchorCtr="0" anchor="b"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1260" name="Shape 1260"/>
          <p:cNvSpPr txBox="1"/>
          <p:nvPr>
            <p:ph type="title"/>
          </p:nvPr>
        </p:nvSpPr>
        <p:spPr>
          <a:xfrm>
            <a:off x="457200" y="170591"/>
            <a:ext cx="8229600" cy="616500"/>
          </a:xfrm>
          <a:prstGeom prst="rect">
            <a:avLst/>
          </a:prstGeom>
        </p:spPr>
        <p:txBody>
          <a:bodyPr anchorCtr="0" anchor="b" bIns="91425" lIns="91425" rIns="91425" tIns="91425">
            <a:noAutofit/>
          </a:bodyPr>
          <a:lstStyle/>
          <a:p>
            <a:pPr lvl="0" rtl="0">
              <a:spcBef>
                <a:spcPts val="0"/>
              </a:spcBef>
              <a:buNone/>
            </a:pPr>
            <a:r>
              <a:rPr lang="en-US"/>
              <a:t>Her Personalized Fit Preferences Board</a:t>
            </a:r>
          </a:p>
        </p:txBody>
      </p:sp>
      <p:sp>
        <p:nvSpPr>
          <p:cNvPr id="1261" name="Shape 1261"/>
          <p:cNvSpPr txBox="1"/>
          <p:nvPr>
            <p:ph idx="1" type="body"/>
          </p:nvPr>
        </p:nvSpPr>
        <p:spPr>
          <a:xfrm>
            <a:off x="457200" y="1148081"/>
            <a:ext cx="8229600" cy="5029500"/>
          </a:xfrm>
          <a:prstGeom prst="rect">
            <a:avLst/>
          </a:prstGeom>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sp>
        <p:nvSpPr>
          <p:cNvPr id="1262" name="Shape 1262"/>
          <p:cNvSpPr txBox="1"/>
          <p:nvPr>
            <p:ph idx="2" type="body"/>
          </p:nvPr>
        </p:nvSpPr>
        <p:spPr>
          <a:xfrm>
            <a:off x="457200" y="6236054"/>
            <a:ext cx="8229600" cy="217200"/>
          </a:xfrm>
          <a:prstGeom prst="rect">
            <a:avLst/>
          </a:prstGeom>
        </p:spPr>
        <p:txBody>
          <a:bodyPr anchorCtr="0" anchor="ctr" bIns="91425" lIns="91425" rIns="91425" tIns="91425">
            <a:noAutofit/>
          </a:bodyPr>
          <a:lstStyle/>
          <a:p>
            <a:pPr lvl="0" rtl="0">
              <a:spcBef>
                <a:spcPts val="0"/>
              </a:spcBef>
              <a:buNone/>
            </a:pPr>
            <a:r>
              <a:t/>
            </a:r>
            <a:endParaRPr/>
          </a:p>
        </p:txBody>
      </p:sp>
      <p:pic>
        <p:nvPicPr>
          <p:cNvPr id="1263" name="Shape 1263"/>
          <p:cNvPicPr preferRelativeResize="0"/>
          <p:nvPr/>
        </p:nvPicPr>
        <p:blipFill rotWithShape="1">
          <a:blip r:embed="rId3">
            <a:alphaModFix/>
          </a:blip>
          <a:srcRect b="0" l="24553" r="49435" t="0"/>
          <a:stretch/>
        </p:blipFill>
        <p:spPr>
          <a:xfrm>
            <a:off x="640274" y="3671650"/>
            <a:ext cx="1583349" cy="2165949"/>
          </a:xfrm>
          <a:prstGeom prst="rect">
            <a:avLst/>
          </a:prstGeom>
          <a:noFill/>
          <a:ln>
            <a:noFill/>
          </a:ln>
        </p:spPr>
      </p:pic>
      <p:pic>
        <p:nvPicPr>
          <p:cNvPr id="1264" name="Shape 1264"/>
          <p:cNvPicPr preferRelativeResize="0"/>
          <p:nvPr/>
        </p:nvPicPr>
        <p:blipFill rotWithShape="1">
          <a:blip r:embed="rId3">
            <a:alphaModFix/>
          </a:blip>
          <a:srcRect b="0" l="0" r="74917" t="0"/>
          <a:stretch/>
        </p:blipFill>
        <p:spPr>
          <a:xfrm>
            <a:off x="668550" y="1262650"/>
            <a:ext cx="1526800" cy="2165949"/>
          </a:xfrm>
          <a:prstGeom prst="rect">
            <a:avLst/>
          </a:prstGeom>
          <a:noFill/>
          <a:ln>
            <a:noFill/>
          </a:ln>
        </p:spPr>
      </p:pic>
      <p:pic>
        <p:nvPicPr>
          <p:cNvPr id="1265" name="Shape 1265"/>
          <p:cNvPicPr preferRelativeResize="0"/>
          <p:nvPr/>
        </p:nvPicPr>
        <p:blipFill rotWithShape="1">
          <a:blip r:embed="rId4">
            <a:alphaModFix/>
          </a:blip>
          <a:srcRect b="24288" l="50203" r="24085" t="0"/>
          <a:stretch/>
        </p:blipFill>
        <p:spPr>
          <a:xfrm>
            <a:off x="2514175" y="1203575"/>
            <a:ext cx="853375" cy="2468074"/>
          </a:xfrm>
          <a:prstGeom prst="rect">
            <a:avLst/>
          </a:prstGeom>
          <a:noFill/>
          <a:ln>
            <a:noFill/>
          </a:ln>
        </p:spPr>
      </p:pic>
      <p:pic>
        <p:nvPicPr>
          <p:cNvPr id="1266" name="Shape 1266"/>
          <p:cNvPicPr preferRelativeResize="0"/>
          <p:nvPr/>
        </p:nvPicPr>
        <p:blipFill rotWithShape="1">
          <a:blip r:embed="rId4">
            <a:alphaModFix/>
          </a:blip>
          <a:srcRect b="24288" l="0" r="74289" t="0"/>
          <a:stretch/>
        </p:blipFill>
        <p:spPr>
          <a:xfrm>
            <a:off x="2514175" y="3590500"/>
            <a:ext cx="853375" cy="2468074"/>
          </a:xfrm>
          <a:prstGeom prst="rect">
            <a:avLst/>
          </a:prstGeom>
          <a:noFill/>
          <a:ln>
            <a:noFill/>
          </a:ln>
        </p:spPr>
      </p:pic>
      <p:pic>
        <p:nvPicPr>
          <p:cNvPr id="1267" name="Shape 1267"/>
          <p:cNvPicPr preferRelativeResize="0"/>
          <p:nvPr/>
        </p:nvPicPr>
        <p:blipFill rotWithShape="1">
          <a:blip r:embed="rId5">
            <a:alphaModFix/>
          </a:blip>
          <a:srcRect b="28523" l="44923" r="24357" t="2276"/>
          <a:stretch/>
        </p:blipFill>
        <p:spPr>
          <a:xfrm>
            <a:off x="3664212" y="1247725"/>
            <a:ext cx="796524" cy="2379774"/>
          </a:xfrm>
          <a:prstGeom prst="rect">
            <a:avLst/>
          </a:prstGeom>
          <a:noFill/>
          <a:ln>
            <a:noFill/>
          </a:ln>
        </p:spPr>
      </p:pic>
      <p:pic>
        <p:nvPicPr>
          <p:cNvPr id="1268" name="Shape 1268"/>
          <p:cNvPicPr preferRelativeResize="0"/>
          <p:nvPr/>
        </p:nvPicPr>
        <p:blipFill rotWithShape="1">
          <a:blip r:embed="rId5">
            <a:alphaModFix/>
          </a:blip>
          <a:srcRect b="31546" l="0" r="71817" t="2276"/>
          <a:stretch/>
        </p:blipFill>
        <p:spPr>
          <a:xfrm>
            <a:off x="3697100" y="3686562"/>
            <a:ext cx="730750" cy="2275950"/>
          </a:xfrm>
          <a:prstGeom prst="rect">
            <a:avLst/>
          </a:prstGeom>
          <a:noFill/>
          <a:ln>
            <a:noFill/>
          </a:ln>
        </p:spPr>
      </p:pic>
      <p:pic>
        <p:nvPicPr>
          <p:cNvPr id="1269" name="Shape 1269"/>
          <p:cNvPicPr preferRelativeResize="0"/>
          <p:nvPr/>
        </p:nvPicPr>
        <p:blipFill rotWithShape="1">
          <a:blip r:embed="rId6">
            <a:alphaModFix/>
          </a:blip>
          <a:srcRect b="0" l="40027" r="39408" t="0"/>
          <a:stretch/>
        </p:blipFill>
        <p:spPr>
          <a:xfrm>
            <a:off x="6065046" y="2096000"/>
            <a:ext cx="910824" cy="2476500"/>
          </a:xfrm>
          <a:prstGeom prst="rect">
            <a:avLst/>
          </a:prstGeom>
          <a:noFill/>
          <a:ln>
            <a:noFill/>
          </a:ln>
        </p:spPr>
      </p:pic>
      <p:pic>
        <p:nvPicPr>
          <p:cNvPr id="1270" name="Shape 1270"/>
          <p:cNvPicPr preferRelativeResize="0"/>
          <p:nvPr/>
        </p:nvPicPr>
        <p:blipFill rotWithShape="1">
          <a:blip r:embed="rId6">
            <a:alphaModFix/>
          </a:blip>
          <a:srcRect b="0" l="19890" r="59545" t="0"/>
          <a:stretch/>
        </p:blipFill>
        <p:spPr>
          <a:xfrm>
            <a:off x="7115173" y="2120925"/>
            <a:ext cx="910824" cy="2476500"/>
          </a:xfrm>
          <a:prstGeom prst="rect">
            <a:avLst/>
          </a:prstGeom>
          <a:noFill/>
          <a:ln>
            <a:noFill/>
          </a:ln>
        </p:spPr>
      </p:pic>
      <p:pic>
        <p:nvPicPr>
          <p:cNvPr id="1271" name="Shape 1271"/>
          <p:cNvPicPr preferRelativeResize="0"/>
          <p:nvPr/>
        </p:nvPicPr>
        <p:blipFill rotWithShape="1">
          <a:blip r:embed="rId6">
            <a:alphaModFix/>
          </a:blip>
          <a:srcRect b="0" l="0" r="79435" t="0"/>
          <a:stretch/>
        </p:blipFill>
        <p:spPr>
          <a:xfrm>
            <a:off x="5100640" y="2120925"/>
            <a:ext cx="910824" cy="2476500"/>
          </a:xfrm>
          <a:prstGeom prst="rect">
            <a:avLst/>
          </a:prstGeom>
          <a:noFill/>
          <a:ln>
            <a:noFill/>
          </a:ln>
        </p:spPr>
      </p:pic>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5" name="Shape 1275"/>
        <p:cNvGrpSpPr/>
        <p:nvPr/>
      </p:nvGrpSpPr>
      <p:grpSpPr>
        <a:xfrm>
          <a:off x="0" y="0"/>
          <a:ext cx="0" cy="0"/>
          <a:chOff x="0" y="0"/>
          <a:chExt cx="0" cy="0"/>
        </a:xfrm>
      </p:grpSpPr>
      <p:sp>
        <p:nvSpPr>
          <p:cNvPr id="1276" name="Shape 1276"/>
          <p:cNvSpPr txBox="1"/>
          <p:nvPr>
            <p:ph idx="12" type="sldNum"/>
          </p:nvPr>
        </p:nvSpPr>
        <p:spPr>
          <a:xfrm>
            <a:off x="6553200" y="6630733"/>
            <a:ext cx="2133600" cy="94800"/>
          </a:xfrm>
          <a:prstGeom prst="rect">
            <a:avLst/>
          </a:prstGeom>
          <a:noFill/>
          <a:ln>
            <a:noFill/>
          </a:ln>
        </p:spPr>
        <p:txBody>
          <a:bodyPr anchorCtr="0" anchor="b" bIns="0" lIns="0" rIns="0" tIns="0">
            <a:noAutofit/>
          </a:bodyPr>
          <a:lstStyle/>
          <a:p>
            <a:pPr lvl="0" rtl="0">
              <a:spcBef>
                <a:spcPts val="0"/>
              </a:spcBef>
              <a:buClr>
                <a:srgbClr val="000000"/>
              </a:buClr>
              <a:buSzPct val="25000"/>
              <a:buFont typeface="Arial"/>
              <a:buNone/>
            </a:pPr>
            <a:fld id="{00000000-1234-1234-1234-123412341234}" type="slidenum">
              <a:rPr lang="en-US"/>
              <a:t>‹#›</a:t>
            </a:fld>
          </a:p>
        </p:txBody>
      </p:sp>
      <p:sp>
        <p:nvSpPr>
          <p:cNvPr id="1277" name="Shape 1277"/>
          <p:cNvSpPr txBox="1"/>
          <p:nvPr>
            <p:ph idx="1" type="body"/>
          </p:nvPr>
        </p:nvSpPr>
        <p:spPr>
          <a:xfrm>
            <a:off x="457200" y="1148081"/>
            <a:ext cx="8229600" cy="5029500"/>
          </a:xfrm>
          <a:prstGeom prst="rect">
            <a:avLst/>
          </a:prstGeom>
          <a:noFill/>
          <a:ln>
            <a:noFill/>
          </a:ln>
        </p:spPr>
        <p:txBody>
          <a:bodyPr anchorCtr="0" anchor="ctr" bIns="0" lIns="0" rIns="0" tIns="0">
            <a:noAutofit/>
          </a:bodyPr>
          <a:lstStyle/>
          <a:p>
            <a:pPr indent="0" lvl="0" marL="0" marR="0" rtl="0" algn="l">
              <a:lnSpc>
                <a:spcPct val="100000"/>
              </a:lnSpc>
              <a:spcBef>
                <a:spcPts val="0"/>
              </a:spcBef>
              <a:buClr>
                <a:schemeClr val="dk1"/>
              </a:buClr>
              <a:buSzPct val="25000"/>
              <a:buFont typeface="Arial"/>
              <a:buNone/>
            </a:pPr>
            <a:r>
              <a:t/>
            </a:r>
            <a:endParaRPr b="0" i="0" sz="800" u="none" cap="none" strike="noStrike">
              <a:solidFill>
                <a:schemeClr val="dk1"/>
              </a:solidFill>
              <a:latin typeface="Arial"/>
              <a:ea typeface="Arial"/>
              <a:cs typeface="Arial"/>
              <a:sym typeface="Arial"/>
            </a:endParaRPr>
          </a:p>
        </p:txBody>
      </p:sp>
      <p:sp>
        <p:nvSpPr>
          <p:cNvPr id="1278" name="Shape 1278"/>
          <p:cNvSpPr txBox="1"/>
          <p:nvPr>
            <p:ph type="title"/>
          </p:nvPr>
        </p:nvSpPr>
        <p:spPr>
          <a:xfrm>
            <a:off x="457200" y="170591"/>
            <a:ext cx="8229600" cy="616500"/>
          </a:xfrm>
          <a:prstGeom prst="rect">
            <a:avLst/>
          </a:prstGeom>
        </p:spPr>
        <p:txBody>
          <a:bodyPr anchorCtr="0" anchor="b" bIns="91425" lIns="91425" rIns="91425" tIns="91425">
            <a:noAutofit/>
          </a:bodyPr>
          <a:lstStyle/>
          <a:p>
            <a:pPr lvl="0" rtl="0">
              <a:spcBef>
                <a:spcPts val="0"/>
              </a:spcBef>
              <a:buNone/>
            </a:pPr>
            <a:r>
              <a:rPr lang="en-US"/>
              <a:t>Completion Bar</a:t>
            </a:r>
          </a:p>
        </p:txBody>
      </p:sp>
      <p:sp>
        <p:nvSpPr>
          <p:cNvPr id="1279" name="Shape 1279"/>
          <p:cNvSpPr txBox="1"/>
          <p:nvPr>
            <p:ph idx="2" type="body"/>
          </p:nvPr>
        </p:nvSpPr>
        <p:spPr>
          <a:xfrm>
            <a:off x="457200" y="6236054"/>
            <a:ext cx="8229600" cy="217200"/>
          </a:xfrm>
          <a:prstGeom prst="rect">
            <a:avLst/>
          </a:prstGeom>
        </p:spPr>
        <p:txBody>
          <a:bodyPr anchorCtr="0" anchor="ctr" bIns="91425" lIns="91425" rIns="91425" tIns="91425">
            <a:noAutofit/>
          </a:bodyPr>
          <a:lstStyle/>
          <a:p>
            <a:pPr lvl="0" rtl="0">
              <a:spcBef>
                <a:spcPts val="0"/>
              </a:spcBef>
              <a:buNone/>
            </a:pPr>
            <a:r>
              <a:t/>
            </a:r>
            <a:endParaRPr/>
          </a:p>
        </p:txBody>
      </p:sp>
      <p:sp>
        <p:nvSpPr>
          <p:cNvPr id="1280" name="Shape 1280"/>
          <p:cNvSpPr/>
          <p:nvPr/>
        </p:nvSpPr>
        <p:spPr>
          <a:xfrm>
            <a:off x="1335875" y="1157300"/>
            <a:ext cx="6193800" cy="217200"/>
          </a:xfrm>
          <a:prstGeom prst="flowChartAlternateProcess">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81" name="Shape 1281"/>
          <p:cNvSpPr/>
          <p:nvPr/>
        </p:nvSpPr>
        <p:spPr>
          <a:xfrm>
            <a:off x="1335875" y="1157300"/>
            <a:ext cx="3904200" cy="217200"/>
          </a:xfrm>
          <a:prstGeom prst="flowChartAlternateProcess">
            <a:avLst/>
          </a:prstGeom>
          <a:solidFill>
            <a:schemeClr val="dk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82" name="Shape 1282"/>
          <p:cNvSpPr txBox="1"/>
          <p:nvPr/>
        </p:nvSpPr>
        <p:spPr>
          <a:xfrm>
            <a:off x="4768450" y="1369225"/>
            <a:ext cx="1784700" cy="310800"/>
          </a:xfrm>
          <a:prstGeom prst="rect">
            <a:avLst/>
          </a:prstGeom>
          <a:noFill/>
          <a:ln>
            <a:noFill/>
          </a:ln>
        </p:spPr>
        <p:txBody>
          <a:bodyPr anchorCtr="0" anchor="t" bIns="91425" lIns="91425" rIns="91425" tIns="91425">
            <a:noAutofit/>
          </a:bodyPr>
          <a:lstStyle/>
          <a:p>
            <a:pPr lvl="0" rtl="0">
              <a:spcBef>
                <a:spcPts val="0"/>
              </a:spcBef>
              <a:buNone/>
            </a:pPr>
            <a:r>
              <a:rPr lang="en-US" sz="1200">
                <a:solidFill>
                  <a:srgbClr val="666666"/>
                </a:solidFill>
                <a:latin typeface="Calibri"/>
                <a:ea typeface="Calibri"/>
                <a:cs typeface="Calibri"/>
                <a:sym typeface="Calibri"/>
              </a:rPr>
              <a:t>60% Complete!</a:t>
            </a:r>
          </a:p>
        </p:txBody>
      </p:sp>
      <p:pic>
        <p:nvPicPr>
          <p:cNvPr id="1283" name="Shape 1283"/>
          <p:cNvPicPr preferRelativeResize="0"/>
          <p:nvPr/>
        </p:nvPicPr>
        <p:blipFill>
          <a:blip r:embed="rId3">
            <a:alphaModFix/>
          </a:blip>
          <a:stretch>
            <a:fillRect/>
          </a:stretch>
        </p:blipFill>
        <p:spPr>
          <a:xfrm>
            <a:off x="533400" y="1750225"/>
            <a:ext cx="8115008" cy="4695724"/>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457200" y="274637"/>
            <a:ext cx="8229600" cy="1143000"/>
          </a:xfrm>
          <a:prstGeom prst="rect">
            <a:avLst/>
          </a:prstGeom>
          <a:noFill/>
          <a:ln>
            <a:noFill/>
          </a:ln>
        </p:spPr>
        <p:txBody>
          <a:bodyPr anchorCtr="0" anchor="ctr" bIns="45700" lIns="91425" rIns="91425" tIns="45700">
            <a:noAutofit/>
          </a:bodyPr>
          <a:lstStyle/>
          <a:p>
            <a:pPr indent="0" lvl="0" marL="0" marR="0" rtl="0" algn="ctr">
              <a:spcBef>
                <a:spcPts val="0"/>
              </a:spcBef>
              <a:buClr>
                <a:schemeClr val="dk1"/>
              </a:buClr>
              <a:buSzPct val="25000"/>
              <a:buFont typeface="Calibri"/>
              <a:buNone/>
            </a:pPr>
            <a:r>
              <a:rPr b="0" i="0" lang="en-US" sz="4400" u="none" cap="none" strike="noStrike">
                <a:solidFill>
                  <a:schemeClr val="dk1"/>
                </a:solidFill>
                <a:latin typeface="Calibri"/>
                <a:ea typeface="Calibri"/>
                <a:cs typeface="Calibri"/>
                <a:sym typeface="Calibri"/>
              </a:rPr>
              <a:t>Examples</a:t>
            </a:r>
          </a:p>
        </p:txBody>
      </p:sp>
      <p:pic>
        <p:nvPicPr>
          <p:cNvPr id="287" name="Shape 287"/>
          <p:cNvPicPr preferRelativeResize="0"/>
          <p:nvPr/>
        </p:nvPicPr>
        <p:blipFill>
          <a:blip r:embed="rId3">
            <a:alphaModFix/>
          </a:blip>
          <a:stretch>
            <a:fillRect/>
          </a:stretch>
        </p:blipFill>
        <p:spPr>
          <a:xfrm>
            <a:off x="2650599" y="1362633"/>
            <a:ext cx="3842800" cy="384280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4_Office Theme">
  <a:themeElements>
    <a:clrScheme name="Stitch Fix Color Theme">
      <a:dk1>
        <a:srgbClr val="453635"/>
      </a:dk1>
      <a:lt1>
        <a:srgbClr val="FEFAF7"/>
      </a:lt1>
      <a:dk2>
        <a:srgbClr val="90D1C8"/>
      </a:dk2>
      <a:lt2>
        <a:srgbClr val="FFFFFF"/>
      </a:lt2>
      <a:accent1>
        <a:srgbClr val="90D1C8"/>
      </a:accent1>
      <a:accent2>
        <a:srgbClr val="6F9ADD"/>
      </a:accent2>
      <a:accent3>
        <a:srgbClr val="847C77"/>
      </a:accent3>
      <a:accent4>
        <a:srgbClr val="E86465"/>
      </a:accent4>
      <a:accent5>
        <a:srgbClr val="E3A071"/>
      </a:accent5>
      <a:accent6>
        <a:srgbClr val="141414"/>
      </a:accent6>
      <a:hlink>
        <a:srgbClr val="67BAAF"/>
      </a:hlink>
      <a:folHlink>
        <a:srgbClr val="7498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itch_Fix_With_Brandon_Font (4)">
  <a:themeElements>
    <a:clrScheme name="Stitch Fix">
      <a:dk1>
        <a:srgbClr val="453635"/>
      </a:dk1>
      <a:lt1>
        <a:srgbClr val="FEFAF7"/>
      </a:lt1>
      <a:dk2>
        <a:srgbClr val="90D1C8"/>
      </a:dk2>
      <a:lt2>
        <a:srgbClr val="FFFFFF"/>
      </a:lt2>
      <a:accent1>
        <a:srgbClr val="045A8D"/>
      </a:accent1>
      <a:accent2>
        <a:srgbClr val="2B8CBE"/>
      </a:accent2>
      <a:accent3>
        <a:srgbClr val="74A9CF"/>
      </a:accent3>
      <a:accent4>
        <a:srgbClr val="A6BDDB"/>
      </a:accent4>
      <a:accent5>
        <a:srgbClr val="D0D1E6"/>
      </a:accent5>
      <a:accent6>
        <a:srgbClr val="F1EEF6"/>
      </a:accent6>
      <a:hlink>
        <a:srgbClr val="67BAAF"/>
      </a:hlink>
      <a:folHlink>
        <a:srgbClr val="7498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Office Theme">
  <a:themeElements>
    <a:clrScheme name="Stitch Fix Color Theme">
      <a:dk1>
        <a:srgbClr val="453635"/>
      </a:dk1>
      <a:lt1>
        <a:srgbClr val="FEFAF7"/>
      </a:lt1>
      <a:dk2>
        <a:srgbClr val="90D1C8"/>
      </a:dk2>
      <a:lt2>
        <a:srgbClr val="FFFFFF"/>
      </a:lt2>
      <a:accent1>
        <a:srgbClr val="90D1C8"/>
      </a:accent1>
      <a:accent2>
        <a:srgbClr val="6F9ADD"/>
      </a:accent2>
      <a:accent3>
        <a:srgbClr val="847C77"/>
      </a:accent3>
      <a:accent4>
        <a:srgbClr val="E86465"/>
      </a:accent4>
      <a:accent5>
        <a:srgbClr val="E3A071"/>
      </a:accent5>
      <a:accent6>
        <a:srgbClr val="141414"/>
      </a:accent6>
      <a:hlink>
        <a:srgbClr val="67BAAF"/>
      </a:hlink>
      <a:folHlink>
        <a:srgbClr val="7498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Office Theme">
  <a:themeElements>
    <a:clrScheme name="Stitch Fix Color Theme">
      <a:dk1>
        <a:srgbClr val="453635"/>
      </a:dk1>
      <a:lt1>
        <a:srgbClr val="FEFAF7"/>
      </a:lt1>
      <a:dk2>
        <a:srgbClr val="90D1C8"/>
      </a:dk2>
      <a:lt2>
        <a:srgbClr val="FFFFFF"/>
      </a:lt2>
      <a:accent1>
        <a:srgbClr val="90D1C8"/>
      </a:accent1>
      <a:accent2>
        <a:srgbClr val="6F9ADD"/>
      </a:accent2>
      <a:accent3>
        <a:srgbClr val="847C77"/>
      </a:accent3>
      <a:accent4>
        <a:srgbClr val="E86465"/>
      </a:accent4>
      <a:accent5>
        <a:srgbClr val="E3A071"/>
      </a:accent5>
      <a:accent6>
        <a:srgbClr val="141414"/>
      </a:accent6>
      <a:hlink>
        <a:srgbClr val="67BAAF"/>
      </a:hlink>
      <a:folHlink>
        <a:srgbClr val="7498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